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3D3_D5ED094F.xml" ContentType="application/vnd.ms-powerpoint.comments+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comments/modernComment_3D5_C1AF2818.xml" ContentType="application/vnd.ms-powerpoint.comment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comments/modernComment_3D7_CD1A3B92.xml" ContentType="application/vnd.ms-powerpoint.comments+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3D9_AE3B880.xml" ContentType="application/vnd.ms-powerpoint.comments+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261" r:id="rId6"/>
    <p:sldId id="979" r:id="rId7"/>
    <p:sldId id="973" r:id="rId8"/>
    <p:sldId id="972" r:id="rId9"/>
    <p:sldId id="974" r:id="rId10"/>
    <p:sldId id="980" r:id="rId11"/>
    <p:sldId id="981" r:id="rId12"/>
    <p:sldId id="975" r:id="rId13"/>
    <p:sldId id="983" r:id="rId14"/>
    <p:sldId id="982" r:id="rId15"/>
    <p:sldId id="976" r:id="rId16"/>
    <p:sldId id="985" r:id="rId17"/>
    <p:sldId id="984" r:id="rId18"/>
    <p:sldId id="977" r:id="rId19"/>
    <p:sldId id="269" r:id="rId20"/>
  </p:sldIdLst>
  <p:sldSz cx="18288000" cy="10287000"/>
  <p:notesSz cx="6858000" cy="9144000"/>
  <p:embeddedFontLst>
    <p:embeddedFont>
      <p:font typeface="Open Sans" panose="020B0606030504020204" pitchFamily="34" charset="0"/>
      <p:regular r:id="rId22"/>
      <p:bold r:id="rId23"/>
      <p:italic r:id="rId24"/>
      <p:boldItalic r:id="rId25"/>
    </p:embeddedFont>
    <p:embeddedFont>
      <p:font typeface="Open Sauce" pitchFamily="2" charset="77"/>
      <p:regular r:id="rId26"/>
    </p:embeddedFont>
    <p:embeddedFont>
      <p:font typeface="Open Sauce Bold" pitchFamily="2" charset="77"/>
      <p:regular r:id="rId27"/>
      <p:bold r:id="rId28"/>
    </p:embeddedFont>
    <p:embeddedFont>
      <p:font typeface="Poppins" pitchFamily="2" charset="77"/>
      <p:regular r:id="rId29"/>
      <p:bold r:id="rId30"/>
      <p:italic r:id="rId31"/>
      <p:boldItalic r:id="rId32"/>
    </p:embeddedFont>
    <p:embeddedFont>
      <p:font typeface="Poppins Bold" pitchFamily="2" charset="77"/>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748524-405D-0DE7-93D9-3EBA3A53DAF7}" name="Laetitia Bokestael" initials="LB" userId="S::laetitia.bokestael@vrijclbnetwerk.be::6a096805-fffc-4000-80b1-9ff9f98bf1fe" providerId="AD"/>
  <p188:author id="{14691074-9DC4-0CD6-5134-398BE8E823CB}" name="Sophie De Clercq" initials="SD" userId="S::sophiedeclercq@OVSG.BE::80859622-190d-4475-8fb2-c922e4015cac" providerId="AD"/>
  <p188:author id="{382D388C-783E-174D-60C1-E4EF911AFC8F}" name="Marjolein Van Bogaert" initials="MV" userId="S::marjolein.vanbogaert@vrijclbnetwerk.be::f8d5fb05-a614-4744-a22a-566195b8d6df" providerId="AD"/>
  <p188:author id="{53E211AD-D6F8-FCE6-C129-2E60A71FC424}" name="Els De Bondt" initials="EB" userId="S::els.de.bondt_g-o.be#ext#@vrijclbnetwerk.onmicrosoft.com::773a6d83-fabf-4473-b6a9-bc51ff9163f4" providerId="AD"/>
  <p188:author id="{AB2D4FD3-1AFD-B7E1-7B65-F1786FEC0793}" name="Ann Van Rompaey" initials="AV" userId="S::ann.vanrompaey@vrijclbnetwerk.be::f807e356-a69c-4d5c-9c34-dc148db82eee" providerId="AD"/>
  <p188:author id="{C900B4D8-D616-1668-11AF-F3FCACC336F9}" name="Sarah Schaubroeck" initials="SS" userId="S::Sarah.Schaubroeck@g-o.be::8bd569eb-3032-48bb-afa6-7c56e223a80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42B55"/>
    <a:srgbClr val="02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DECA4E-9FD5-E247-B7B3-F02C7375F2FC}" v="27" dt="2026-09-07T11:53:20.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83"/>
    <p:restoredTop sz="95337"/>
  </p:normalViewPr>
  <p:slideViewPr>
    <p:cSldViewPr snapToGrid="0">
      <p:cViewPr varScale="1">
        <p:scale>
          <a:sx n="66" d="100"/>
          <a:sy n="66" d="100"/>
        </p:scale>
        <p:origin x="1000"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microsoft.com/office/2015/10/relationships/revisionInfo" Target="revisionInfo.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3D3_D5ED094F.xml><?xml version="1.0" encoding="utf-8"?>
<p188:cmLst xmlns:a="http://schemas.openxmlformats.org/drawingml/2006/main" xmlns:r="http://schemas.openxmlformats.org/officeDocument/2006/relationships" xmlns:p188="http://schemas.microsoft.com/office/powerpoint/2018/8/main">
  <p188:cm id="{205F7020-1B8F-42AD-B4A4-03DD57378743}" authorId="{A5748524-405D-0DE7-93D9-3EBA3A53DAF7}" created="2026-09-03T07:58:37.721">
    <pc:sldMkLst xmlns:pc="http://schemas.microsoft.com/office/powerpoint/2013/main/command">
      <pc:docMk/>
      <pc:sldMk cId="3589081423" sldId="979"/>
    </pc:sldMkLst>
    <p188:txBody>
      <a:bodyPr/>
      <a:lstStyle/>
      <a:p>
        <a:r>
          <a:rPr lang="nl-BE"/>
          <a:t>Het HGW-symbooltje van doelgericht werken toevoegen aan de slide?</a:t>
        </a:r>
      </a:p>
    </p188:txBody>
  </p188:cm>
</p188:cmLst>
</file>

<file path=ppt/comments/modernComment_3D5_C1AF2818.xml><?xml version="1.0" encoding="utf-8"?>
<p188:cmLst xmlns:a="http://schemas.openxmlformats.org/drawingml/2006/main" xmlns:r="http://schemas.openxmlformats.org/officeDocument/2006/relationships" xmlns:p188="http://schemas.microsoft.com/office/powerpoint/2018/8/main">
  <p188:cm id="{09DAD7FA-BEC5-40A6-82D9-8587A4B4A3EA}" authorId="{AB2D4FD3-1AFD-B7E1-7B65-F1786FEC0793}" created="2026-08-27T13:22:54.362">
    <pc:sldMkLst xmlns:pc="http://schemas.microsoft.com/office/powerpoint/2013/main/command">
      <pc:docMk/>
      <pc:sldMk cId="3249481752" sldId="981"/>
    </pc:sldMkLst>
    <p188:txBody>
      <a:bodyPr/>
      <a:lstStyle/>
      <a:p>
        <a:r>
          <a:rPr lang="nl-BE"/>
          <a:t>Moeten we vermelden dat het ook kan gaan om een groepje leerlingen waarvoor verhoogde zorg wordt bijgeschakeld?</a:t>
        </a:r>
      </a:p>
    </p188:txBody>
    <p188:extLst>
      <p:ext xmlns:p="http://schemas.openxmlformats.org/presentationml/2006/main" uri="{57CB4572-C831-44C2-8A1C-0ADB6CCDFE69}">
        <p223:reactions xmlns:p223="http://schemas.microsoft.com/office/powerpoint/2022/03/main">
          <p223:rxn type="👍">
            <p223:instance time="2026-08-28T11:03:34.038" authorId="{C900B4D8-D616-1668-11AF-F3FCACC336F9}"/>
          </p223:rxn>
        </p223:reactions>
      </p:ext>
    </p188:extLst>
  </p188:cm>
</p188:cmLst>
</file>

<file path=ppt/comments/modernComment_3D7_CD1A3B92.xml><?xml version="1.0" encoding="utf-8"?>
<p188:cmLst xmlns:a="http://schemas.openxmlformats.org/drawingml/2006/main" xmlns:r="http://schemas.openxmlformats.org/officeDocument/2006/relationships" xmlns:p188="http://schemas.microsoft.com/office/powerpoint/2018/8/main">
  <p188:cm id="{7497C47D-DD3E-49A2-8B96-686E94934C62}" authorId="{AB2D4FD3-1AFD-B7E1-7B65-F1786FEC0793}" created="2026-08-27T13:24:31.886">
    <pc:sldMkLst xmlns:pc="http://schemas.microsoft.com/office/powerpoint/2013/main/command">
      <pc:docMk/>
      <pc:sldMk cId="3441048466" sldId="983"/>
    </pc:sldMkLst>
    <p188:txBody>
      <a:bodyPr/>
      <a:lstStyle/>
      <a:p>
        <a:r>
          <a:rPr lang="nl-BE"/>
          <a:t>Bedoel je dan overleg tussen de ouders en het zorgteam en de leerkracht?</a:t>
        </a:r>
      </a:p>
    </p188:txBody>
  </p188:cm>
</p188:cmLst>
</file>

<file path=ppt/comments/modernComment_3D9_AE3B880.xml><?xml version="1.0" encoding="utf-8"?>
<p188:cmLst xmlns:a="http://schemas.openxmlformats.org/drawingml/2006/main" xmlns:r="http://schemas.openxmlformats.org/officeDocument/2006/relationships" xmlns:p188="http://schemas.microsoft.com/office/powerpoint/2018/8/main">
  <p188:cm id="{2BDCA10D-FCAE-4611-8B22-E01380861402}" authorId="{AB2D4FD3-1AFD-B7E1-7B65-F1786FEC0793}" created="2026-08-27T13:28:09.157">
    <pc:sldMkLst xmlns:pc="http://schemas.microsoft.com/office/powerpoint/2013/main/command">
      <pc:docMk/>
      <pc:sldMk cId="182696064" sldId="985"/>
    </pc:sldMkLst>
    <p188:replyLst>
      <p188:reply id="{3F0ED423-1EAC-4B46-8E9A-A7B501E37CC7}" authorId="{C900B4D8-D616-1668-11AF-F3FCACC336F9}" created="2026-08-28T11:03:07.710">
        <p188:txBody>
          <a:bodyPr/>
          <a:lstStyle/>
          <a:p>
            <a:r>
              <a:rPr lang="nl-BE"/>
              <a:t>Goede suggestie, misschien daarom weglaten. Geen voorbeelden geven die je eerst moet uitleggen. </a:t>
            </a:r>
          </a:p>
        </p188:txBody>
      </p188:reply>
    </p188:replyLst>
    <p188:txBody>
      <a:bodyPr/>
      <a:lstStyle/>
      <a:p>
        <a:r>
          <a:rPr lang="nl-BE"/>
          <a:t>De vraagkaart is nog niet eerder vermeld hier, ofwel toelichten, ofwel weglaten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‹nr.›</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nl-NL" sz="1200" kern="1200" dirty="0">
                <a:solidFill>
                  <a:schemeClr val="tx1"/>
                </a:solidFill>
                <a:effectLst/>
                <a:latin typeface="+mn-lt"/>
                <a:ea typeface="+mn-ea"/>
                <a:cs typeface="+mn-cs"/>
              </a:rPr>
              <a:t>Welkom bij deze kennisclip over onze samenwerkingstool binnen leerlingenbegeleiding. Mijn naam is Marjolein Van Bogaert en ik ben projectmedewerker bij het </a:t>
            </a:r>
            <a:r>
              <a:rPr lang="nl-NL" sz="1200" kern="1200" dirty="0" err="1">
                <a:solidFill>
                  <a:schemeClr val="tx1"/>
                </a:solidFill>
                <a:effectLst/>
                <a:latin typeface="+mn-lt"/>
                <a:ea typeface="+mn-ea"/>
                <a:cs typeface="+mn-cs"/>
              </a:rPr>
              <a:t>Prodia</a:t>
            </a:r>
            <a:r>
              <a:rPr lang="nl-NL" sz="1200" kern="1200" dirty="0">
                <a:solidFill>
                  <a:schemeClr val="tx1"/>
                </a:solidFill>
                <a:effectLst/>
                <a:latin typeface="+mn-lt"/>
                <a:ea typeface="+mn-ea"/>
                <a:cs typeface="+mn-cs"/>
              </a:rPr>
              <a:t>-team.</a:t>
            </a:r>
            <a:endParaRPr lang="nl-BE"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DC226393-AE33-4128-FB28-EF5CBED13BC9}"/>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7189529B-9745-B461-0335-FBA088DE5185}"/>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D76350F0-A0D5-F823-7C31-9C4D90D13ABE}"/>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Verhoogde zorg bouwt verder op de maatregelen die al werden genomen binnen de brede basiszorg. Deze maatregelen blijven behouden wanneer ze helpend zijn.</a:t>
            </a:r>
          </a:p>
          <a:p>
            <a:r>
              <a:rPr lang="nl-BE" sz="1200" kern="1200" dirty="0">
                <a:solidFill>
                  <a:schemeClr val="tx1"/>
                </a:solidFill>
                <a:effectLst/>
                <a:latin typeface="+mn-lt"/>
                <a:ea typeface="+mn-ea"/>
                <a:cs typeface="+mn-cs"/>
              </a:rPr>
              <a:t>De school verzamelt bijkomende informatie, scherpt de beeldvorming verder aan en stemt de ondersteuning gerichter af op de onderwijs- en opvoedingsbehoeften van de leerling of leerlinggroep. Een gefaseerde besluitvorming neemt hier een centrale plaats in. Het zorgteam ondersteunt de leerkracht hierbij en bewaakt samen met alle betrokkenen de afstemming, continuïteit en evaluatie van de begeleiding.</a:t>
            </a:r>
          </a:p>
          <a:p>
            <a:endParaRPr lang="nl-BE" sz="1200" kern="1200" dirty="0">
              <a:solidFill>
                <a:schemeClr val="tx1"/>
              </a:solidFill>
              <a:effectLst/>
              <a:latin typeface="+mn-lt"/>
              <a:ea typeface="+mn-ea"/>
              <a:cs typeface="+mn-cs"/>
            </a:endParaRPr>
          </a:p>
          <a:p>
            <a:r>
              <a:rPr lang="nl-BE" sz="1200" kern="1200" dirty="0">
                <a:solidFill>
                  <a:schemeClr val="tx1"/>
                </a:solidFill>
                <a:effectLst/>
                <a:latin typeface="+mn-lt"/>
                <a:ea typeface="+mn-ea"/>
                <a:cs typeface="+mn-cs"/>
              </a:rPr>
              <a:t>We keren terug naar onze leerkracht wiskunde.</a:t>
            </a:r>
          </a:p>
          <a:p>
            <a:r>
              <a:rPr lang="nl-BE" sz="1200" kern="1200" dirty="0">
                <a:solidFill>
                  <a:schemeClr val="tx1"/>
                </a:solidFill>
                <a:effectLst/>
                <a:latin typeface="+mn-lt"/>
                <a:ea typeface="+mn-ea"/>
                <a:cs typeface="+mn-cs"/>
              </a:rPr>
              <a:t>Ondanks de vaste lesstructuur, extra inoefenkansen en aandacht voor executieve functies blijft een 3tal leerlingen moeilijkheden ervaren.</a:t>
            </a:r>
          </a:p>
          <a:p>
            <a:r>
              <a:rPr lang="nl-BE" sz="1200" kern="1200" dirty="0">
                <a:solidFill>
                  <a:schemeClr val="tx1"/>
                </a:solidFill>
                <a:effectLst/>
                <a:latin typeface="+mn-lt"/>
                <a:ea typeface="+mn-ea"/>
                <a:cs typeface="+mn-cs"/>
              </a:rPr>
              <a:t>De leerlingen vergeten regelmatig huistaken, raken het overzicht kwijt bij grotere opdrachten en behalen onvoldoendes, ondanks de inspanningen van de leerkracht.</a:t>
            </a:r>
          </a:p>
          <a:p>
            <a:r>
              <a:rPr lang="nl-BE" sz="1200" kern="1200" dirty="0">
                <a:solidFill>
                  <a:schemeClr val="tx1"/>
                </a:solidFill>
                <a:effectLst/>
                <a:latin typeface="+mn-lt"/>
                <a:ea typeface="+mn-ea"/>
                <a:cs typeface="+mn-cs"/>
              </a:rPr>
              <a:t>De leerkracht bespreekt de bezorgdheden met de leerlingen, hun ouders en het zorgteam.</a:t>
            </a:r>
          </a:p>
          <a:p>
            <a:pPr lvl="0"/>
            <a:r>
              <a:rPr lang="nl-BE" sz="1200" kern="1200" dirty="0">
                <a:solidFill>
                  <a:schemeClr val="tx1"/>
                </a:solidFill>
                <a:effectLst/>
                <a:latin typeface="+mn-lt"/>
                <a:ea typeface="+mn-ea"/>
                <a:cs typeface="+mn-cs"/>
              </a:rPr>
              <a:t>Samen brengen zij de situatie verder in kaart.</a:t>
            </a:r>
          </a:p>
          <a:p>
            <a:pPr lvl="0"/>
            <a:r>
              <a:rPr lang="nl-BE" sz="1200" kern="1200" dirty="0">
                <a:solidFill>
                  <a:schemeClr val="tx1"/>
                </a:solidFill>
                <a:effectLst/>
                <a:latin typeface="+mn-lt"/>
                <a:ea typeface="+mn-ea"/>
                <a:cs typeface="+mn-cs"/>
              </a:rPr>
              <a:t>Welke factoren ondersteunen het leren? Vb. vraagkaart, extra inoefentijd enz. </a:t>
            </a:r>
          </a:p>
          <a:p>
            <a:pPr lvl="0"/>
            <a:r>
              <a:rPr lang="nl-BE" sz="1200" kern="1200" dirty="0">
                <a:solidFill>
                  <a:schemeClr val="tx1"/>
                </a:solidFill>
                <a:effectLst/>
                <a:latin typeface="+mn-lt"/>
                <a:ea typeface="+mn-ea"/>
                <a:cs typeface="+mn-cs"/>
              </a:rPr>
              <a:t>Welke drempels ervaren de leerlingen? Vb. te grote hoeveelheid leerstof, moeilijk onthouden van formules. </a:t>
            </a:r>
          </a:p>
          <a:p>
            <a:pPr lvl="0"/>
            <a:r>
              <a:rPr lang="nl-BE" sz="1200" kern="1200" dirty="0">
                <a:solidFill>
                  <a:schemeClr val="tx1"/>
                </a:solidFill>
                <a:effectLst/>
                <a:latin typeface="+mn-lt"/>
                <a:ea typeface="+mn-ea"/>
                <a:cs typeface="+mn-cs"/>
              </a:rPr>
              <a:t>Welke maatregelen blijken al helpend? Vb geheugenkaart</a:t>
            </a:r>
          </a:p>
          <a:p>
            <a:pPr lvl="0"/>
            <a:r>
              <a:rPr lang="nl-BE" sz="1200" kern="1200" dirty="0">
                <a:solidFill>
                  <a:schemeClr val="tx1"/>
                </a:solidFill>
                <a:effectLst/>
                <a:latin typeface="+mn-lt"/>
                <a:ea typeface="+mn-ea"/>
                <a:cs typeface="+mn-cs"/>
              </a:rPr>
              <a:t>En welke bijkomende ondersteuning is nodig? Vb. de leerlingen hebben nood aan extra instructie voor, tijdens of na de les; de leerlingen hebben nood aan iemand die de voorbereidingen voor een toets of een examen controleert</a:t>
            </a:r>
          </a:p>
          <a:p>
            <a:r>
              <a:rPr lang="nl-BE" sz="1200" kern="1200" dirty="0">
                <a:solidFill>
                  <a:schemeClr val="tx1"/>
                </a:solidFill>
                <a:effectLst/>
                <a:latin typeface="+mn-lt"/>
                <a:ea typeface="+mn-ea"/>
                <a:cs typeface="+mn-cs"/>
              </a:rPr>
              <a:t>Op basis van deze bijkomende beeldvorming worden gerichte acties afgesproken.</a:t>
            </a:r>
          </a:p>
          <a:p>
            <a:r>
              <a:rPr lang="nl-BE" sz="1200" kern="1200" dirty="0">
                <a:solidFill>
                  <a:schemeClr val="tx1"/>
                </a:solidFill>
                <a:effectLst/>
                <a:latin typeface="+mn-lt"/>
                <a:ea typeface="+mn-ea"/>
                <a:cs typeface="+mn-cs"/>
              </a:rPr>
              <a:t>De leerlingen krijgen bijvoorbeeld extra ondersteuning bij het plannen van taken, werken met een overzichtelijke weekplanning en ontvangen gerichte feedback op het leerproces.</a:t>
            </a:r>
          </a:p>
          <a:p>
            <a:r>
              <a:rPr lang="nl-BE" sz="1200" kern="1200" dirty="0">
                <a:solidFill>
                  <a:schemeClr val="tx1"/>
                </a:solidFill>
                <a:effectLst/>
                <a:latin typeface="+mn-lt"/>
                <a:ea typeface="+mn-ea"/>
                <a:cs typeface="+mn-cs"/>
              </a:rPr>
              <a:t>Er worden vaste contactmomenten voorzien tussen de leerlingen en een vakleerkracht. Ook de afstemming met de ouders wordt versterkt door regelmatig overleg met het zorgteam en de leerkracht.</a:t>
            </a:r>
          </a:p>
          <a:p>
            <a:r>
              <a:rPr lang="nl-BE" sz="1200" kern="1200" dirty="0">
                <a:solidFill>
                  <a:schemeClr val="tx1"/>
                </a:solidFill>
                <a:effectLst/>
                <a:latin typeface="+mn-lt"/>
                <a:ea typeface="+mn-ea"/>
                <a:cs typeface="+mn-cs"/>
              </a:rPr>
              <a:t>De leerkracht blijft verantwoordelijk voor het dagelijkse onderwijsaanbod en stemt de ondersteuning af op wat in de klas gebeurt.</a:t>
            </a:r>
          </a:p>
          <a:p>
            <a:r>
              <a:rPr lang="nl-BE" sz="1200" kern="1200" dirty="0">
                <a:solidFill>
                  <a:schemeClr val="tx1"/>
                </a:solidFill>
                <a:effectLst/>
                <a:latin typeface="+mn-lt"/>
                <a:ea typeface="+mn-ea"/>
                <a:cs typeface="+mn-cs"/>
              </a:rPr>
              <a:t>Het zorgteam ondersteunt de leerkracht bij het uitwerken, opvolgen en evalueren van de maatregelen.</a:t>
            </a:r>
          </a:p>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p:txBody>
      </p:sp>
      <p:sp>
        <p:nvSpPr>
          <p:cNvPr id="529" name="Shape 529">
            <a:extLst>
              <a:ext uri="{FF2B5EF4-FFF2-40B4-BE49-F238E27FC236}">
                <a16:creationId xmlns:a16="http://schemas.microsoft.com/office/drawing/2014/main" id="{C6A7D204-6B5D-E411-7BE4-AB1E896971E6}"/>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10</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B3AFC624-A0EC-7CD6-6B60-AE1BB630D387}"/>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3309769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7917F18D-1C75-F575-49DA-B0C0B962E33F}"/>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93E5B8A0-A98F-35E7-209D-F174E25D2550}"/>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5A59B7B1-5949-570E-6A93-23B001E33343}"/>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De centrale vraag binnen verhoogde zorg luidt: </a:t>
            </a:r>
          </a:p>
          <a:p>
            <a:r>
              <a:rPr lang="nl-BE" sz="1200" kern="1200" dirty="0">
                <a:solidFill>
                  <a:schemeClr val="tx1"/>
                </a:solidFill>
                <a:effectLst/>
                <a:latin typeface="+mn-lt"/>
                <a:ea typeface="+mn-ea"/>
                <a:cs typeface="+mn-cs"/>
              </a:rPr>
              <a:t>"Hebben de aanpassingen effect op de leerling of groep van leerlingen?"</a:t>
            </a:r>
          </a:p>
          <a:p>
            <a:r>
              <a:rPr lang="nl-BE" sz="1200" kern="1200" dirty="0">
                <a:solidFill>
                  <a:schemeClr val="tx1"/>
                </a:solidFill>
                <a:effectLst/>
                <a:latin typeface="+mn-lt"/>
                <a:ea typeface="+mn-ea"/>
                <a:cs typeface="+mn-cs"/>
              </a:rPr>
              <a:t>Zijn de maatregelen voldoende effectief?</a:t>
            </a:r>
          </a:p>
          <a:p>
            <a:r>
              <a:rPr lang="nl-BE" sz="1200" kern="1200" dirty="0">
                <a:solidFill>
                  <a:schemeClr val="tx1"/>
                </a:solidFill>
                <a:effectLst/>
                <a:latin typeface="+mn-lt"/>
                <a:ea typeface="+mn-ea"/>
                <a:cs typeface="+mn-cs"/>
              </a:rPr>
              <a:t>Dan worden ze behouden waar nodig en kan worden teruggeschakeld naar de brede basiszorg waar dat mogelijk is.</a:t>
            </a:r>
          </a:p>
          <a:p>
            <a:r>
              <a:rPr lang="nl-BE" sz="1200" kern="1200" dirty="0">
                <a:solidFill>
                  <a:schemeClr val="tx1"/>
                </a:solidFill>
                <a:effectLst/>
                <a:latin typeface="+mn-lt"/>
                <a:ea typeface="+mn-ea"/>
                <a:cs typeface="+mn-cs"/>
              </a:rPr>
              <a:t>Is het antwoord nog niet volledig positief?</a:t>
            </a:r>
          </a:p>
          <a:p>
            <a:r>
              <a:rPr lang="nl-BE" sz="1200" kern="1200" dirty="0">
                <a:solidFill>
                  <a:schemeClr val="tx1"/>
                </a:solidFill>
                <a:effectLst/>
                <a:latin typeface="+mn-lt"/>
                <a:ea typeface="+mn-ea"/>
                <a:cs typeface="+mn-cs"/>
              </a:rPr>
              <a:t>Dan wordt de begeleiding verdergezet en bijgestuurd binnen de verhoogde zorg.</a:t>
            </a:r>
          </a:p>
          <a:p>
            <a:r>
              <a:rPr lang="nl-BE" sz="1200" kern="1200" dirty="0">
                <a:solidFill>
                  <a:schemeClr val="tx1"/>
                </a:solidFill>
                <a:effectLst/>
                <a:latin typeface="+mn-lt"/>
                <a:ea typeface="+mn-ea"/>
                <a:cs typeface="+mn-cs"/>
              </a:rPr>
              <a:t>Blijkt de school, ondanks de genomen maatregelen, meer expertise of ondersteuning nodig te hebben?</a:t>
            </a:r>
          </a:p>
          <a:p>
            <a:r>
              <a:rPr lang="nl-BE" sz="1200" kern="1200" dirty="0">
                <a:solidFill>
                  <a:schemeClr val="tx1"/>
                </a:solidFill>
                <a:effectLst/>
                <a:latin typeface="+mn-lt"/>
                <a:ea typeface="+mn-ea"/>
                <a:cs typeface="+mn-cs"/>
              </a:rPr>
              <a:t>Dan kan uitbreiding van zorg worden bijgeschakeld.</a:t>
            </a:r>
          </a:p>
          <a:p>
            <a:r>
              <a:rPr lang="nl-BE" sz="1200" kern="1200" dirty="0">
                <a:solidFill>
                  <a:schemeClr val="tx1"/>
                </a:solidFill>
                <a:effectLst/>
                <a:latin typeface="+mn-lt"/>
                <a:ea typeface="+mn-ea"/>
                <a:cs typeface="+mn-cs"/>
              </a:rPr>
              <a:t>Dit gebeurt steeds in overleg met en toestemming van de ouders of de leerling.</a:t>
            </a:r>
          </a:p>
        </p:txBody>
      </p:sp>
      <p:sp>
        <p:nvSpPr>
          <p:cNvPr id="529" name="Shape 529">
            <a:extLst>
              <a:ext uri="{FF2B5EF4-FFF2-40B4-BE49-F238E27FC236}">
                <a16:creationId xmlns:a16="http://schemas.microsoft.com/office/drawing/2014/main" id="{0319BFAF-BDA2-D2A0-FB1D-7FCF8D7B1626}"/>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11</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8E691B80-249B-6C63-C0F4-BA075B6CC6DF}"/>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1057045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2F8EC9E6-2CA4-78B7-9879-7F2F101F7055}"/>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71523138-145A-23D5-AB53-5D28AD6DC4FA}"/>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CD44BEB0-8FD2-AC53-DD8B-474A1A0F9F47}"/>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Binnen uitbreiding van zorg neemt het CLB de regie op.</a:t>
            </a:r>
          </a:p>
          <a:p>
            <a:r>
              <a:rPr lang="nl-BE" sz="1200" kern="1200" dirty="0">
                <a:solidFill>
                  <a:schemeClr val="tx1"/>
                </a:solidFill>
                <a:effectLst/>
                <a:latin typeface="+mn-lt"/>
                <a:ea typeface="+mn-ea"/>
                <a:cs typeface="+mn-cs"/>
              </a:rPr>
              <a:t>Vanuit een breed onthaal en een vraagverheldering gaat het CLB samen met de leerling, de ouders, de school en andere betrokken partners na welke hulpvragen er zijn.</a:t>
            </a: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4CC4E779-8675-0D47-320D-1CD1F60D1A94}"/>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12</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44FC4C16-9943-88C3-2009-8556454C9775}"/>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1486419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989A5FBB-13DC-4033-8AB6-A35C91DF899F}"/>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26FA92A9-725A-0CAA-EA38-C25C944EE7FB}"/>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F312E1F1-9481-AE98-0B22-C545E05C963E}"/>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Op basis daarvan bepaalt het CLB welke kernactiviteiten of opdrachten worden ingezet. Dit kan gaan van het inzetten van draaischijffunctie, begeleiding, handelingsgericht advies of het lopen van een HGD-traject. Wat het CLB juist doet, hangt dus sterk af van de hulpvraag van alle betrokkenen. Samenwerking en afstemming blijft ook binnen UVZ centraal staan. Samen wordt gezocht naar de minst ingrijpende zorg om aan de hulpvraag en de daaraan verbonden noden en behoeften tegemoet te komen. </a:t>
            </a:r>
          </a:p>
          <a:p>
            <a:r>
              <a:rPr lang="nl-BE" sz="1200" kern="1200" dirty="0">
                <a:solidFill>
                  <a:schemeClr val="tx1"/>
                </a:solidFill>
                <a:effectLst/>
                <a:latin typeface="+mn-lt"/>
                <a:ea typeface="+mn-ea"/>
                <a:cs typeface="+mn-cs"/>
              </a:rPr>
              <a:t>____</a:t>
            </a:r>
          </a:p>
          <a:p>
            <a:r>
              <a:rPr lang="nl-BE" sz="1200" kern="1200" dirty="0">
                <a:solidFill>
                  <a:schemeClr val="tx1"/>
                </a:solidFill>
                <a:effectLst/>
                <a:latin typeface="+mn-lt"/>
                <a:ea typeface="+mn-ea"/>
                <a:cs typeface="+mn-cs"/>
              </a:rPr>
              <a:t>We keren terug naar ons voorbeeld. Ondanks de ondersteuning binnen de verhoogde zorg blijven de resultaten van 1 leerling achteruitgaan. De leerling vermijdt wiskundelessen steeds vaker en geeft aan dat hij "toch nooit goed zal zijn in wiskunde".</a:t>
            </a:r>
          </a:p>
          <a:p>
            <a:r>
              <a:rPr lang="nl-BE" sz="1200" kern="1200" dirty="0">
                <a:solidFill>
                  <a:schemeClr val="tx1"/>
                </a:solidFill>
                <a:effectLst/>
                <a:latin typeface="+mn-lt"/>
                <a:ea typeface="+mn-ea"/>
                <a:cs typeface="+mn-cs"/>
              </a:rPr>
              <a:t>Met toestemming van de ouders en de leerling wordt besloten om uitbreiding van zorg bij te schakelen. Na het breed verhelderen van de vraag van ouders, leerling en school besluit het CLB om een HGD-traject te lopen. </a:t>
            </a:r>
          </a:p>
          <a:p>
            <a:r>
              <a:rPr lang="nl-BE" sz="1200" kern="1200" dirty="0">
                <a:solidFill>
                  <a:schemeClr val="tx1"/>
                </a:solidFill>
                <a:effectLst/>
                <a:latin typeface="+mn-lt"/>
                <a:ea typeface="+mn-ea"/>
                <a:cs typeface="+mn-cs"/>
              </a:rPr>
              <a:t>Uit het traject blijkt dat deze unieke leerling specifieke onderwijs- en opvoedingsbehoeften heeft waar tot op heden nog niet aan werd tegemoetgekomen binnen bb of vz. De leerling blijkt nood te hebben aan: </a:t>
            </a:r>
          </a:p>
          <a:p>
            <a:pPr lvl="0"/>
            <a:r>
              <a:rPr lang="nl-BE" sz="1200" kern="1200" dirty="0">
                <a:solidFill>
                  <a:schemeClr val="tx1"/>
                </a:solidFill>
                <a:effectLst/>
                <a:latin typeface="+mn-lt"/>
                <a:ea typeface="+mn-ea"/>
                <a:cs typeface="+mn-cs"/>
              </a:rPr>
              <a:t>expliciete aandacht voor het versterken van het zelfvertrouwen en het ontwikkelen van een groeigerichte mindset ten aanzien van wiskunde;</a:t>
            </a:r>
          </a:p>
          <a:p>
            <a:pPr lvl="0"/>
            <a:r>
              <a:rPr lang="nl-BE" sz="1200" kern="1200" dirty="0">
                <a:solidFill>
                  <a:schemeClr val="tx1"/>
                </a:solidFill>
                <a:effectLst/>
                <a:latin typeface="+mn-lt"/>
                <a:ea typeface="+mn-ea"/>
                <a:cs typeface="+mn-cs"/>
              </a:rPr>
              <a:t>een veilige leeromgeving waarin fouten maken gezien wordt als een essentieel onderdeel van leren, zowel op school als thuis;</a:t>
            </a:r>
          </a:p>
          <a:p>
            <a:pPr lvl="0"/>
            <a:r>
              <a:rPr lang="nl-BE" sz="1200" kern="1200" dirty="0">
                <a:solidFill>
                  <a:schemeClr val="tx1"/>
                </a:solidFill>
                <a:effectLst/>
                <a:latin typeface="+mn-lt"/>
                <a:ea typeface="+mn-ea"/>
                <a:cs typeface="+mn-cs"/>
              </a:rPr>
              <a:t>een gerichte keuze van essentiële leerdoelen, zodat de cognitieve belasting beheersbaar blijft;</a:t>
            </a:r>
          </a:p>
          <a:p>
            <a:pPr lvl="0"/>
            <a:r>
              <a:rPr lang="nl-BE" sz="1200" kern="1200" dirty="0">
                <a:solidFill>
                  <a:schemeClr val="tx1"/>
                </a:solidFill>
                <a:effectLst/>
                <a:latin typeface="+mn-lt"/>
                <a:ea typeface="+mn-ea"/>
                <a:cs typeface="+mn-cs"/>
              </a:rPr>
              <a:t>hulpmiddelen die de focus verleggen van automatiseren naar probleemoplossend denken, zoals een formulekaart, stappenplan of rekenmachine waar aangewezen.</a:t>
            </a:r>
          </a:p>
          <a:p>
            <a:r>
              <a:rPr lang="nl-BE" sz="1200" kern="1200" dirty="0">
                <a:solidFill>
                  <a:schemeClr val="tx1"/>
                </a:solidFill>
                <a:effectLst/>
                <a:latin typeface="+mn-lt"/>
                <a:ea typeface="+mn-ea"/>
                <a:cs typeface="+mn-cs"/>
              </a:rPr>
              <a:t>Daarnaast blijkt dat de leerkracht nood heeft aan:</a:t>
            </a:r>
          </a:p>
          <a:p>
            <a:pPr lvl="0"/>
            <a:r>
              <a:rPr lang="nl-BE" sz="1200" kern="1200" dirty="0">
                <a:solidFill>
                  <a:schemeClr val="tx1"/>
                </a:solidFill>
                <a:effectLst/>
                <a:latin typeface="+mn-lt"/>
                <a:ea typeface="+mn-ea"/>
                <a:cs typeface="+mn-cs"/>
              </a:rPr>
              <a:t>ondersteuning bij het bepalen welke redelijke aanpassingen noodzakelijk en voldoende zijn;</a:t>
            </a:r>
          </a:p>
          <a:p>
            <a:pPr lvl="0"/>
            <a:r>
              <a:rPr lang="nl-BE" sz="1200" kern="1200" dirty="0">
                <a:solidFill>
                  <a:schemeClr val="tx1"/>
                </a:solidFill>
                <a:effectLst/>
                <a:latin typeface="+mn-lt"/>
                <a:ea typeface="+mn-ea"/>
                <a:cs typeface="+mn-cs"/>
              </a:rPr>
              <a:t>afstemming binnen de vakgroep over een consistente aanpak en evaluatie;</a:t>
            </a:r>
          </a:p>
          <a:p>
            <a:pPr lvl="0"/>
            <a:r>
              <a:rPr lang="nl-BE" sz="1200" kern="1200" dirty="0">
                <a:solidFill>
                  <a:schemeClr val="tx1"/>
                </a:solidFill>
                <a:effectLst/>
                <a:latin typeface="+mn-lt"/>
                <a:ea typeface="+mn-ea"/>
                <a:cs typeface="+mn-cs"/>
              </a:rPr>
              <a:t>ondersteuning bij het bewaken van een evenwicht tussen hoge verwachtingen en haalbare doelen.</a:t>
            </a:r>
          </a:p>
          <a:p>
            <a:r>
              <a:rPr lang="nl-BE" sz="1200" kern="1200" dirty="0">
                <a:solidFill>
                  <a:schemeClr val="tx1"/>
                </a:solidFill>
                <a:effectLst/>
                <a:latin typeface="+mn-lt"/>
                <a:ea typeface="+mn-ea"/>
                <a:cs typeface="+mn-cs"/>
              </a:rPr>
              <a:t>Ook de ouders geven aan nood te hebben aan concrete handvatten om hun kind thuis te ondersteunen zonder de rol van leerkracht op te nemen.</a:t>
            </a:r>
          </a:p>
          <a:p>
            <a:r>
              <a:rPr lang="nl-BE" sz="1200" kern="1200" dirty="0">
                <a:solidFill>
                  <a:schemeClr val="tx1"/>
                </a:solidFill>
                <a:effectLst/>
                <a:latin typeface="+mn-lt"/>
                <a:ea typeface="+mn-ea"/>
                <a:cs typeface="+mn-cs"/>
              </a:rPr>
              <a:t>Deze behoeften worden door CLB, school, ouders en leerling samen vertaald naar een concrete aanpak in de klas. Deze maatregelen worden uitgeprobeerd en nadien geëvalueerd en evt. bijgestuurd. </a:t>
            </a:r>
          </a:p>
        </p:txBody>
      </p:sp>
      <p:sp>
        <p:nvSpPr>
          <p:cNvPr id="529" name="Shape 529">
            <a:extLst>
              <a:ext uri="{FF2B5EF4-FFF2-40B4-BE49-F238E27FC236}">
                <a16:creationId xmlns:a16="http://schemas.microsoft.com/office/drawing/2014/main" id="{55291BCD-BFEE-B0CA-121A-48E52524651B}"/>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13</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BEE993E2-8CC3-70DA-11C5-6A9F34ADDC45}"/>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451192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4C3ACB8D-DC30-D304-33C3-377A7FB96D96}"/>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92C2D344-741C-BCF7-FF68-B945CC4604EC}"/>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E673AEAF-6127-200D-E291-1D0DAB3DC52E}"/>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De centrale vraag luidt:</a:t>
            </a:r>
          </a:p>
          <a:p>
            <a:r>
              <a:rPr lang="nl-BE" sz="1200" kern="1200" dirty="0">
                <a:solidFill>
                  <a:schemeClr val="tx1"/>
                </a:solidFill>
                <a:effectLst/>
                <a:latin typeface="+mn-lt"/>
                <a:ea typeface="+mn-ea"/>
                <a:cs typeface="+mn-cs"/>
              </a:rPr>
              <a:t>"Kunnen de aanpassingen opgevolgd worden binnen de brede basiszorg of verhoogde zorg?"</a:t>
            </a:r>
          </a:p>
          <a:p>
            <a:r>
              <a:rPr lang="nl-BE" sz="1200" kern="1200" dirty="0">
                <a:solidFill>
                  <a:schemeClr val="tx1"/>
                </a:solidFill>
                <a:effectLst/>
                <a:latin typeface="+mn-lt"/>
                <a:ea typeface="+mn-ea"/>
                <a:cs typeface="+mn-cs"/>
              </a:rPr>
              <a:t>Is het antwoord ja?</a:t>
            </a:r>
          </a:p>
          <a:p>
            <a:r>
              <a:rPr lang="nl-BE" sz="1200" kern="1200" dirty="0">
                <a:solidFill>
                  <a:schemeClr val="tx1"/>
                </a:solidFill>
                <a:effectLst/>
                <a:latin typeface="+mn-lt"/>
                <a:ea typeface="+mn-ea"/>
                <a:cs typeface="+mn-cs"/>
              </a:rPr>
              <a:t>Dan kan worden teruggeschakeld naar een minder ingrijpende fase van het zorgcontinuüm, waarbij effectieve maatregelen behouden blijven.</a:t>
            </a:r>
          </a:p>
          <a:p>
            <a:r>
              <a:rPr lang="nl-BE" sz="1200" kern="1200" dirty="0">
                <a:solidFill>
                  <a:schemeClr val="tx1"/>
                </a:solidFill>
                <a:effectLst/>
                <a:latin typeface="+mn-lt"/>
                <a:ea typeface="+mn-ea"/>
                <a:cs typeface="+mn-cs"/>
              </a:rPr>
              <a:t>Is het antwoord neen?</a:t>
            </a:r>
          </a:p>
          <a:p>
            <a:r>
              <a:rPr lang="nl-BE" sz="1200" kern="1200" dirty="0">
                <a:solidFill>
                  <a:schemeClr val="tx1"/>
                </a:solidFill>
                <a:effectLst/>
                <a:latin typeface="+mn-lt"/>
                <a:ea typeface="+mn-ea"/>
                <a:cs typeface="+mn-cs"/>
              </a:rPr>
              <a:t>Dan blijft verdere opvolging binnen uitbreiding van zorg nodig.</a:t>
            </a:r>
          </a:p>
          <a:p>
            <a:r>
              <a:rPr lang="nl-BE" sz="1200" kern="1200" dirty="0">
                <a:solidFill>
                  <a:schemeClr val="tx1"/>
                </a:solidFill>
                <a:effectLst/>
                <a:latin typeface="+mn-lt"/>
                <a:ea typeface="+mn-ea"/>
                <a:cs typeface="+mn-cs"/>
              </a:rPr>
              <a:t>Wanneer de onderwijsbehoeften van de leerling dit vragen, kan bijkomende ondersteuning worden ingezet, bijvoorbeeld via leersteun op basis van een GC-verslag.</a:t>
            </a:r>
          </a:p>
          <a:p>
            <a:r>
              <a:rPr lang="nl-BE" sz="1200" kern="1200" dirty="0">
                <a:solidFill>
                  <a:schemeClr val="tx1"/>
                </a:solidFill>
                <a:effectLst/>
                <a:latin typeface="+mn-lt"/>
                <a:ea typeface="+mn-ea"/>
                <a:cs typeface="+mn-cs"/>
              </a:rPr>
              <a:t>De samenwerkingstool helpt om deze afwegingen samen te maken en de ondersteuning flexibel af te stemmen op wat de leerling nodig heeft.</a:t>
            </a:r>
          </a:p>
        </p:txBody>
      </p:sp>
      <p:sp>
        <p:nvSpPr>
          <p:cNvPr id="529" name="Shape 529">
            <a:extLst>
              <a:ext uri="{FF2B5EF4-FFF2-40B4-BE49-F238E27FC236}">
                <a16:creationId xmlns:a16="http://schemas.microsoft.com/office/drawing/2014/main" id="{9A12EA7B-BC40-C2F9-7736-745AF98F6F63}"/>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14</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F008647C-F91F-F83B-52FD-5E640A09C023}"/>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1038186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70A705D1-ACED-9545-2197-B560E9DC8088}"/>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7427CBD1-7C3D-5A24-AB22-44C4CD6CE390}"/>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70EF3A61-FE89-A6FE-ACD1-CD098FE98838}"/>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NL" sz="1200" kern="1200" dirty="0">
                <a:solidFill>
                  <a:schemeClr val="tx1"/>
                </a:solidFill>
                <a:effectLst/>
                <a:latin typeface="+mn-lt"/>
                <a:ea typeface="+mn-ea"/>
                <a:cs typeface="+mn-cs"/>
              </a:rPr>
              <a:t>Wanneer vanuit UVZ blijkt dat de geformuleerde onderwijs- en opvoedingsbehoeften van de leerling en de ondersteuningsbehoeften van de leerkracht en/of ouders het volgen van het gemeenschappelijk curriculum niet meer mogelijk maken, kan, indien aan de voorwaarden voldaan, overgegaan worden tot de opmaak van een IAC/OV4 verslag. </a:t>
            </a:r>
            <a:endParaRPr lang="nl-BE" sz="1400" kern="1200" dirty="0">
              <a:solidFill>
                <a:schemeClr val="tx1"/>
              </a:solidFill>
              <a:effectLst/>
              <a:latin typeface="+mn-lt"/>
              <a:ea typeface="+mn-ea"/>
              <a:cs typeface="+mn-cs"/>
            </a:endParaRPr>
          </a:p>
          <a:p>
            <a:pPr lvl="1"/>
            <a:r>
              <a:rPr lang="nl-BE" sz="1200" kern="1200" dirty="0">
                <a:solidFill>
                  <a:schemeClr val="tx1"/>
                </a:solidFill>
                <a:effectLst/>
                <a:latin typeface="+mn-lt"/>
                <a:ea typeface="+mn-ea"/>
                <a:cs typeface="+mn-cs"/>
              </a:rPr>
              <a:t>Ouders en leerlingen kiezen zelf in welke school ze dit individueel aangepast curriculum volgen: dit kan zowel in het regulier als het buitengewoon onderwijs zijn of een combinatie van de twee.</a:t>
            </a:r>
            <a:endParaRPr lang="nl-BE" sz="1400" kern="1200" dirty="0">
              <a:solidFill>
                <a:schemeClr val="tx1"/>
              </a:solidFill>
              <a:effectLst/>
              <a:latin typeface="+mn-lt"/>
              <a:ea typeface="+mn-ea"/>
              <a:cs typeface="+mn-cs"/>
            </a:endParaRPr>
          </a:p>
          <a:p>
            <a:pPr lvl="1"/>
            <a:r>
              <a:rPr lang="nl-BE" sz="1200" kern="1200" dirty="0">
                <a:solidFill>
                  <a:schemeClr val="tx1"/>
                </a:solidFill>
                <a:effectLst/>
                <a:latin typeface="+mn-lt"/>
                <a:ea typeface="+mn-ea"/>
                <a:cs typeface="+mn-cs"/>
              </a:rPr>
              <a:t>En ook doorheen het verdere traject van de leerling met aangepaste doelen, blijft het betrokken team van onderwijsprofessionals samen nadenken of een terugkeer naar het gemeenschappelijk curriculum mogelijk is. </a:t>
            </a:r>
            <a:endParaRPr lang="nl-BE" sz="1400" kern="1200" dirty="0">
              <a:solidFill>
                <a:schemeClr val="tx1"/>
              </a:solidFill>
              <a:effectLst/>
              <a:latin typeface="+mn-lt"/>
              <a:ea typeface="+mn-ea"/>
              <a:cs typeface="+mn-cs"/>
            </a:endParaRP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BD1E4142-87A9-2E4D-CFC5-03C594DED79B}"/>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15</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455AA383-5706-3219-EAA1-CF372DDACB77}"/>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254772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290763" y="512763"/>
            <a:ext cx="4562475" cy="2566987"/>
          </a:xfrm>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 </a:t>
            </a:r>
            <a:endParaRPr lang="nl-BE"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Zo hierbij zijn we aan het einde van deze kennisclip gekomen. Het bijschakelen en terugschakelen doorheen de verschillende fasen van het zorgcontinuüm worden aan de hand van deze nieuwe samenwerkingstool binnen leerlingenbegeleiding duidelijker en concreter.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Wil je graag zelf aan de slag met de samenwerkingstool? Alle informatie vind je terug op de website van </a:t>
            </a:r>
            <a:r>
              <a:rPr lang="nl-NL" sz="1200" kern="1200" dirty="0" err="1">
                <a:solidFill>
                  <a:schemeClr val="tx1"/>
                </a:solidFill>
                <a:effectLst/>
                <a:latin typeface="+mn-lt"/>
                <a:ea typeface="+mn-ea"/>
                <a:cs typeface="+mn-cs"/>
              </a:rPr>
              <a:t>Prodia</a:t>
            </a:r>
            <a:r>
              <a:rPr lang="nl-NL" sz="1200" kern="1200" dirty="0">
                <a:solidFill>
                  <a:schemeClr val="tx1"/>
                </a:solidFill>
                <a:effectLst/>
                <a:latin typeface="+mn-lt"/>
                <a:ea typeface="+mn-ea"/>
                <a:cs typeface="+mn-cs"/>
              </a:rPr>
              <a:t> bij “Handelingsgericht Samenwerken” </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Wil je graag nog meer bijleren over leerlingenbegeleiding of handelingsgerichte diagnostiek – ga dan zeker eens naar de webpagina waar alle kennisclips verzameld staan of naar de verschillende leermodules over het zorgcontinuüm of handelingsgericht werken. </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Wil je graag nog meer weten, dan raden we zeker de pagina aan van het Algemeen diagnostisch protocol. </a:t>
            </a: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540965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290763" y="512763"/>
            <a:ext cx="4562475" cy="2566987"/>
          </a:xfrm>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In deze kennisclip maken jullie kennis met de nieuwe samenwerkingstool binnen leerlingenbegeleiding. Hij vervangt de vroegere beslisboom en biedt een gedeeld kader voor samenwerking en afstemming. De samenwerkings- tool ondersteunt onderwijsprofessionals om stap voor stap kwaliteitsvolle leerlingenbegeleiding vorm te geven binnen alle fasen van het zorgcontinuüm. Ik licht kort de onderliggende principes van de tool toe en geef enkele concrete voorbeelden om  de praktische toepassing ervan in de praktijk te duiden.  </a:t>
            </a:r>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61465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2CBCA-FE09-3DC9-EBA4-C1FFFD8C67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3B9A39A-0CE5-F936-904E-122B3004E057}"/>
              </a:ext>
            </a:extLst>
          </p:cNvPr>
          <p:cNvSpPr>
            <a:spLocks noGrp="1" noRot="1" noChangeAspect="1"/>
          </p:cNvSpPr>
          <p:nvPr>
            <p:ph type="sldImg"/>
          </p:nvPr>
        </p:nvSpPr>
        <p:spPr>
          <a:xfrm>
            <a:off x="2290763" y="512763"/>
            <a:ext cx="4562475" cy="2566987"/>
          </a:xfrm>
        </p:spPr>
      </p:sp>
      <p:sp>
        <p:nvSpPr>
          <p:cNvPr id="3" name="Tijdelijke aanduiding voor notities 2">
            <a:extLst>
              <a:ext uri="{FF2B5EF4-FFF2-40B4-BE49-F238E27FC236}">
                <a16:creationId xmlns:a16="http://schemas.microsoft.com/office/drawing/2014/main" id="{B70DC95D-CDC7-C721-3E52-58501041E38B}"/>
              </a:ext>
            </a:extLst>
          </p:cNvPr>
          <p:cNvSpPr>
            <a:spLocks noGrp="1"/>
          </p:cNvSpPr>
          <p:nvPr>
            <p:ph type="body" idx="1"/>
          </p:nvPr>
        </p:nvSpPr>
        <p:spPr/>
        <p:txBody>
          <a:bodyPr/>
          <a:lstStyle/>
          <a:p>
            <a:r>
              <a:rPr lang="nl-BE" sz="1200" kern="1200" dirty="0">
                <a:solidFill>
                  <a:schemeClr val="tx1"/>
                </a:solidFill>
                <a:effectLst/>
                <a:latin typeface="+mn-lt"/>
                <a:ea typeface="+mn-ea"/>
                <a:cs typeface="+mn-cs"/>
              </a:rPr>
              <a:t>De samenwerkingstool is gebaseerd op het Algemeen Diagnostisch Protocol en ondersteunt onderwijsprofessionals om doelgericht samen te werken, informatie te delen en samen beslissingen te nemen.</a:t>
            </a:r>
          </a:p>
          <a:p>
            <a:r>
              <a:rPr lang="nl-BE" sz="1200" kern="1200" dirty="0">
                <a:solidFill>
                  <a:schemeClr val="tx1"/>
                </a:solidFill>
                <a:effectLst/>
                <a:latin typeface="+mn-lt"/>
                <a:ea typeface="+mn-ea"/>
                <a:cs typeface="+mn-cs"/>
              </a:rPr>
              <a:t>De tool brengt leerling, ouders, school, CLB, leersteun en andere partners samen rond één gemeenschappelijk doel namelijk ervoor zorgen dat elke leerling optimaal kan leren, participeren en zich ontwikkelen.</a:t>
            </a:r>
          </a:p>
          <a:p>
            <a:r>
              <a:rPr lang="nl-BE" sz="1200" kern="1200" dirty="0">
                <a:solidFill>
                  <a:schemeClr val="tx1"/>
                </a:solidFill>
                <a:effectLst/>
                <a:latin typeface="+mn-lt"/>
                <a:ea typeface="+mn-ea"/>
                <a:cs typeface="+mn-cs"/>
              </a:rPr>
              <a:t>Meer informatie over het Algemeen Diagnostisch Protocol en de samenwerkingstool vind je op de website van Prodia.</a:t>
            </a:r>
          </a:p>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p:txBody>
      </p:sp>
      <p:sp>
        <p:nvSpPr>
          <p:cNvPr id="4" name="Tijdelijke aanduiding voor dianummer 3">
            <a:extLst>
              <a:ext uri="{FF2B5EF4-FFF2-40B4-BE49-F238E27FC236}">
                <a16:creationId xmlns:a16="http://schemas.microsoft.com/office/drawing/2014/main" id="{14B71B2A-C819-4F86-9939-FD6B62A9070D}"/>
              </a:ext>
            </a:extLst>
          </p:cNvPr>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62020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109E7A27-204F-9E54-B7B2-1969593BF773}"/>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D199096A-F3AE-5920-2DD8-967E8EFF4928}"/>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692C5713-E3B5-80E0-B743-0DE7DA238A16}"/>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Leerlingen en ouders staan centraal binnen de leerlingenbegeleiding.</a:t>
            </a:r>
          </a:p>
          <a:p>
            <a:r>
              <a:rPr lang="nl-BE" sz="1200" kern="1200" dirty="0">
                <a:solidFill>
                  <a:schemeClr val="tx1"/>
                </a:solidFill>
                <a:effectLst/>
                <a:latin typeface="+mn-lt"/>
                <a:ea typeface="+mn-ea"/>
                <a:cs typeface="+mn-cs"/>
              </a:rPr>
              <a:t>De okerkleurige rader in de samenwerkingstool brengt dit visueel in beeld. Doorheen alle fasen van het zorgcontinuüm kunnen leerlingen en ouders vragen stellen en in gesprek gaan met de betrokken onderwijsprofessionals, zoals leerkrachten, opvoeders, leerondersteuners.</a:t>
            </a:r>
          </a:p>
          <a:p>
            <a:endParaRPr lang="nl-NL" sz="1200" kern="1200" dirty="0">
              <a:solidFill>
                <a:schemeClr val="tx1"/>
              </a:solidFill>
              <a:effectLst/>
              <a:latin typeface="+mn-lt"/>
              <a:ea typeface="+mn-ea"/>
              <a:cs typeface="+mn-cs"/>
              <a:sym typeface="Calibri"/>
            </a:endParaRPr>
          </a:p>
        </p:txBody>
      </p:sp>
      <p:sp>
        <p:nvSpPr>
          <p:cNvPr id="529" name="Shape 529">
            <a:extLst>
              <a:ext uri="{FF2B5EF4-FFF2-40B4-BE49-F238E27FC236}">
                <a16:creationId xmlns:a16="http://schemas.microsoft.com/office/drawing/2014/main" id="{82A6B044-7FCB-7BFC-B69A-E5B50BF5465F}"/>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4</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75B55ABD-A27D-1B5A-1BE8-232263A4186A}"/>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1516862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D103574E-5738-36E3-139E-F7CF1597B33C}"/>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E1F613CD-326D-AA4B-A586-50A1547CF43B}"/>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F464B5E6-FED0-CC9D-B0F9-1B977221EED3}"/>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De leerkrachten en het schoolteam zijn daarbij vaak het eerste aanspreekpunt. Maar ouders en leerlingen kunnen ook rechtstreeks bij het CLB terecht met vragen of bezorgdheden die een impact hebben op het leren, het welbevinden of de participatie van de leerling.</a:t>
            </a:r>
          </a:p>
          <a:p>
            <a:r>
              <a:rPr lang="nl-BE" sz="1200" kern="1200" dirty="0">
                <a:solidFill>
                  <a:schemeClr val="tx1"/>
                </a:solidFill>
                <a:effectLst/>
                <a:latin typeface="+mn-lt"/>
                <a:ea typeface="+mn-ea"/>
                <a:cs typeface="+mn-cs"/>
              </a:rPr>
              <a:t>Kwaliteitsvolle leerlingenbegeleiding vertrekt immers vanuit partnerschap, waarbij alle betrokkenen hun expertise samenbrengen.</a:t>
            </a:r>
          </a:p>
          <a:p>
            <a:r>
              <a:rPr lang="nl-BE" sz="1200" kern="1200" dirty="0">
                <a:solidFill>
                  <a:schemeClr val="tx1"/>
                </a:solidFill>
                <a:effectLst/>
                <a:latin typeface="+mn-lt"/>
                <a:ea typeface="+mn-ea"/>
                <a:cs typeface="+mn-cs"/>
              </a:rPr>
              <a:t> </a:t>
            </a:r>
          </a:p>
          <a:p>
            <a:r>
              <a:rPr lang="nl-BE" sz="1200" kern="1200" dirty="0">
                <a:solidFill>
                  <a:schemeClr val="tx1"/>
                </a:solidFill>
                <a:effectLst/>
                <a:latin typeface="+mn-lt"/>
                <a:ea typeface="+mn-ea"/>
                <a:cs typeface="+mn-cs"/>
              </a:rPr>
              <a:t>Ook de leerkracht staat centraal binnen leerlingenbegeleiding. Zij zijn namelijk de belangrijkste schakel naar de vertaling op de klasvloer. Zowel beeldvorming als besluitvorming kan niet zonder hen.</a:t>
            </a:r>
          </a:p>
        </p:txBody>
      </p:sp>
      <p:sp>
        <p:nvSpPr>
          <p:cNvPr id="529" name="Shape 529">
            <a:extLst>
              <a:ext uri="{FF2B5EF4-FFF2-40B4-BE49-F238E27FC236}">
                <a16:creationId xmlns:a16="http://schemas.microsoft.com/office/drawing/2014/main" id="{CFAA86D1-B746-BE30-8F2F-F1B18F03E74A}"/>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5</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412F95C0-365C-F1AA-42EC-D953AFC11DFD}"/>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4092267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8E074BC8-FD7C-D1FA-334B-27064E5AF24C}"/>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D00E921B-2162-FE37-3DF0-89CA8122AD63}"/>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53A51A6E-F580-1CC1-0C72-95BF5245E1D8}"/>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Alles start met een stevige brede basiszorg.</a:t>
            </a:r>
          </a:p>
          <a:p>
            <a:r>
              <a:rPr lang="nl-BE" sz="1200" kern="1200" dirty="0">
                <a:solidFill>
                  <a:schemeClr val="tx1"/>
                </a:solidFill>
                <a:effectLst/>
                <a:latin typeface="+mn-lt"/>
                <a:ea typeface="+mn-ea"/>
                <a:cs typeface="+mn-cs"/>
              </a:rPr>
              <a:t>De focus ligt op preventief, inclusief en kwaliteitsvol onderwijs voor alle leerlingen.</a:t>
            </a: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9FF9E1B2-F6A5-6A8E-9C02-C3359FE1564D}"/>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6</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E0B7F072-7244-2455-566F-CB70D2ECAB38}"/>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551717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83AAA28E-88CC-4C0D-0116-41F6C4C0FF61}"/>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C9787372-E635-31EE-944D-C046FEED75FE}"/>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E7BE8ADC-5E75-9515-332B-D09FD02346EF}"/>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Binnen de brede basiszorg heeft de school de regie en is de leerkracht de spilfiguur. De leerkracht vertrekt vanuit een brede beeldvorming van de klasgroep. De school kan haar leerkrachten hierin versterken door bijvoorbeeld professionalisering te organiseren, vakwerkgroepen op te zetten of in te zetten op overleg tussen verschillende collega’s. Ook externe partners, zoals de pedagogische begeleidingsdienst en het CLB, kunnen de school hierbij ondersteunen </a:t>
            </a:r>
          </a:p>
          <a:p>
            <a:r>
              <a:rPr lang="nl-BE" sz="1200" kern="1200" dirty="0">
                <a:solidFill>
                  <a:schemeClr val="tx1"/>
                </a:solidFill>
                <a:effectLst/>
                <a:latin typeface="+mn-lt"/>
                <a:ea typeface="+mn-ea"/>
                <a:cs typeface="+mn-cs"/>
              </a:rPr>
              <a:t> </a:t>
            </a:r>
          </a:p>
          <a:p>
            <a:r>
              <a:rPr lang="nl-BE" sz="1200" kern="1200" dirty="0">
                <a:solidFill>
                  <a:schemeClr val="tx1"/>
                </a:solidFill>
                <a:effectLst/>
                <a:latin typeface="+mn-lt"/>
                <a:ea typeface="+mn-ea"/>
                <a:cs typeface="+mn-cs"/>
              </a:rPr>
              <a:t>Stel: een leerkracht wiskunde start aan een nieuw schooljaar.</a:t>
            </a:r>
          </a:p>
          <a:p>
            <a:r>
              <a:rPr lang="nl-BE" sz="1200" kern="1200" dirty="0">
                <a:solidFill>
                  <a:schemeClr val="tx1"/>
                </a:solidFill>
                <a:effectLst/>
                <a:latin typeface="+mn-lt"/>
                <a:ea typeface="+mn-ea"/>
                <a:cs typeface="+mn-cs"/>
              </a:rPr>
              <a:t>Voor hij nieuwe leerinhouden aanbiedt, gaat hij na welke voorkennis de leerlingen al hebben en welke verschillen en gelijkenissen er zijn tussen de leerlingen in de klasgroep. </a:t>
            </a:r>
          </a:p>
          <a:p>
            <a:r>
              <a:rPr lang="nl-BE" sz="1200" kern="1200" dirty="0">
                <a:solidFill>
                  <a:schemeClr val="tx1"/>
                </a:solidFill>
                <a:effectLst/>
                <a:latin typeface="+mn-lt"/>
                <a:ea typeface="+mn-ea"/>
                <a:cs typeface="+mn-cs"/>
              </a:rPr>
              <a:t>Vanuit die brede beeldvorming bepaalt hij de doelen voor zijn klas en stemt hij zijn onderwijsaanpak hierop af.</a:t>
            </a:r>
          </a:p>
          <a:p>
            <a:r>
              <a:rPr lang="nl-BE" sz="1200" kern="1200" dirty="0">
                <a:solidFill>
                  <a:schemeClr val="tx1"/>
                </a:solidFill>
                <a:effectLst/>
                <a:latin typeface="+mn-lt"/>
                <a:ea typeface="+mn-ea"/>
                <a:cs typeface="+mn-cs"/>
              </a:rPr>
              <a:t>Hij kiest bijvoorbeeld voor een duidelijke lesstructuur volgens het model van expliciete directe instructie, voorziet voldoende inoefenkansen en besteedt aandacht aan executieve functies.</a:t>
            </a:r>
          </a:p>
          <a:p>
            <a:r>
              <a:rPr lang="nl-BE" sz="1200" kern="1200" dirty="0">
                <a:solidFill>
                  <a:schemeClr val="tx1"/>
                </a:solidFill>
                <a:effectLst/>
                <a:latin typeface="+mn-lt"/>
                <a:ea typeface="+mn-ea"/>
                <a:cs typeface="+mn-cs"/>
              </a:rPr>
              <a:t>Want leerlingen met moeilijkheden voor wiskunde ervaren vaak ook uitdagingen op andere domeinen, zoals plannen en organiseren, het invullen van de agenda, orde houden in boekentas en bank enz.</a:t>
            </a:r>
          </a:p>
          <a:p>
            <a:r>
              <a:rPr lang="nl-BE" sz="1200" kern="1200" dirty="0">
                <a:solidFill>
                  <a:schemeClr val="tx1"/>
                </a:solidFill>
                <a:effectLst/>
                <a:latin typeface="+mn-lt"/>
                <a:ea typeface="+mn-ea"/>
                <a:cs typeface="+mn-cs"/>
              </a:rPr>
              <a:t>De leerkracht denkt daarom na over vragen zoals:</a:t>
            </a:r>
          </a:p>
          <a:p>
            <a:pPr lvl="0"/>
            <a:r>
              <a:rPr lang="nl-BE" sz="1200" kern="1200" dirty="0">
                <a:solidFill>
                  <a:schemeClr val="tx1"/>
                </a:solidFill>
                <a:effectLst/>
                <a:latin typeface="+mn-lt"/>
                <a:ea typeface="+mn-ea"/>
                <a:cs typeface="+mn-cs"/>
              </a:rPr>
              <a:t>Welke vormen van differentiatie zet ik in? Verkorte instructie voor sterke leerlingen / verlengde instructie voor de leerlingen die minder sterk zijn.  </a:t>
            </a:r>
          </a:p>
          <a:p>
            <a:pPr lvl="0"/>
            <a:r>
              <a:rPr lang="nl-BE" sz="1200" kern="1200" dirty="0">
                <a:solidFill>
                  <a:schemeClr val="tx1"/>
                </a:solidFill>
                <a:effectLst/>
                <a:latin typeface="+mn-lt"/>
                <a:ea typeface="+mn-ea"/>
                <a:cs typeface="+mn-cs"/>
              </a:rPr>
              <a:t>Hoe sluit mijn aanpak aan bij de noden van deze klasgroep?</a:t>
            </a:r>
          </a:p>
          <a:p>
            <a:pPr lvl="0"/>
            <a:r>
              <a:rPr lang="nl-BE" sz="1200" kern="1200" dirty="0">
                <a:solidFill>
                  <a:schemeClr val="tx1"/>
                </a:solidFill>
                <a:effectLst/>
                <a:latin typeface="+mn-lt"/>
                <a:ea typeface="+mn-ea"/>
                <a:cs typeface="+mn-cs"/>
              </a:rPr>
              <a:t>Hoe creëer ik succeservaringen?</a:t>
            </a:r>
          </a:p>
          <a:p>
            <a:pPr lvl="0"/>
            <a:r>
              <a:rPr lang="nl-BE" sz="1200" kern="1200" dirty="0">
                <a:solidFill>
                  <a:schemeClr val="tx1"/>
                </a:solidFill>
                <a:effectLst/>
                <a:latin typeface="+mn-lt"/>
                <a:ea typeface="+mn-ea"/>
                <a:cs typeface="+mn-cs"/>
              </a:rPr>
              <a:t>En hoe ondersteun ik leerlingen die onzeker zijn of minder interesse tonen voor wiskunde?</a:t>
            </a:r>
          </a:p>
          <a:p>
            <a:r>
              <a:rPr lang="nl-BE" sz="1200" kern="1200" dirty="0">
                <a:solidFill>
                  <a:schemeClr val="tx1"/>
                </a:solidFill>
                <a:effectLst/>
                <a:latin typeface="+mn-lt"/>
                <a:ea typeface="+mn-ea"/>
                <a:cs typeface="+mn-cs"/>
              </a:rPr>
              <a:t>Op basis van de brede beeldvorming volgt de leerkracht de ontwikkeling van de leerlingen op en stuurt hij zijn handelen voortdurend bij.</a:t>
            </a:r>
          </a:p>
          <a:p>
            <a:r>
              <a:rPr lang="nl-BE" sz="1200" kern="1200" dirty="0">
                <a:solidFill>
                  <a:schemeClr val="tx1"/>
                </a:solidFill>
                <a:effectLst/>
                <a:latin typeface="+mn-lt"/>
                <a:ea typeface="+mn-ea"/>
                <a:cs typeface="+mn-cs"/>
              </a:rPr>
              <a:t>Alles start met een stevige brede basiszorg.</a:t>
            </a: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6AB230AA-6CC1-8F14-98D5-C0030A175311}"/>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7</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7FEEFC71-74A4-9D0F-362C-5837265A08E3}"/>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1567772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D5B796FE-7D3D-6918-77DD-E4AF558359A9}"/>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DE967E07-D35D-ECA4-6F63-CCF45EE21995}"/>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46BBF07F-CCC9-2538-7686-66187051BEED}"/>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De centrale vraag binnen brede basiszorg luidt:</a:t>
            </a:r>
          </a:p>
          <a:p>
            <a:r>
              <a:rPr lang="nl-BE" sz="1200" kern="1200" dirty="0">
                <a:solidFill>
                  <a:schemeClr val="tx1"/>
                </a:solidFill>
                <a:effectLst/>
                <a:latin typeface="+mn-lt"/>
                <a:ea typeface="+mn-ea"/>
                <a:cs typeface="+mn-cs"/>
              </a:rPr>
              <a:t>Hebben de klassikale aanpassingen effect op het leren, de participatie en het welbevinden van de leerling?</a:t>
            </a:r>
          </a:p>
          <a:p>
            <a:r>
              <a:rPr lang="nl-BE" sz="1200" kern="1200" dirty="0">
                <a:solidFill>
                  <a:schemeClr val="tx1"/>
                </a:solidFill>
                <a:effectLst/>
                <a:latin typeface="+mn-lt"/>
                <a:ea typeface="+mn-ea"/>
                <a:cs typeface="+mn-cs"/>
              </a:rPr>
              <a:t>Is het antwoord ja, dan worden de maatregelen verdergezet vanuit de brede basiszorg.</a:t>
            </a:r>
          </a:p>
          <a:p>
            <a:r>
              <a:rPr lang="nl-BE" sz="1200" kern="1200" dirty="0">
                <a:solidFill>
                  <a:schemeClr val="tx1"/>
                </a:solidFill>
                <a:effectLst/>
                <a:latin typeface="+mn-lt"/>
                <a:ea typeface="+mn-ea"/>
                <a:cs typeface="+mn-cs"/>
              </a:rPr>
              <a:t>Hebben de aanpassingen onvoldoende effect, dan wordt verhoogde zorg bijgeschakeld.</a:t>
            </a: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61F9BA92-AED0-BFC2-12E8-759F4E12D65C}"/>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8</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DC73B5A3-041E-A4A7-D359-E820A0EE5041}"/>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3356450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a:extLst>
            <a:ext uri="{FF2B5EF4-FFF2-40B4-BE49-F238E27FC236}">
              <a16:creationId xmlns:a16="http://schemas.microsoft.com/office/drawing/2014/main" id="{4CB76D97-9DBB-DAF8-685B-877EEE158945}"/>
            </a:ext>
          </a:extLst>
        </p:cNvPr>
        <p:cNvGrpSpPr/>
        <p:nvPr/>
      </p:nvGrpSpPr>
      <p:grpSpPr>
        <a:xfrm>
          <a:off x="0" y="0"/>
          <a:ext cx="0" cy="0"/>
          <a:chOff x="0" y="0"/>
          <a:chExt cx="0" cy="0"/>
        </a:xfrm>
      </p:grpSpPr>
      <p:sp>
        <p:nvSpPr>
          <p:cNvPr id="527" name="Shape 527">
            <a:extLst>
              <a:ext uri="{FF2B5EF4-FFF2-40B4-BE49-F238E27FC236}">
                <a16:creationId xmlns:a16="http://schemas.microsoft.com/office/drawing/2014/main" id="{DF2F293E-5A36-6AD8-292A-7B6761667319}"/>
              </a:ext>
            </a:extLst>
          </p:cNvPr>
          <p:cNvSpPr>
            <a:spLocks noGrp="1" noRot="1" noChangeAspect="1"/>
          </p:cNvSpPr>
          <p:nvPr>
            <p:ph type="sldImg" idx="2"/>
          </p:nvPr>
        </p:nvSpPr>
        <p:spPr>
          <a:xfrm>
            <a:off x="436563" y="1250950"/>
            <a:ext cx="6022975" cy="338772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28" name="Shape 528">
            <a:extLst>
              <a:ext uri="{FF2B5EF4-FFF2-40B4-BE49-F238E27FC236}">
                <a16:creationId xmlns:a16="http://schemas.microsoft.com/office/drawing/2014/main" id="{7C47D52A-D6B5-BA46-66A5-9391D4DE2B32}"/>
              </a:ext>
            </a:extLst>
          </p:cNvPr>
          <p:cNvSpPr txBox="1">
            <a:spLocks noGrp="1"/>
          </p:cNvSpPr>
          <p:nvPr>
            <p:ph type="body" idx="1"/>
          </p:nvPr>
        </p:nvSpPr>
        <p:spPr>
          <a:xfrm>
            <a:off x="689592" y="4823783"/>
            <a:ext cx="5516730" cy="3946731"/>
          </a:xfrm>
          <a:prstGeom prst="rect">
            <a:avLst/>
          </a:prstGeom>
          <a:noFill/>
          <a:ln>
            <a:noFill/>
          </a:ln>
        </p:spPr>
        <p:txBody>
          <a:bodyPr lIns="91623" tIns="45798" rIns="91623" bIns="45798" anchor="t" anchorCtr="0">
            <a:noAutofit/>
          </a:bodyPr>
          <a:lstStyle/>
          <a:p>
            <a:r>
              <a:rPr lang="nl-BE" sz="1200" kern="1200" dirty="0">
                <a:solidFill>
                  <a:schemeClr val="tx1"/>
                </a:solidFill>
                <a:effectLst/>
                <a:latin typeface="+mn-lt"/>
                <a:ea typeface="+mn-ea"/>
                <a:cs typeface="+mn-cs"/>
              </a:rPr>
              <a:t>Binnen verhoogde zorg blijft de school de regie opnemen en blijft de leerkracht een centrale rol spelen. De leerkracht werkt nauw samen met het zorgteam, de leerling en de ouders.</a:t>
            </a:r>
          </a:p>
          <a:p>
            <a:pPr>
              <a:buSzPct val="25000"/>
            </a:pPr>
            <a:endParaRPr lang="nl-BE" dirty="0">
              <a:solidFill>
                <a:schemeClr val="dk1"/>
              </a:solidFill>
              <a:latin typeface="Calibri"/>
              <a:ea typeface="Calibri"/>
              <a:cs typeface="Calibri"/>
              <a:sym typeface="Calibri"/>
            </a:endParaRPr>
          </a:p>
        </p:txBody>
      </p:sp>
      <p:sp>
        <p:nvSpPr>
          <p:cNvPr id="529" name="Shape 529">
            <a:extLst>
              <a:ext uri="{FF2B5EF4-FFF2-40B4-BE49-F238E27FC236}">
                <a16:creationId xmlns:a16="http://schemas.microsoft.com/office/drawing/2014/main" id="{F43EF35F-5489-7D5A-D1B1-15D549612986}"/>
              </a:ext>
            </a:extLst>
          </p:cNvPr>
          <p:cNvSpPr txBox="1">
            <a:spLocks noGrp="1"/>
          </p:cNvSpPr>
          <p:nvPr>
            <p:ph type="sldNum" idx="12"/>
          </p:nvPr>
        </p:nvSpPr>
        <p:spPr>
          <a:xfrm>
            <a:off x="3906089" y="9520535"/>
            <a:ext cx="2988227" cy="502911"/>
          </a:xfrm>
          <a:prstGeom prst="rect">
            <a:avLst/>
          </a:prstGeom>
          <a:noFill/>
          <a:ln>
            <a:noFill/>
          </a:ln>
        </p:spPr>
        <p:txBody>
          <a:bodyPr lIns="91623" tIns="45798" rIns="91623" bIns="45798" anchor="b" anchorCtr="0">
            <a:noAutofit/>
          </a:bodyPr>
          <a:lstStyle/>
          <a:p>
            <a:pPr>
              <a:buSzPct val="25000"/>
            </a:pPr>
            <a:fld id="{00000000-1234-1234-1234-123412341234}" type="slidenum">
              <a:rPr lang="nl-BE">
                <a:solidFill>
                  <a:schemeClr val="dk1"/>
                </a:solidFill>
                <a:latin typeface="Calibri"/>
                <a:ea typeface="Calibri"/>
                <a:cs typeface="Calibri"/>
                <a:sym typeface="Calibri"/>
              </a:rPr>
              <a:pPr>
                <a:buSzPct val="25000"/>
              </a:pPr>
              <a:t>9</a:t>
            </a:fld>
            <a:endParaRPr lang="nl-BE">
              <a:solidFill>
                <a:schemeClr val="dk1"/>
              </a:solidFill>
              <a:latin typeface="Calibri"/>
              <a:ea typeface="Calibri"/>
              <a:cs typeface="Calibri"/>
              <a:sym typeface="Calibri"/>
            </a:endParaRPr>
          </a:p>
        </p:txBody>
      </p:sp>
      <p:sp>
        <p:nvSpPr>
          <p:cNvPr id="2" name="Tijdelijke aanduiding voor datum 1">
            <a:extLst>
              <a:ext uri="{FF2B5EF4-FFF2-40B4-BE49-F238E27FC236}">
                <a16:creationId xmlns:a16="http://schemas.microsoft.com/office/drawing/2014/main" id="{8D194D6F-72AC-CFB0-F3EE-22D68F59FFB4}"/>
              </a:ext>
            </a:extLst>
          </p:cNvPr>
          <p:cNvSpPr>
            <a:spLocks noGrp="1"/>
          </p:cNvSpPr>
          <p:nvPr>
            <p:ph type="dt" idx="13"/>
          </p:nvPr>
        </p:nvSpPr>
        <p:spPr/>
        <p:txBody>
          <a:bodyPr/>
          <a:lstStyle/>
          <a:p>
            <a:r>
              <a:rPr lang="nl-BE"/>
              <a:t>apr 2025</a:t>
            </a:r>
          </a:p>
        </p:txBody>
      </p:sp>
    </p:spTree>
    <p:extLst>
      <p:ext uri="{BB962C8B-B14F-4D97-AF65-F5344CB8AC3E}">
        <p14:creationId xmlns:p14="http://schemas.microsoft.com/office/powerpoint/2010/main" val="2370533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media10.m4a"/><Relationship Id="rId7" Type="http://schemas.openxmlformats.org/officeDocument/2006/relationships/image" Target="../media/image3.png"/><Relationship Id="rId2" Type="http://schemas.microsoft.com/office/2007/relationships/media" Target="../media/media10.m4a"/><Relationship Id="rId1" Type="http://schemas.openxmlformats.org/officeDocument/2006/relationships/tags" Target="../tags/tag3.xml"/><Relationship Id="rId6" Type="http://schemas.microsoft.com/office/2018/10/relationships/comments" Target="../comments/modernComment_3D7_CD1A3B92.xml"/><Relationship Id="rId5" Type="http://schemas.openxmlformats.org/officeDocument/2006/relationships/notesSlide" Target="../notesSlides/notesSlide10.xml"/><Relationship Id="rId10"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1.m4a"/><Relationship Id="rId7" Type="http://schemas.openxmlformats.org/officeDocument/2006/relationships/image" Target="../media/image6.png"/><Relationship Id="rId2" Type="http://schemas.microsoft.com/office/2007/relationships/media" Target="../media/media11.m4a"/><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microsoft.com/office/2018/10/relationships/comments" Target="../comments/modernComment_3D9_AE3B880.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4.m4a"/><Relationship Id="rId7" Type="http://schemas.openxmlformats.org/officeDocument/2006/relationships/image" Target="../media/image6.png"/><Relationship Id="rId2" Type="http://schemas.microsoft.com/office/2007/relationships/media" Target="../media/media14.m4a"/><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15.m4a"/><Relationship Id="rId7" Type="http://schemas.openxmlformats.org/officeDocument/2006/relationships/image" Target="../media/image6.png"/><Relationship Id="rId2" Type="http://schemas.microsoft.com/office/2007/relationships/media" Target="../media/media15.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notesSlide" Target="../notesSlides/notesSlide15.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prodiagnostiek.be/handelingsgericht-samenwerken/samenwerkingstool-binnen-leerlingenbegeleiding/" TargetMode="External"/><Relationship Id="rId3" Type="http://schemas.openxmlformats.org/officeDocument/2006/relationships/slideLayout" Target="../slideLayouts/slideLayout7.xml"/><Relationship Id="rId7" Type="http://schemas.openxmlformats.org/officeDocument/2006/relationships/image" Target="../media/image15.svg"/><Relationship Id="rId12" Type="http://schemas.openxmlformats.org/officeDocument/2006/relationships/image" Target="../media/image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4.svg"/><Relationship Id="rId11" Type="http://schemas.openxmlformats.org/officeDocument/2006/relationships/hyperlink" Target="https://prodiagnostiek.be/professionalisering/leermodules/" TargetMode="External"/><Relationship Id="rId5" Type="http://schemas.openxmlformats.org/officeDocument/2006/relationships/image" Target="../media/image13.svg"/><Relationship Id="rId10" Type="http://schemas.openxmlformats.org/officeDocument/2006/relationships/hyperlink" Target="https://prodiagnostiek.be/professionalisering/kennisclips/" TargetMode="External"/><Relationship Id="rId4" Type="http://schemas.openxmlformats.org/officeDocument/2006/relationships/notesSlide" Target="../notesSlides/notesSlide16.xml"/><Relationship Id="rId9" Type="http://schemas.openxmlformats.org/officeDocument/2006/relationships/hyperlink" Target="https://prodiagnostiek.be/diagnostische-protocollen/algemeen-diagnostisch-protocol/"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microsoft.com/office/2018/10/relationships/comments" Target="../comments/modernComment_3D3_D5ED094F.xml"/><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4.m4a"/><Relationship Id="rId7" Type="http://schemas.openxmlformats.org/officeDocument/2006/relationships/image" Target="../media/image6.png"/><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8.m4a"/><Relationship Id="rId7" Type="http://schemas.openxmlformats.org/officeDocument/2006/relationships/image" Target="../media/image3.png"/><Relationship Id="rId2" Type="http://schemas.microsoft.com/office/2007/relationships/media" Target="../media/media8.m4a"/><Relationship Id="rId1" Type="http://schemas.openxmlformats.org/officeDocument/2006/relationships/tags" Target="../tags/tag2.xml"/><Relationship Id="rId6" Type="http://schemas.microsoft.com/office/2018/10/relationships/comments" Target="../comments/modernComment_3D5_C1AF2818.xml"/><Relationship Id="rId5" Type="http://schemas.openxmlformats.org/officeDocument/2006/relationships/notesSlide" Target="../notesSlides/notesSlide8.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88304" y="-1513365"/>
            <a:ext cx="13313729" cy="13313729"/>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26666"/>
            </a:solidFill>
          </p:spPr>
          <p:txBody>
            <a:bodyPr/>
            <a:lstStyle/>
            <a:p>
              <a:endParaRPr/>
            </a:p>
          </p:txBody>
        </p:sp>
      </p:grpSp>
      <p:grpSp>
        <p:nvGrpSpPr>
          <p:cNvPr id="4" name="Group 4"/>
          <p:cNvGrpSpPr/>
          <p:nvPr/>
        </p:nvGrpSpPr>
        <p:grpSpPr>
          <a:xfrm rot="-3270436">
            <a:off x="8467650" y="407640"/>
            <a:ext cx="12098771" cy="6654453"/>
            <a:chOff x="0" y="0"/>
            <a:chExt cx="4060919" cy="2233549"/>
          </a:xfrm>
        </p:grpSpPr>
        <p:sp>
          <p:nvSpPr>
            <p:cNvPr id="5" name="Freeform 5"/>
            <p:cNvSpPr/>
            <p:nvPr/>
          </p:nvSpPr>
          <p:spPr>
            <a:xfrm>
              <a:off x="19050" y="19050"/>
              <a:ext cx="4022947" cy="2195449"/>
            </a:xfrm>
            <a:custGeom>
              <a:avLst/>
              <a:gdLst/>
              <a:ahLst/>
              <a:cxnLst/>
              <a:rect l="l" t="t" r="r" b="b"/>
              <a:pathLst>
                <a:path w="4022947" h="2195449">
                  <a:moveTo>
                    <a:pt x="2925031" y="2195449"/>
                  </a:moveTo>
                  <a:lnTo>
                    <a:pt x="1097788" y="2195449"/>
                  </a:lnTo>
                  <a:cubicBezTo>
                    <a:pt x="491490" y="2195449"/>
                    <a:pt x="0" y="1703959"/>
                    <a:pt x="0" y="1097661"/>
                  </a:cubicBezTo>
                  <a:cubicBezTo>
                    <a:pt x="0" y="491490"/>
                    <a:pt x="491490" y="0"/>
                    <a:pt x="1097788" y="0"/>
                  </a:cubicBezTo>
                  <a:lnTo>
                    <a:pt x="2925158" y="0"/>
                  </a:lnTo>
                  <a:cubicBezTo>
                    <a:pt x="3531457" y="0"/>
                    <a:pt x="4022947" y="491490"/>
                    <a:pt x="4022947" y="1097788"/>
                  </a:cubicBezTo>
                  <a:cubicBezTo>
                    <a:pt x="4022820" y="1703959"/>
                    <a:pt x="3531329" y="2195449"/>
                    <a:pt x="2925031" y="2195449"/>
                  </a:cubicBezTo>
                  <a:close/>
                </a:path>
              </a:pathLst>
            </a:custGeom>
            <a:solidFill>
              <a:srgbClr val="D0EAF1"/>
            </a:solidFill>
          </p:spPr>
          <p:txBody>
            <a:bodyPr/>
            <a:lstStyle/>
            <a:p>
              <a:endParaRPr/>
            </a:p>
          </p:txBody>
        </p:sp>
        <p:sp>
          <p:nvSpPr>
            <p:cNvPr id="6" name="Freeform 6"/>
            <p:cNvSpPr/>
            <p:nvPr/>
          </p:nvSpPr>
          <p:spPr>
            <a:xfrm>
              <a:off x="0" y="0"/>
              <a:ext cx="4060920" cy="2233549"/>
            </a:xfrm>
            <a:custGeom>
              <a:avLst/>
              <a:gdLst/>
              <a:ahLst/>
              <a:cxnLst/>
              <a:rect l="l" t="t" r="r" b="b"/>
              <a:pathLst>
                <a:path w="4060920" h="2233549">
                  <a:moveTo>
                    <a:pt x="2944081" y="2233549"/>
                  </a:moveTo>
                  <a:lnTo>
                    <a:pt x="1116838" y="2233549"/>
                  </a:lnTo>
                  <a:cubicBezTo>
                    <a:pt x="501015" y="2233549"/>
                    <a:pt x="0" y="1732534"/>
                    <a:pt x="0" y="1116838"/>
                  </a:cubicBezTo>
                  <a:cubicBezTo>
                    <a:pt x="0" y="501015"/>
                    <a:pt x="501015" y="0"/>
                    <a:pt x="1116838" y="0"/>
                  </a:cubicBezTo>
                  <a:lnTo>
                    <a:pt x="2944208" y="0"/>
                  </a:lnTo>
                  <a:cubicBezTo>
                    <a:pt x="3559904" y="0"/>
                    <a:pt x="4060920" y="501015"/>
                    <a:pt x="4060920" y="1116838"/>
                  </a:cubicBezTo>
                  <a:cubicBezTo>
                    <a:pt x="4060920" y="1732534"/>
                    <a:pt x="3559904" y="2233549"/>
                    <a:pt x="2944081" y="2233549"/>
                  </a:cubicBezTo>
                  <a:close/>
                  <a:moveTo>
                    <a:pt x="1116838" y="38100"/>
                  </a:moveTo>
                  <a:cubicBezTo>
                    <a:pt x="521970" y="38100"/>
                    <a:pt x="38100" y="521970"/>
                    <a:pt x="38100" y="1116838"/>
                  </a:cubicBezTo>
                  <a:cubicBezTo>
                    <a:pt x="38100" y="1711579"/>
                    <a:pt x="521970" y="2195576"/>
                    <a:pt x="1116838" y="2195576"/>
                  </a:cubicBezTo>
                  <a:lnTo>
                    <a:pt x="2944208" y="2195576"/>
                  </a:lnTo>
                  <a:cubicBezTo>
                    <a:pt x="3538950" y="2195576"/>
                    <a:pt x="4022947" y="1711706"/>
                    <a:pt x="4022947" y="1116838"/>
                  </a:cubicBezTo>
                  <a:cubicBezTo>
                    <a:pt x="4022820" y="521970"/>
                    <a:pt x="3538949" y="38100"/>
                    <a:pt x="2944081" y="38100"/>
                  </a:cubicBezTo>
                  <a:lnTo>
                    <a:pt x="1116838" y="38100"/>
                  </a:lnTo>
                  <a:close/>
                </a:path>
              </a:pathLst>
            </a:custGeom>
            <a:solidFill>
              <a:srgbClr val="D0EAF1"/>
            </a:solidFill>
          </p:spPr>
          <p:txBody>
            <a:bodyPr/>
            <a:lstStyle/>
            <a:p>
              <a:endParaRPr/>
            </a:p>
          </p:txBody>
        </p:sp>
      </p:grpSp>
      <p:sp>
        <p:nvSpPr>
          <p:cNvPr id="9" name="Freeform 9"/>
          <p:cNvSpPr/>
          <p:nvPr/>
        </p:nvSpPr>
        <p:spPr>
          <a:xfrm>
            <a:off x="10770052" y="291498"/>
            <a:ext cx="7069204" cy="1823939"/>
          </a:xfrm>
          <a:custGeom>
            <a:avLst/>
            <a:gdLst/>
            <a:ahLst/>
            <a:cxnLst/>
            <a:rect l="l" t="t" r="r" b="b"/>
            <a:pathLst>
              <a:path w="7069204" h="1823939">
                <a:moveTo>
                  <a:pt x="0" y="0"/>
                </a:moveTo>
                <a:lnTo>
                  <a:pt x="7069204" y="0"/>
                </a:lnTo>
                <a:lnTo>
                  <a:pt x="7069204" y="1823939"/>
                </a:lnTo>
                <a:lnTo>
                  <a:pt x="0" y="1823939"/>
                </a:lnTo>
                <a:lnTo>
                  <a:pt x="0" y="0"/>
                </a:lnTo>
                <a:close/>
              </a:path>
            </a:pathLst>
          </a:custGeom>
          <a:blipFill>
            <a:blip r:embed="rId5"/>
            <a:stretch>
              <a:fillRect/>
            </a:stretch>
          </a:blipFill>
        </p:spPr>
        <p:txBody>
          <a:bodyPr/>
          <a:lstStyle/>
          <a:p>
            <a:endParaRPr/>
          </a:p>
        </p:txBody>
      </p:sp>
      <p:sp>
        <p:nvSpPr>
          <p:cNvPr id="10" name="TextBox 10"/>
          <p:cNvSpPr txBox="1"/>
          <p:nvPr/>
        </p:nvSpPr>
        <p:spPr>
          <a:xfrm>
            <a:off x="3111263" y="2970829"/>
            <a:ext cx="12065473" cy="6284413"/>
          </a:xfrm>
          <a:prstGeom prst="rect">
            <a:avLst/>
          </a:prstGeom>
        </p:spPr>
        <p:txBody>
          <a:bodyPr wrap="square" lIns="0" tIns="0" rIns="0" bIns="0" rtlCol="0" anchor="t">
            <a:spAutoFit/>
          </a:bodyPr>
          <a:lstStyle/>
          <a:p>
            <a:pPr algn="ctr">
              <a:lnSpc>
                <a:spcPts val="9900"/>
              </a:lnSpc>
            </a:pPr>
            <a:r>
              <a:rPr lang="en-US" sz="8000" spc="-225" err="1">
                <a:solidFill>
                  <a:srgbClr val="266660"/>
                </a:solidFill>
                <a:latin typeface="Poppins Bold"/>
              </a:rPr>
              <a:t>Samenwerkingstool</a:t>
            </a:r>
            <a:r>
              <a:rPr lang="en-US" sz="8000" spc="-225">
                <a:solidFill>
                  <a:srgbClr val="266660"/>
                </a:solidFill>
                <a:latin typeface="Poppins Bold"/>
              </a:rPr>
              <a:t> </a:t>
            </a:r>
            <a:r>
              <a:rPr lang="en-US" sz="8000" spc="-225" err="1">
                <a:solidFill>
                  <a:srgbClr val="266660"/>
                </a:solidFill>
                <a:latin typeface="Poppins Bold"/>
              </a:rPr>
              <a:t>binnen</a:t>
            </a:r>
            <a:r>
              <a:rPr lang="en-US" sz="8000" spc="-225">
                <a:solidFill>
                  <a:srgbClr val="266660"/>
                </a:solidFill>
                <a:latin typeface="Poppins Bold"/>
              </a:rPr>
              <a:t> </a:t>
            </a:r>
            <a:r>
              <a:rPr lang="en-US" sz="8000" spc="-225" err="1">
                <a:solidFill>
                  <a:srgbClr val="266660"/>
                </a:solidFill>
                <a:latin typeface="Poppins Bold"/>
              </a:rPr>
              <a:t>leerlingenbegeleiding</a:t>
            </a:r>
            <a:endParaRPr lang="en-US" sz="8000" spc="-225">
              <a:solidFill>
                <a:srgbClr val="266660"/>
              </a:solidFill>
              <a:latin typeface="Poppins Bold"/>
            </a:endParaRPr>
          </a:p>
          <a:p>
            <a:pPr algn="ctr">
              <a:lnSpc>
                <a:spcPts val="9900"/>
              </a:lnSpc>
            </a:pPr>
            <a:endParaRPr lang="en-US" sz="6600" spc="-225">
              <a:solidFill>
                <a:srgbClr val="049999"/>
              </a:solidFill>
              <a:latin typeface="Poppins Bold"/>
            </a:endParaRPr>
          </a:p>
          <a:p>
            <a:pPr algn="ctr">
              <a:lnSpc>
                <a:spcPts val="9900"/>
              </a:lnSpc>
            </a:pPr>
            <a:r>
              <a:rPr lang="en-US" sz="6600" spc="-225" err="1">
                <a:solidFill>
                  <a:srgbClr val="049999"/>
                </a:solidFill>
                <a:latin typeface="Poppins Bold"/>
              </a:rPr>
              <a:t>Kennisclip</a:t>
            </a:r>
            <a:endParaRPr lang="en-US" sz="6600" spc="-225">
              <a:solidFill>
                <a:srgbClr val="049999"/>
              </a:solidFill>
              <a:latin typeface="Poppins Bold"/>
            </a:endParaRPr>
          </a:p>
        </p:txBody>
      </p:sp>
      <p:pic>
        <p:nvPicPr>
          <p:cNvPr id="13" name="Audio 12">
            <a:extLst>
              <a:ext uri="{FF2B5EF4-FFF2-40B4-BE49-F238E27FC236}">
                <a16:creationId xmlns:a16="http://schemas.microsoft.com/office/drawing/2014/main" id="{0F806F2E-8A1A-E8AA-79B6-F52928D589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424"/>
    </mc:Choice>
    <mc:Fallback>
      <p:transition spd="slow" advTm="11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2F340F07-582D-B406-C4B3-1494789946B6}"/>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C8BD8D54-98B7-90F8-0AA9-7DCC1E35C7D8}"/>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BD4DE828-F6DF-305D-B5F9-72ED340144FA}"/>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F6963696-DD54-1269-F76E-3604E39B5C06}"/>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73B64C2D-9329-A797-B26E-3C2F3FC06D57}"/>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7">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42BD44B3-C3D5-DA6A-080F-4900EE12598D}"/>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Verhoogde zorg</a:t>
            </a:r>
          </a:p>
        </p:txBody>
      </p:sp>
      <p:pic>
        <p:nvPicPr>
          <p:cNvPr id="9" name="Afbeelding 8">
            <a:extLst>
              <a:ext uri="{FF2B5EF4-FFF2-40B4-BE49-F238E27FC236}">
                <a16:creationId xmlns:a16="http://schemas.microsoft.com/office/drawing/2014/main" id="{5F5F55F4-A08E-6A82-5340-B47A11A6EDC5}"/>
              </a:ext>
            </a:extLst>
          </p:cNvPr>
          <p:cNvPicPr>
            <a:picLocks noChangeAspect="1"/>
          </p:cNvPicPr>
          <p:nvPr/>
        </p:nvPicPr>
        <p:blipFill>
          <a:blip r:embed="rId8">
            <a:extLst>
              <a:ext uri="{28A0092B-C50C-407E-A947-70E740481C1C}">
                <a14:useLocalDpi xmlns:a14="http://schemas.microsoft.com/office/drawing/2010/main" val="0"/>
              </a:ext>
            </a:extLst>
          </a:blip>
          <a:srcRect l="33256" t="8039"/>
          <a:stretch>
            <a:fillRect/>
          </a:stretch>
        </p:blipFill>
        <p:spPr>
          <a:xfrm>
            <a:off x="9265269" y="1511458"/>
            <a:ext cx="8889686" cy="8655302"/>
          </a:xfrm>
          <a:prstGeom prst="rect">
            <a:avLst/>
          </a:prstGeom>
        </p:spPr>
      </p:pic>
      <p:sp>
        <p:nvSpPr>
          <p:cNvPr id="10" name="Tekstvak 9">
            <a:extLst>
              <a:ext uri="{FF2B5EF4-FFF2-40B4-BE49-F238E27FC236}">
                <a16:creationId xmlns:a16="http://schemas.microsoft.com/office/drawing/2014/main" id="{107B8F23-94B1-02B6-3925-F5D1D3999BAE}"/>
              </a:ext>
            </a:extLst>
          </p:cNvPr>
          <p:cNvSpPr txBox="1"/>
          <p:nvPr/>
        </p:nvSpPr>
        <p:spPr>
          <a:xfrm>
            <a:off x="446455" y="3766402"/>
            <a:ext cx="10655921" cy="3877985"/>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Bouwt verder op de brede basiszorg </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Bijkomende beeldvorming </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Gefaseerde </a:t>
            </a:r>
            <a:r>
              <a:rPr lang="nl-NL" sz="4800" dirty="0" err="1">
                <a:solidFill>
                  <a:srgbClr val="026666"/>
                </a:solidFill>
                <a:latin typeface="Poppins" panose="00000500000000000000" pitchFamily="2" charset="0"/>
                <a:cs typeface="Poppins" panose="00000500000000000000" pitchFamily="2" charset="0"/>
              </a:rPr>
              <a:t>beluitvorming</a:t>
            </a:r>
            <a:r>
              <a:rPr lang="nl-NL" sz="4800" dirty="0">
                <a:solidFill>
                  <a:srgbClr val="026666"/>
                </a:solidFill>
                <a:latin typeface="Poppins" panose="00000500000000000000" pitchFamily="2" charset="0"/>
                <a:cs typeface="Poppins" panose="00000500000000000000" pitchFamily="2" charset="0"/>
              </a:rPr>
              <a:t>  </a:t>
            </a:r>
          </a:p>
          <a:p>
            <a:pPr>
              <a:buClr>
                <a:srgbClr val="026666"/>
              </a:buClr>
            </a:pPr>
            <a:endParaRPr lang="nl-NL" sz="5400" dirty="0">
              <a:solidFill>
                <a:srgbClr val="026666"/>
              </a:solidFill>
              <a:latin typeface="Poppins" panose="00000500000000000000" pitchFamily="2" charset="0"/>
              <a:cs typeface="Poppins" panose="00000500000000000000" pitchFamily="2" charset="0"/>
            </a:endParaRPr>
          </a:p>
        </p:txBody>
      </p:sp>
      <p:pic>
        <p:nvPicPr>
          <p:cNvPr id="14" name="Afbeelding 13">
            <a:extLst>
              <a:ext uri="{FF2B5EF4-FFF2-40B4-BE49-F238E27FC236}">
                <a16:creationId xmlns:a16="http://schemas.microsoft.com/office/drawing/2014/main" id="{8AFBDE31-8986-4551-FFD2-9BFCF751A9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4186" y="6754317"/>
            <a:ext cx="3749293" cy="3372858"/>
          </a:xfrm>
          <a:prstGeom prst="rect">
            <a:avLst/>
          </a:prstGeom>
        </p:spPr>
      </p:pic>
      <p:pic>
        <p:nvPicPr>
          <p:cNvPr id="8" name="Audio 7">
            <a:extLst>
              <a:ext uri="{FF2B5EF4-FFF2-40B4-BE49-F238E27FC236}">
                <a16:creationId xmlns:a16="http://schemas.microsoft.com/office/drawing/2014/main" id="{0B367E4D-EF47-4BFC-104F-80DCB1FEC99F}"/>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3441048466"/>
      </p:ext>
    </p:extLst>
  </p:cSld>
  <p:clrMapOvr>
    <a:masterClrMapping/>
  </p:clrMapOvr>
  <mc:AlternateContent xmlns:mc="http://schemas.openxmlformats.org/markup-compatibility/2006">
    <mc:Choice xmlns:p14="http://schemas.microsoft.com/office/powerpoint/2010/main" Requires="p14">
      <p:transition spd="slow" p14:dur="2000" advTm="164245"/>
    </mc:Choice>
    <mc:Fallback>
      <p:transition spd="slow" advTm="164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timing>
  <p:extLst>
    <p:ext uri="{6950BFC3-D8DA-4A85-94F7-54DA5524770B}">
      <p188:commentRel xmlns:p188="http://schemas.microsoft.com/office/powerpoint/2018/8/main" r:id="rId6"/>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E9798B06-723A-FF66-B10A-3B4089507CB5}"/>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2558F04A-626C-CD44-51A4-0B17C8BC8E77}"/>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750A72E9-6370-5BA0-6148-C5134255F55D}"/>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76FD94E5-2B86-D9FD-915E-8626C3FC4CE1}"/>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B0C5C7E6-AE17-FCDB-7A84-926D579CBCE8}"/>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FF23CC1B-1E50-649D-19F4-D47691631D8C}"/>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Verhoogde zorg</a:t>
            </a:r>
          </a:p>
        </p:txBody>
      </p:sp>
      <p:pic>
        <p:nvPicPr>
          <p:cNvPr id="12" name="Afbeelding 11">
            <a:extLst>
              <a:ext uri="{FF2B5EF4-FFF2-40B4-BE49-F238E27FC236}">
                <a16:creationId xmlns:a16="http://schemas.microsoft.com/office/drawing/2014/main" id="{99967005-BB6D-0AB4-364A-42C291CAD4B1}"/>
              </a:ext>
            </a:extLst>
          </p:cNvPr>
          <p:cNvPicPr>
            <a:picLocks noChangeAspect="1"/>
          </p:cNvPicPr>
          <p:nvPr/>
        </p:nvPicPr>
        <p:blipFill>
          <a:blip r:embed="rId7">
            <a:extLst>
              <a:ext uri="{28A0092B-C50C-407E-A947-70E740481C1C}">
                <a14:useLocalDpi xmlns:a14="http://schemas.microsoft.com/office/drawing/2010/main" val="0"/>
              </a:ext>
            </a:extLst>
          </a:blip>
          <a:srcRect l="3633"/>
          <a:stretch>
            <a:fillRect/>
          </a:stretch>
        </p:blipFill>
        <p:spPr>
          <a:xfrm>
            <a:off x="5635892" y="1011382"/>
            <a:ext cx="12473994" cy="9142520"/>
          </a:xfrm>
          <a:prstGeom prst="rect">
            <a:avLst/>
          </a:prstGeom>
        </p:spPr>
      </p:pic>
      <p:pic>
        <p:nvPicPr>
          <p:cNvPr id="7" name="Afbeelding 6">
            <a:extLst>
              <a:ext uri="{FF2B5EF4-FFF2-40B4-BE49-F238E27FC236}">
                <a16:creationId xmlns:a16="http://schemas.microsoft.com/office/drawing/2014/main" id="{1F0B5560-0AFA-2AE2-F3CF-C3CA4345DB2D}"/>
              </a:ext>
            </a:extLst>
          </p:cNvPr>
          <p:cNvPicPr>
            <a:picLocks noChangeAspect="1"/>
          </p:cNvPicPr>
          <p:nvPr/>
        </p:nvPicPr>
        <p:blipFill>
          <a:blip r:embed="rId7">
            <a:extLst>
              <a:ext uri="{28A0092B-C50C-407E-A947-70E740481C1C}">
                <a14:useLocalDpi xmlns:a14="http://schemas.microsoft.com/office/drawing/2010/main" val="0"/>
              </a:ext>
            </a:extLst>
          </a:blip>
          <a:srcRect l="40554" t="40896" r="25692" b="28611"/>
          <a:stretch>
            <a:fillRect/>
          </a:stretch>
        </p:blipFill>
        <p:spPr>
          <a:xfrm>
            <a:off x="10415239" y="4750420"/>
            <a:ext cx="4368922" cy="2787804"/>
          </a:xfrm>
          <a:prstGeom prst="ellipse">
            <a:avLst/>
          </a:prstGeom>
        </p:spPr>
      </p:pic>
      <p:pic>
        <p:nvPicPr>
          <p:cNvPr id="14" name="Audio 13">
            <a:extLst>
              <a:ext uri="{FF2B5EF4-FFF2-40B4-BE49-F238E27FC236}">
                <a16:creationId xmlns:a16="http://schemas.microsoft.com/office/drawing/2014/main" id="{8E6A9D4E-2D03-A4C9-6720-577E95636A5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1851390419"/>
      </p:ext>
    </p:extLst>
  </p:cSld>
  <p:clrMapOvr>
    <a:masterClrMapping/>
  </p:clrMapOvr>
  <mc:AlternateContent xmlns:mc="http://schemas.openxmlformats.org/markup-compatibility/2006">
    <mc:Choice xmlns:p14="http://schemas.microsoft.com/office/powerpoint/2010/main" Requires="p14">
      <p:transition spd="slow" p14:dur="2000" advTm="43238"/>
    </mc:Choice>
    <mc:Fallback>
      <p:transition spd="slow" advTm="43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7"/>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1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6368DA25-ACCF-94E2-A0BA-3F3AA006B8BA}"/>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1800323C-BDB5-BCDD-80B1-D86216B4777D}"/>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168D0956-0FC5-8E26-4CFD-A1AEE8E79170}"/>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7475E37C-B171-7BC5-46CE-4EBCB3F843D6}"/>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E1398E08-F8BA-AF06-DDB4-819AB04CFF40}"/>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B756921B-2624-C94D-0441-69B7E4D3FBF0}"/>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Uitbreiding van zorg</a:t>
            </a:r>
          </a:p>
        </p:txBody>
      </p:sp>
      <p:pic>
        <p:nvPicPr>
          <p:cNvPr id="12" name="Afbeelding 11">
            <a:extLst>
              <a:ext uri="{FF2B5EF4-FFF2-40B4-BE49-F238E27FC236}">
                <a16:creationId xmlns:a16="http://schemas.microsoft.com/office/drawing/2014/main" id="{EC2D9DB9-37E2-B588-8E79-12B46A5A07EE}"/>
              </a:ext>
            </a:extLst>
          </p:cNvPr>
          <p:cNvPicPr>
            <a:picLocks noChangeAspect="1"/>
          </p:cNvPicPr>
          <p:nvPr/>
        </p:nvPicPr>
        <p:blipFill>
          <a:blip r:embed="rId6">
            <a:extLst>
              <a:ext uri="{28A0092B-C50C-407E-A947-70E740481C1C}">
                <a14:useLocalDpi xmlns:a14="http://schemas.microsoft.com/office/drawing/2010/main" val="0"/>
              </a:ext>
            </a:extLst>
          </a:blip>
          <a:srcRect l="3633"/>
          <a:stretch>
            <a:fillRect/>
          </a:stretch>
        </p:blipFill>
        <p:spPr>
          <a:xfrm>
            <a:off x="5635892" y="1011382"/>
            <a:ext cx="12473994" cy="9142520"/>
          </a:xfrm>
          <a:prstGeom prst="rect">
            <a:avLst/>
          </a:prstGeom>
        </p:spPr>
      </p:pic>
      <p:pic>
        <p:nvPicPr>
          <p:cNvPr id="7" name="Afbeelding 6">
            <a:extLst>
              <a:ext uri="{FF2B5EF4-FFF2-40B4-BE49-F238E27FC236}">
                <a16:creationId xmlns:a16="http://schemas.microsoft.com/office/drawing/2014/main" id="{545CDD3A-51AF-2796-9E8F-97CB8E069977}"/>
              </a:ext>
            </a:extLst>
          </p:cNvPr>
          <p:cNvPicPr>
            <a:picLocks noChangeAspect="1"/>
          </p:cNvPicPr>
          <p:nvPr/>
        </p:nvPicPr>
        <p:blipFill>
          <a:blip r:embed="rId6">
            <a:extLst>
              <a:ext uri="{28A0092B-C50C-407E-A947-70E740481C1C}">
                <a14:useLocalDpi xmlns:a14="http://schemas.microsoft.com/office/drawing/2010/main" val="0"/>
              </a:ext>
            </a:extLst>
          </a:blip>
          <a:srcRect l="38661" t="25772" r="12984" b="53005"/>
          <a:stretch>
            <a:fillRect/>
          </a:stretch>
        </p:blipFill>
        <p:spPr>
          <a:xfrm>
            <a:off x="10169911" y="3367562"/>
            <a:ext cx="6259215" cy="1940418"/>
          </a:xfrm>
          <a:prstGeom prst="ellipse">
            <a:avLst/>
          </a:prstGeom>
        </p:spPr>
      </p:pic>
      <p:pic>
        <p:nvPicPr>
          <p:cNvPr id="9" name="Audio 8">
            <a:extLst>
              <a:ext uri="{FF2B5EF4-FFF2-40B4-BE49-F238E27FC236}">
                <a16:creationId xmlns:a16="http://schemas.microsoft.com/office/drawing/2014/main" id="{636D7D24-1FE9-1A7A-B27D-71BBEEBE672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2224343414"/>
      </p:ext>
    </p:extLst>
  </p:cSld>
  <p:clrMapOvr>
    <a:masterClrMapping/>
  </p:clrMapOvr>
  <mc:AlternateContent xmlns:mc="http://schemas.openxmlformats.org/markup-compatibility/2006">
    <mc:Choice xmlns:p14="http://schemas.microsoft.com/office/powerpoint/2010/main" Requires="p14">
      <p:transition spd="slow" p14:dur="2000" advTm="18602"/>
    </mc:Choice>
    <mc:Fallback>
      <p:transition spd="slow" advTm="186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EEA5788E-2C58-FFBE-C4AB-96AF3764B8CD}"/>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C1B62FE6-D7D2-5C15-7CCF-E1C86B3EF170}"/>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9376E8E4-DE56-A00F-FE8C-6CC73320529E}"/>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823F936D-1963-F890-180E-31B36DB141D4}"/>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7545B1F2-D9FA-FE58-E0E2-08F4EB40271A}"/>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86022927-E7A7-E252-4BFD-FA9BF246EC44}"/>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Uitbreiding van zorg</a:t>
            </a:r>
          </a:p>
        </p:txBody>
      </p:sp>
      <p:pic>
        <p:nvPicPr>
          <p:cNvPr id="9" name="Afbeelding 8">
            <a:extLst>
              <a:ext uri="{FF2B5EF4-FFF2-40B4-BE49-F238E27FC236}">
                <a16:creationId xmlns:a16="http://schemas.microsoft.com/office/drawing/2014/main" id="{0369FBAD-98ED-6F50-57F6-15A609FBEF2E}"/>
              </a:ext>
            </a:extLst>
          </p:cNvPr>
          <p:cNvPicPr>
            <a:picLocks noChangeAspect="1"/>
          </p:cNvPicPr>
          <p:nvPr/>
        </p:nvPicPr>
        <p:blipFill>
          <a:blip r:embed="rId7">
            <a:extLst>
              <a:ext uri="{28A0092B-C50C-407E-A947-70E740481C1C}">
                <a14:useLocalDpi xmlns:a14="http://schemas.microsoft.com/office/drawing/2010/main" val="0"/>
              </a:ext>
            </a:extLst>
          </a:blip>
          <a:srcRect l="35891"/>
          <a:stretch>
            <a:fillRect/>
          </a:stretch>
        </p:blipFill>
        <p:spPr>
          <a:xfrm>
            <a:off x="9872797" y="1033670"/>
            <a:ext cx="8394884" cy="9253330"/>
          </a:xfrm>
          <a:prstGeom prst="rect">
            <a:avLst/>
          </a:prstGeom>
        </p:spPr>
      </p:pic>
      <p:sp>
        <p:nvSpPr>
          <p:cNvPr id="10" name="Tekstvak 9">
            <a:extLst>
              <a:ext uri="{FF2B5EF4-FFF2-40B4-BE49-F238E27FC236}">
                <a16:creationId xmlns:a16="http://schemas.microsoft.com/office/drawing/2014/main" id="{D3107A5F-8BB3-AB89-A195-059CDC890E48}"/>
              </a:ext>
            </a:extLst>
          </p:cNvPr>
          <p:cNvSpPr txBox="1"/>
          <p:nvPr/>
        </p:nvSpPr>
        <p:spPr>
          <a:xfrm>
            <a:off x="629530" y="4482952"/>
            <a:ext cx="10655921" cy="3877985"/>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Regie: CLB</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Wat het CLB onderneemt, is</a:t>
            </a:r>
            <a:r>
              <a:rPr lang="nl-NL" sz="4800" dirty="0">
                <a:solidFill>
                  <a:srgbClr val="026666"/>
                </a:solidFill>
                <a:latin typeface="Poppins" panose="00000500000000000000" pitchFamily="2" charset="0"/>
                <a:cs typeface="Poppins" panose="00000500000000000000" pitchFamily="2" charset="0"/>
                <a:sym typeface="Wingdings" pitchFamily="2" charset="2"/>
              </a:rPr>
              <a:t> afhankelijk van de hulpvraag </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sym typeface="Wingdings" pitchFamily="2" charset="2"/>
              </a:rPr>
              <a:t>Alles gebeurt in afstemming</a:t>
            </a:r>
            <a:endParaRPr lang="nl-NL" sz="4800" dirty="0">
              <a:solidFill>
                <a:srgbClr val="026666"/>
              </a:solidFill>
              <a:latin typeface="Poppins" panose="00000500000000000000" pitchFamily="2" charset="0"/>
              <a:cs typeface="Poppins" panose="00000500000000000000" pitchFamily="2" charset="0"/>
            </a:endParaRPr>
          </a:p>
          <a:p>
            <a:pPr>
              <a:buClr>
                <a:srgbClr val="026666"/>
              </a:buClr>
            </a:pPr>
            <a:endParaRPr lang="nl-NL" sz="5400" dirty="0">
              <a:solidFill>
                <a:srgbClr val="026666"/>
              </a:solidFill>
              <a:latin typeface="Poppins" panose="00000500000000000000" pitchFamily="2" charset="0"/>
              <a:cs typeface="Poppins" panose="00000500000000000000" pitchFamily="2" charset="0"/>
            </a:endParaRPr>
          </a:p>
        </p:txBody>
      </p:sp>
      <p:pic>
        <p:nvPicPr>
          <p:cNvPr id="22" name="Audio 21">
            <a:extLst>
              <a:ext uri="{FF2B5EF4-FFF2-40B4-BE49-F238E27FC236}">
                <a16:creationId xmlns:a16="http://schemas.microsoft.com/office/drawing/2014/main" id="{67B03D12-B701-D732-A36D-6A3102B6622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182696064"/>
      </p:ext>
    </p:extLst>
  </p:cSld>
  <p:clrMapOvr>
    <a:masterClrMapping/>
  </p:clrMapOvr>
  <mc:AlternateContent xmlns:mc="http://schemas.openxmlformats.org/markup-compatibility/2006">
    <mc:Choice xmlns:p14="http://schemas.microsoft.com/office/powerpoint/2010/main" Requires="p14">
      <p:transition spd="slow" p14:dur="2000" advTm="175552"/>
    </mc:Choice>
    <mc:Fallback>
      <p:transition spd="slow" advTm="175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extLst>
    <p:ext uri="{6950BFC3-D8DA-4A85-94F7-54DA5524770B}">
      <p188:commentRel xmlns:p188="http://schemas.microsoft.com/office/powerpoint/2018/8/main" r:id="rId5"/>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5A76B24D-424F-9564-42F4-CF35E313C2E1}"/>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D0B631C1-3A7C-C405-2432-35BA8DF5B6E2}"/>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9B9AD9DA-397C-471C-CD69-741FB1CDE99F}"/>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F072753F-FD52-4A55-2310-4E7CCD50558E}"/>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C9DB5952-EBE5-2E3E-E8B0-1F7EEAF444EE}"/>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F97427D2-3C7B-9CC5-A793-11C3E2ED3F89}"/>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Uitbreiding van zorg</a:t>
            </a:r>
          </a:p>
        </p:txBody>
      </p:sp>
      <p:pic>
        <p:nvPicPr>
          <p:cNvPr id="12" name="Afbeelding 11">
            <a:extLst>
              <a:ext uri="{FF2B5EF4-FFF2-40B4-BE49-F238E27FC236}">
                <a16:creationId xmlns:a16="http://schemas.microsoft.com/office/drawing/2014/main" id="{F59D307A-78FC-E34E-5593-9DB937F37CF3}"/>
              </a:ext>
            </a:extLst>
          </p:cNvPr>
          <p:cNvPicPr>
            <a:picLocks noChangeAspect="1"/>
          </p:cNvPicPr>
          <p:nvPr/>
        </p:nvPicPr>
        <p:blipFill>
          <a:blip r:embed="rId7">
            <a:extLst>
              <a:ext uri="{28A0092B-C50C-407E-A947-70E740481C1C}">
                <a14:useLocalDpi xmlns:a14="http://schemas.microsoft.com/office/drawing/2010/main" val="0"/>
              </a:ext>
            </a:extLst>
          </a:blip>
          <a:srcRect l="3633"/>
          <a:stretch>
            <a:fillRect/>
          </a:stretch>
        </p:blipFill>
        <p:spPr>
          <a:xfrm>
            <a:off x="5635892" y="1011382"/>
            <a:ext cx="12473994" cy="9142520"/>
          </a:xfrm>
          <a:prstGeom prst="rect">
            <a:avLst/>
          </a:prstGeom>
        </p:spPr>
      </p:pic>
      <p:pic>
        <p:nvPicPr>
          <p:cNvPr id="7" name="Afbeelding 6">
            <a:extLst>
              <a:ext uri="{FF2B5EF4-FFF2-40B4-BE49-F238E27FC236}">
                <a16:creationId xmlns:a16="http://schemas.microsoft.com/office/drawing/2014/main" id="{12A2E1C7-8B7A-80E5-AB66-009C3115C037}"/>
              </a:ext>
            </a:extLst>
          </p:cNvPr>
          <p:cNvPicPr>
            <a:picLocks noChangeAspect="1"/>
          </p:cNvPicPr>
          <p:nvPr/>
        </p:nvPicPr>
        <p:blipFill>
          <a:blip r:embed="rId7">
            <a:extLst>
              <a:ext uri="{28A0092B-C50C-407E-A947-70E740481C1C}">
                <a14:useLocalDpi xmlns:a14="http://schemas.microsoft.com/office/drawing/2010/main" val="0"/>
              </a:ext>
            </a:extLst>
          </a:blip>
          <a:srcRect l="38661" t="25772" r="12984" b="53005"/>
          <a:stretch>
            <a:fillRect/>
          </a:stretch>
        </p:blipFill>
        <p:spPr>
          <a:xfrm>
            <a:off x="10169911" y="3367562"/>
            <a:ext cx="6259215" cy="1940418"/>
          </a:xfrm>
          <a:prstGeom prst="ellipse">
            <a:avLst/>
          </a:prstGeom>
        </p:spPr>
      </p:pic>
      <p:pic>
        <p:nvPicPr>
          <p:cNvPr id="9" name="Audio 8">
            <a:extLst>
              <a:ext uri="{FF2B5EF4-FFF2-40B4-BE49-F238E27FC236}">
                <a16:creationId xmlns:a16="http://schemas.microsoft.com/office/drawing/2014/main" id="{A7D6E968-CF84-7D8F-38EF-BC549D130122}"/>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1007482970"/>
      </p:ext>
    </p:extLst>
  </p:cSld>
  <p:clrMapOvr>
    <a:masterClrMapping/>
  </p:clrMapOvr>
  <mc:AlternateContent xmlns:mc="http://schemas.openxmlformats.org/markup-compatibility/2006">
    <mc:Choice xmlns:p14="http://schemas.microsoft.com/office/powerpoint/2010/main" Requires="p14">
      <p:transition spd="slow" p14:dur="2000" advTm="50496"/>
    </mc:Choice>
    <mc:Fallback>
      <p:transition spd="slow" advTm="50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7"/>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27492FA2-9C99-1EEF-0106-7D6E210A30C1}"/>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4C93729E-E6A3-7179-FBCD-7129630D9F03}"/>
              </a:ext>
            </a:extLst>
          </p:cNvPr>
          <p:cNvGrpSpPr/>
          <p:nvPr/>
        </p:nvGrpSpPr>
        <p:grpSpPr>
          <a:xfrm rot="13817327">
            <a:off x="-1662784" y="5575223"/>
            <a:ext cx="5652361" cy="9157358"/>
            <a:chOff x="0" y="0"/>
            <a:chExt cx="660400" cy="1042862"/>
          </a:xfrm>
        </p:grpSpPr>
        <p:sp>
          <p:nvSpPr>
            <p:cNvPr id="4" name="Freeform 12">
              <a:extLst>
                <a:ext uri="{FF2B5EF4-FFF2-40B4-BE49-F238E27FC236}">
                  <a16:creationId xmlns:a16="http://schemas.microsoft.com/office/drawing/2014/main" id="{E17E57C5-9622-B74A-C99A-CEE4F5656499}"/>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9CD00D3A-BFD4-28E0-E1D2-5FC1E7847767}"/>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9360987D-09EB-B186-BBCA-5F3111888086}"/>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1C77E2ED-7C82-65FD-FA08-1C878645CC0A}"/>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IAC/OV4</a:t>
            </a:r>
          </a:p>
        </p:txBody>
      </p:sp>
      <p:pic>
        <p:nvPicPr>
          <p:cNvPr id="8" name="Afbeelding 7">
            <a:extLst>
              <a:ext uri="{FF2B5EF4-FFF2-40B4-BE49-F238E27FC236}">
                <a16:creationId xmlns:a16="http://schemas.microsoft.com/office/drawing/2014/main" id="{F8BC5A3E-3F13-A3C8-7BDD-5306EBCB35B3}"/>
              </a:ext>
            </a:extLst>
          </p:cNvPr>
          <p:cNvPicPr>
            <a:picLocks noChangeAspect="1"/>
          </p:cNvPicPr>
          <p:nvPr/>
        </p:nvPicPr>
        <p:blipFill>
          <a:blip r:embed="rId7">
            <a:extLst>
              <a:ext uri="{28A0092B-C50C-407E-A947-70E740481C1C}">
                <a14:useLocalDpi xmlns:a14="http://schemas.microsoft.com/office/drawing/2010/main" val="0"/>
              </a:ext>
            </a:extLst>
          </a:blip>
          <a:srcRect l="3614"/>
          <a:stretch>
            <a:fillRect/>
          </a:stretch>
        </p:blipFill>
        <p:spPr>
          <a:xfrm>
            <a:off x="5811588" y="1011382"/>
            <a:ext cx="12476412" cy="9142520"/>
          </a:xfrm>
          <a:prstGeom prst="rect">
            <a:avLst/>
          </a:prstGeom>
        </p:spPr>
      </p:pic>
      <p:pic>
        <p:nvPicPr>
          <p:cNvPr id="10" name="Afbeelding 9">
            <a:extLst>
              <a:ext uri="{FF2B5EF4-FFF2-40B4-BE49-F238E27FC236}">
                <a16:creationId xmlns:a16="http://schemas.microsoft.com/office/drawing/2014/main" id="{80B6BC4D-8BB7-D85A-69A0-D23322033D86}"/>
              </a:ext>
            </a:extLst>
          </p:cNvPr>
          <p:cNvPicPr>
            <a:picLocks noChangeAspect="1"/>
          </p:cNvPicPr>
          <p:nvPr/>
        </p:nvPicPr>
        <p:blipFill>
          <a:blip r:embed="rId8">
            <a:extLst>
              <a:ext uri="{28A0092B-C50C-407E-A947-70E740481C1C}">
                <a14:useLocalDpi xmlns:a14="http://schemas.microsoft.com/office/drawing/2010/main" val="0"/>
              </a:ext>
            </a:extLst>
          </a:blip>
          <a:srcRect l="70800" b="67196"/>
          <a:stretch>
            <a:fillRect/>
          </a:stretch>
        </p:blipFill>
        <p:spPr>
          <a:xfrm>
            <a:off x="10802060" y="858982"/>
            <a:ext cx="7384025" cy="5861767"/>
          </a:xfrm>
          <a:prstGeom prst="rect">
            <a:avLst/>
          </a:prstGeom>
        </p:spPr>
      </p:pic>
      <p:sp>
        <p:nvSpPr>
          <p:cNvPr id="11" name="Tekstvak 10">
            <a:extLst>
              <a:ext uri="{FF2B5EF4-FFF2-40B4-BE49-F238E27FC236}">
                <a16:creationId xmlns:a16="http://schemas.microsoft.com/office/drawing/2014/main" id="{FFC54CCF-21E2-F151-63ED-5FD26B8A2D60}"/>
              </a:ext>
            </a:extLst>
          </p:cNvPr>
          <p:cNvSpPr txBox="1"/>
          <p:nvPr/>
        </p:nvSpPr>
        <p:spPr>
          <a:xfrm>
            <a:off x="629530" y="4482952"/>
            <a:ext cx="10655921" cy="3139321"/>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Waar? Keuze van de leerling &amp; ouders </a:t>
            </a:r>
          </a:p>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Blijvend evalueren </a:t>
            </a:r>
          </a:p>
          <a:p>
            <a:pPr>
              <a:buClr>
                <a:srgbClr val="026666"/>
              </a:buClr>
            </a:pPr>
            <a:endParaRPr lang="nl-NL" sz="5400">
              <a:solidFill>
                <a:srgbClr val="026666"/>
              </a:solidFill>
              <a:latin typeface="Poppins" panose="00000500000000000000" pitchFamily="2" charset="0"/>
              <a:cs typeface="Poppins" panose="00000500000000000000" pitchFamily="2" charset="0"/>
            </a:endParaRPr>
          </a:p>
        </p:txBody>
      </p:sp>
      <p:pic>
        <p:nvPicPr>
          <p:cNvPr id="9" name="Audio 8">
            <a:extLst>
              <a:ext uri="{FF2B5EF4-FFF2-40B4-BE49-F238E27FC236}">
                <a16:creationId xmlns:a16="http://schemas.microsoft.com/office/drawing/2014/main" id="{A399781B-D373-BF4C-845B-29DDFF222664}"/>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2653771578"/>
      </p:ext>
    </p:extLst>
  </p:cSld>
  <p:clrMapOvr>
    <a:masterClrMapping/>
  </p:clrMapOvr>
  <mc:AlternateContent xmlns:mc="http://schemas.openxmlformats.org/markup-compatibility/2006">
    <mc:Choice xmlns:p14="http://schemas.microsoft.com/office/powerpoint/2010/main" Requires="p14">
      <p:transition spd="slow" p14:dur="2000" advTm="60586"/>
    </mc:Choice>
    <mc:Fallback>
      <p:transition spd="slow" advTm="60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2"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1+ppt_w/2"/>
                                          </p:val>
                                        </p:tav>
                                      </p:tavLst>
                                    </p:anim>
                                    <p:anim calcmode="lin" valueType="num">
                                      <p:cBhvr additive="base">
                                        <p:cTn id="17" dur="500"/>
                                        <p:tgtEl>
                                          <p:spTgt spid="8"/>
                                        </p:tgtEl>
                                        <p:attrNameLst>
                                          <p:attrName>ppt_y</p:attrName>
                                        </p:attrNameLst>
                                      </p:cBhvr>
                                      <p:tavLst>
                                        <p:tav tm="0">
                                          <p:val>
                                            <p:strVal val="ppt_y"/>
                                          </p:val>
                                        </p:tav>
                                        <p:tav tm="100000">
                                          <p:val>
                                            <p:strVal val="ppt_y"/>
                                          </p:val>
                                        </p:tav>
                                      </p:tavLst>
                                    </p:anim>
                                    <p:set>
                                      <p:cBhvr>
                                        <p:cTn id="18" dur="1" fill="hold">
                                          <p:stCondLst>
                                            <p:cond delay="499"/>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9"/>
                </p:tgtEl>
              </p:cMediaNode>
            </p:audio>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638239" y="4871736"/>
            <a:ext cx="9969865" cy="5483532"/>
            <a:chOff x="0" y="0"/>
            <a:chExt cx="4060919" cy="2233549"/>
          </a:xfrm>
        </p:grpSpPr>
        <p:sp>
          <p:nvSpPr>
            <p:cNvPr id="3" name="Freeform 3"/>
            <p:cNvSpPr/>
            <p:nvPr/>
          </p:nvSpPr>
          <p:spPr>
            <a:xfrm>
              <a:off x="19050" y="19050"/>
              <a:ext cx="4022947" cy="2195449"/>
            </a:xfrm>
            <a:custGeom>
              <a:avLst/>
              <a:gdLst/>
              <a:ahLst/>
              <a:cxnLst/>
              <a:rect l="l" t="t" r="r" b="b"/>
              <a:pathLst>
                <a:path w="4022947" h="2195449">
                  <a:moveTo>
                    <a:pt x="2925031" y="2195449"/>
                  </a:moveTo>
                  <a:lnTo>
                    <a:pt x="1097788" y="2195449"/>
                  </a:lnTo>
                  <a:cubicBezTo>
                    <a:pt x="491490" y="2195449"/>
                    <a:pt x="0" y="1703959"/>
                    <a:pt x="0" y="1097661"/>
                  </a:cubicBezTo>
                  <a:cubicBezTo>
                    <a:pt x="0" y="491490"/>
                    <a:pt x="491490" y="0"/>
                    <a:pt x="1097788" y="0"/>
                  </a:cubicBezTo>
                  <a:lnTo>
                    <a:pt x="2925158" y="0"/>
                  </a:lnTo>
                  <a:cubicBezTo>
                    <a:pt x="3531457" y="0"/>
                    <a:pt x="4022947" y="491490"/>
                    <a:pt x="4022947" y="1097788"/>
                  </a:cubicBezTo>
                  <a:cubicBezTo>
                    <a:pt x="4022820" y="1703959"/>
                    <a:pt x="3531329" y="2195449"/>
                    <a:pt x="2925031" y="2195449"/>
                  </a:cubicBezTo>
                  <a:close/>
                </a:path>
              </a:pathLst>
            </a:custGeom>
            <a:solidFill>
              <a:srgbClr val="D0EAF1"/>
            </a:solidFill>
          </p:spPr>
          <p:txBody>
            <a:bodyPr/>
            <a:lstStyle/>
            <a:p>
              <a:endParaRPr/>
            </a:p>
          </p:txBody>
        </p:sp>
        <p:sp>
          <p:nvSpPr>
            <p:cNvPr id="4" name="Freeform 4"/>
            <p:cNvSpPr/>
            <p:nvPr/>
          </p:nvSpPr>
          <p:spPr>
            <a:xfrm>
              <a:off x="0" y="0"/>
              <a:ext cx="4060920" cy="2233549"/>
            </a:xfrm>
            <a:custGeom>
              <a:avLst/>
              <a:gdLst/>
              <a:ahLst/>
              <a:cxnLst/>
              <a:rect l="l" t="t" r="r" b="b"/>
              <a:pathLst>
                <a:path w="4060920" h="2233549">
                  <a:moveTo>
                    <a:pt x="2944081" y="2233549"/>
                  </a:moveTo>
                  <a:lnTo>
                    <a:pt x="1116838" y="2233549"/>
                  </a:lnTo>
                  <a:cubicBezTo>
                    <a:pt x="501015" y="2233549"/>
                    <a:pt x="0" y="1732534"/>
                    <a:pt x="0" y="1116838"/>
                  </a:cubicBezTo>
                  <a:cubicBezTo>
                    <a:pt x="0" y="501015"/>
                    <a:pt x="501015" y="0"/>
                    <a:pt x="1116838" y="0"/>
                  </a:cubicBezTo>
                  <a:lnTo>
                    <a:pt x="2944208" y="0"/>
                  </a:lnTo>
                  <a:cubicBezTo>
                    <a:pt x="3559904" y="0"/>
                    <a:pt x="4060920" y="501015"/>
                    <a:pt x="4060920" y="1116838"/>
                  </a:cubicBezTo>
                  <a:cubicBezTo>
                    <a:pt x="4060920" y="1732534"/>
                    <a:pt x="3559904" y="2233549"/>
                    <a:pt x="2944081" y="2233549"/>
                  </a:cubicBezTo>
                  <a:close/>
                  <a:moveTo>
                    <a:pt x="1116838" y="38100"/>
                  </a:moveTo>
                  <a:cubicBezTo>
                    <a:pt x="521970" y="38100"/>
                    <a:pt x="38100" y="521970"/>
                    <a:pt x="38100" y="1116838"/>
                  </a:cubicBezTo>
                  <a:cubicBezTo>
                    <a:pt x="38100" y="1711579"/>
                    <a:pt x="521970" y="2195576"/>
                    <a:pt x="1116838" y="2195576"/>
                  </a:cubicBezTo>
                  <a:lnTo>
                    <a:pt x="2944208" y="2195576"/>
                  </a:lnTo>
                  <a:cubicBezTo>
                    <a:pt x="3538950" y="2195576"/>
                    <a:pt x="4022947" y="1711706"/>
                    <a:pt x="4022947" y="1116838"/>
                  </a:cubicBezTo>
                  <a:cubicBezTo>
                    <a:pt x="4022820" y="521970"/>
                    <a:pt x="3538949" y="38100"/>
                    <a:pt x="2944081" y="38100"/>
                  </a:cubicBezTo>
                  <a:lnTo>
                    <a:pt x="1116838" y="38100"/>
                  </a:lnTo>
                  <a:close/>
                </a:path>
              </a:pathLst>
            </a:custGeom>
            <a:solidFill>
              <a:srgbClr val="D0EAF1"/>
            </a:solidFill>
          </p:spPr>
          <p:txBody>
            <a:bodyPr/>
            <a:lstStyle/>
            <a:p>
              <a:endParaRPr/>
            </a:p>
          </p:txBody>
        </p:sp>
      </p:grpSp>
      <p:grpSp>
        <p:nvGrpSpPr>
          <p:cNvPr id="5" name="Group 5"/>
          <p:cNvGrpSpPr/>
          <p:nvPr/>
        </p:nvGrpSpPr>
        <p:grpSpPr>
          <a:xfrm rot="5400000">
            <a:off x="9956374" y="4871736"/>
            <a:ext cx="9969865" cy="5483532"/>
            <a:chOff x="0" y="0"/>
            <a:chExt cx="4060919" cy="2233549"/>
          </a:xfrm>
        </p:grpSpPr>
        <p:sp>
          <p:nvSpPr>
            <p:cNvPr id="6" name="Freeform 6"/>
            <p:cNvSpPr/>
            <p:nvPr/>
          </p:nvSpPr>
          <p:spPr>
            <a:xfrm>
              <a:off x="19050" y="19050"/>
              <a:ext cx="4022947" cy="2195449"/>
            </a:xfrm>
            <a:custGeom>
              <a:avLst/>
              <a:gdLst/>
              <a:ahLst/>
              <a:cxnLst/>
              <a:rect l="l" t="t" r="r" b="b"/>
              <a:pathLst>
                <a:path w="4022947" h="2195449">
                  <a:moveTo>
                    <a:pt x="2925031" y="2195449"/>
                  </a:moveTo>
                  <a:lnTo>
                    <a:pt x="1097788" y="2195449"/>
                  </a:lnTo>
                  <a:cubicBezTo>
                    <a:pt x="491490" y="2195449"/>
                    <a:pt x="0" y="1703959"/>
                    <a:pt x="0" y="1097661"/>
                  </a:cubicBezTo>
                  <a:cubicBezTo>
                    <a:pt x="0" y="491490"/>
                    <a:pt x="491490" y="0"/>
                    <a:pt x="1097788" y="0"/>
                  </a:cubicBezTo>
                  <a:lnTo>
                    <a:pt x="2925158" y="0"/>
                  </a:lnTo>
                  <a:cubicBezTo>
                    <a:pt x="3531457" y="0"/>
                    <a:pt x="4022947" y="491490"/>
                    <a:pt x="4022947" y="1097788"/>
                  </a:cubicBezTo>
                  <a:cubicBezTo>
                    <a:pt x="4022820" y="1703959"/>
                    <a:pt x="3531329" y="2195449"/>
                    <a:pt x="2925031" y="2195449"/>
                  </a:cubicBezTo>
                  <a:close/>
                </a:path>
              </a:pathLst>
            </a:custGeom>
            <a:solidFill>
              <a:srgbClr val="D0EAF1"/>
            </a:solidFill>
          </p:spPr>
          <p:txBody>
            <a:bodyPr/>
            <a:lstStyle/>
            <a:p>
              <a:endParaRPr/>
            </a:p>
          </p:txBody>
        </p:sp>
        <p:sp>
          <p:nvSpPr>
            <p:cNvPr id="7" name="Freeform 7"/>
            <p:cNvSpPr/>
            <p:nvPr/>
          </p:nvSpPr>
          <p:spPr>
            <a:xfrm>
              <a:off x="0" y="0"/>
              <a:ext cx="4060920" cy="2233549"/>
            </a:xfrm>
            <a:custGeom>
              <a:avLst/>
              <a:gdLst/>
              <a:ahLst/>
              <a:cxnLst/>
              <a:rect l="l" t="t" r="r" b="b"/>
              <a:pathLst>
                <a:path w="4060920" h="2233549">
                  <a:moveTo>
                    <a:pt x="2944081" y="2233549"/>
                  </a:moveTo>
                  <a:lnTo>
                    <a:pt x="1116838" y="2233549"/>
                  </a:lnTo>
                  <a:cubicBezTo>
                    <a:pt x="501015" y="2233549"/>
                    <a:pt x="0" y="1732534"/>
                    <a:pt x="0" y="1116838"/>
                  </a:cubicBezTo>
                  <a:cubicBezTo>
                    <a:pt x="0" y="501015"/>
                    <a:pt x="501015" y="0"/>
                    <a:pt x="1116838" y="0"/>
                  </a:cubicBezTo>
                  <a:lnTo>
                    <a:pt x="2944208" y="0"/>
                  </a:lnTo>
                  <a:cubicBezTo>
                    <a:pt x="3559904" y="0"/>
                    <a:pt x="4060920" y="501015"/>
                    <a:pt x="4060920" y="1116838"/>
                  </a:cubicBezTo>
                  <a:cubicBezTo>
                    <a:pt x="4060920" y="1732534"/>
                    <a:pt x="3559904" y="2233549"/>
                    <a:pt x="2944081" y="2233549"/>
                  </a:cubicBezTo>
                  <a:close/>
                  <a:moveTo>
                    <a:pt x="1116838" y="38100"/>
                  </a:moveTo>
                  <a:cubicBezTo>
                    <a:pt x="521970" y="38100"/>
                    <a:pt x="38100" y="521970"/>
                    <a:pt x="38100" y="1116838"/>
                  </a:cubicBezTo>
                  <a:cubicBezTo>
                    <a:pt x="38100" y="1711579"/>
                    <a:pt x="521970" y="2195576"/>
                    <a:pt x="1116838" y="2195576"/>
                  </a:cubicBezTo>
                  <a:lnTo>
                    <a:pt x="2944208" y="2195576"/>
                  </a:lnTo>
                  <a:cubicBezTo>
                    <a:pt x="3538950" y="2195576"/>
                    <a:pt x="4022947" y="1711706"/>
                    <a:pt x="4022947" y="1116838"/>
                  </a:cubicBezTo>
                  <a:cubicBezTo>
                    <a:pt x="4022820" y="521970"/>
                    <a:pt x="3538949" y="38100"/>
                    <a:pt x="2944081" y="38100"/>
                  </a:cubicBezTo>
                  <a:lnTo>
                    <a:pt x="1116838" y="38100"/>
                  </a:lnTo>
                  <a:close/>
                </a:path>
              </a:pathLst>
            </a:custGeom>
            <a:solidFill>
              <a:srgbClr val="D0EAF1"/>
            </a:solidFill>
          </p:spPr>
          <p:txBody>
            <a:bodyPr/>
            <a:lstStyle/>
            <a:p>
              <a:endParaRPr/>
            </a:p>
          </p:txBody>
        </p:sp>
      </p:grpSp>
      <p:grpSp>
        <p:nvGrpSpPr>
          <p:cNvPr id="8" name="Group 8"/>
          <p:cNvGrpSpPr/>
          <p:nvPr/>
        </p:nvGrpSpPr>
        <p:grpSpPr>
          <a:xfrm rot="5400000">
            <a:off x="4159068" y="4871736"/>
            <a:ext cx="9969865" cy="5483532"/>
            <a:chOff x="0" y="0"/>
            <a:chExt cx="4060919" cy="2233549"/>
          </a:xfrm>
        </p:grpSpPr>
        <p:sp>
          <p:nvSpPr>
            <p:cNvPr id="9" name="Freeform 9"/>
            <p:cNvSpPr/>
            <p:nvPr/>
          </p:nvSpPr>
          <p:spPr>
            <a:xfrm>
              <a:off x="19050" y="19050"/>
              <a:ext cx="4022947" cy="2195449"/>
            </a:xfrm>
            <a:custGeom>
              <a:avLst/>
              <a:gdLst/>
              <a:ahLst/>
              <a:cxnLst/>
              <a:rect l="l" t="t" r="r" b="b"/>
              <a:pathLst>
                <a:path w="4022947" h="2195449">
                  <a:moveTo>
                    <a:pt x="2925031" y="2195449"/>
                  </a:moveTo>
                  <a:lnTo>
                    <a:pt x="1097788" y="2195449"/>
                  </a:lnTo>
                  <a:cubicBezTo>
                    <a:pt x="491490" y="2195449"/>
                    <a:pt x="0" y="1703959"/>
                    <a:pt x="0" y="1097661"/>
                  </a:cubicBezTo>
                  <a:cubicBezTo>
                    <a:pt x="0" y="491490"/>
                    <a:pt x="491490" y="0"/>
                    <a:pt x="1097788" y="0"/>
                  </a:cubicBezTo>
                  <a:lnTo>
                    <a:pt x="2925158" y="0"/>
                  </a:lnTo>
                  <a:cubicBezTo>
                    <a:pt x="3531457" y="0"/>
                    <a:pt x="4022947" y="491490"/>
                    <a:pt x="4022947" y="1097788"/>
                  </a:cubicBezTo>
                  <a:cubicBezTo>
                    <a:pt x="4022820" y="1703959"/>
                    <a:pt x="3531329" y="2195449"/>
                    <a:pt x="2925031" y="2195449"/>
                  </a:cubicBezTo>
                  <a:close/>
                </a:path>
              </a:pathLst>
            </a:custGeom>
            <a:solidFill>
              <a:srgbClr val="D0EAF1"/>
            </a:solidFill>
          </p:spPr>
          <p:txBody>
            <a:bodyPr/>
            <a:lstStyle/>
            <a:p>
              <a:endParaRPr/>
            </a:p>
          </p:txBody>
        </p:sp>
        <p:sp>
          <p:nvSpPr>
            <p:cNvPr id="10" name="Freeform 10"/>
            <p:cNvSpPr/>
            <p:nvPr/>
          </p:nvSpPr>
          <p:spPr>
            <a:xfrm>
              <a:off x="0" y="0"/>
              <a:ext cx="4060920" cy="2233549"/>
            </a:xfrm>
            <a:custGeom>
              <a:avLst/>
              <a:gdLst/>
              <a:ahLst/>
              <a:cxnLst/>
              <a:rect l="l" t="t" r="r" b="b"/>
              <a:pathLst>
                <a:path w="4060920" h="2233549">
                  <a:moveTo>
                    <a:pt x="2944081" y="2233549"/>
                  </a:moveTo>
                  <a:lnTo>
                    <a:pt x="1116838" y="2233549"/>
                  </a:lnTo>
                  <a:cubicBezTo>
                    <a:pt x="501015" y="2233549"/>
                    <a:pt x="0" y="1732534"/>
                    <a:pt x="0" y="1116838"/>
                  </a:cubicBezTo>
                  <a:cubicBezTo>
                    <a:pt x="0" y="501015"/>
                    <a:pt x="501015" y="0"/>
                    <a:pt x="1116838" y="0"/>
                  </a:cubicBezTo>
                  <a:lnTo>
                    <a:pt x="2944208" y="0"/>
                  </a:lnTo>
                  <a:cubicBezTo>
                    <a:pt x="3559904" y="0"/>
                    <a:pt x="4060920" y="501015"/>
                    <a:pt x="4060920" y="1116838"/>
                  </a:cubicBezTo>
                  <a:cubicBezTo>
                    <a:pt x="4060920" y="1732534"/>
                    <a:pt x="3559904" y="2233549"/>
                    <a:pt x="2944081" y="2233549"/>
                  </a:cubicBezTo>
                  <a:close/>
                  <a:moveTo>
                    <a:pt x="1116838" y="38100"/>
                  </a:moveTo>
                  <a:cubicBezTo>
                    <a:pt x="521970" y="38100"/>
                    <a:pt x="38100" y="521970"/>
                    <a:pt x="38100" y="1116838"/>
                  </a:cubicBezTo>
                  <a:cubicBezTo>
                    <a:pt x="38100" y="1711579"/>
                    <a:pt x="521970" y="2195576"/>
                    <a:pt x="1116838" y="2195576"/>
                  </a:cubicBezTo>
                  <a:lnTo>
                    <a:pt x="2944208" y="2195576"/>
                  </a:lnTo>
                  <a:cubicBezTo>
                    <a:pt x="3538950" y="2195576"/>
                    <a:pt x="4022947" y="1711706"/>
                    <a:pt x="4022947" y="1116838"/>
                  </a:cubicBezTo>
                  <a:cubicBezTo>
                    <a:pt x="4022820" y="521970"/>
                    <a:pt x="3538949" y="38100"/>
                    <a:pt x="2944081" y="38100"/>
                  </a:cubicBezTo>
                  <a:lnTo>
                    <a:pt x="1116838" y="38100"/>
                  </a:lnTo>
                  <a:close/>
                </a:path>
              </a:pathLst>
            </a:custGeom>
            <a:solidFill>
              <a:srgbClr val="D0EAF1"/>
            </a:solidFill>
          </p:spPr>
          <p:txBody>
            <a:bodyPr/>
            <a:lstStyle/>
            <a:p>
              <a:endParaRPr/>
            </a:p>
          </p:txBody>
        </p:sp>
      </p:grpSp>
      <p:sp>
        <p:nvSpPr>
          <p:cNvPr id="11" name="Freeform 11"/>
          <p:cNvSpPr/>
          <p:nvPr/>
        </p:nvSpPr>
        <p:spPr>
          <a:xfrm>
            <a:off x="2101907" y="3490971"/>
            <a:ext cx="2471527" cy="1887629"/>
          </a:xfrm>
          <a:custGeom>
            <a:avLst/>
            <a:gdLst/>
            <a:ahLst/>
            <a:cxnLst/>
            <a:rect l="l" t="t" r="r" b="b"/>
            <a:pathLst>
              <a:path w="2471527" h="1887629">
                <a:moveTo>
                  <a:pt x="0" y="0"/>
                </a:moveTo>
                <a:lnTo>
                  <a:pt x="2471527" y="0"/>
                </a:lnTo>
                <a:lnTo>
                  <a:pt x="2471527" y="1887629"/>
                </a:lnTo>
                <a:lnTo>
                  <a:pt x="0" y="18876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a:p>
        </p:txBody>
      </p:sp>
      <p:sp>
        <p:nvSpPr>
          <p:cNvPr id="12" name="Freeform 12"/>
          <p:cNvSpPr/>
          <p:nvPr/>
        </p:nvSpPr>
        <p:spPr>
          <a:xfrm>
            <a:off x="8099566" y="3117137"/>
            <a:ext cx="2088869" cy="2457492"/>
          </a:xfrm>
          <a:custGeom>
            <a:avLst/>
            <a:gdLst/>
            <a:ahLst/>
            <a:cxnLst/>
            <a:rect l="l" t="t" r="r" b="b"/>
            <a:pathLst>
              <a:path w="2088869" h="2457492">
                <a:moveTo>
                  <a:pt x="0" y="0"/>
                </a:moveTo>
                <a:lnTo>
                  <a:pt x="2088868" y="0"/>
                </a:lnTo>
                <a:lnTo>
                  <a:pt x="2088868" y="2457492"/>
                </a:lnTo>
                <a:lnTo>
                  <a:pt x="0" y="24574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a:p>
        </p:txBody>
      </p:sp>
      <p:sp>
        <p:nvSpPr>
          <p:cNvPr id="13" name="Freeform 13"/>
          <p:cNvSpPr/>
          <p:nvPr/>
        </p:nvSpPr>
        <p:spPr>
          <a:xfrm>
            <a:off x="13895541" y="3335313"/>
            <a:ext cx="2138474" cy="2198945"/>
          </a:xfrm>
          <a:custGeom>
            <a:avLst/>
            <a:gdLst/>
            <a:ahLst/>
            <a:cxnLst/>
            <a:rect l="l" t="t" r="r" b="b"/>
            <a:pathLst>
              <a:path w="2138474" h="2198945">
                <a:moveTo>
                  <a:pt x="0" y="0"/>
                </a:moveTo>
                <a:lnTo>
                  <a:pt x="2138474" y="0"/>
                </a:lnTo>
                <a:lnTo>
                  <a:pt x="2138474" y="2198945"/>
                </a:lnTo>
                <a:lnTo>
                  <a:pt x="0" y="219894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a:p>
        </p:txBody>
      </p:sp>
      <p:sp>
        <p:nvSpPr>
          <p:cNvPr id="14" name="TextBox 14"/>
          <p:cNvSpPr txBox="1"/>
          <p:nvPr/>
        </p:nvSpPr>
        <p:spPr>
          <a:xfrm>
            <a:off x="1924623" y="971550"/>
            <a:ext cx="14438754" cy="1114425"/>
          </a:xfrm>
          <a:prstGeom prst="rect">
            <a:avLst/>
          </a:prstGeom>
        </p:spPr>
        <p:txBody>
          <a:bodyPr lIns="0" tIns="0" rIns="0" bIns="0" rtlCol="0" anchor="t">
            <a:spAutoFit/>
          </a:bodyPr>
          <a:lstStyle/>
          <a:p>
            <a:pPr marL="0" lvl="0" indent="0" algn="ctr">
              <a:lnSpc>
                <a:spcPts val="8399"/>
              </a:lnSpc>
            </a:pPr>
            <a:r>
              <a:rPr lang="en-US" sz="6999" spc="-139">
                <a:solidFill>
                  <a:srgbClr val="026666"/>
                </a:solidFill>
                <a:latin typeface="Poppins Bold"/>
              </a:rPr>
              <a:t>Mee(r) met Prodia? </a:t>
            </a:r>
          </a:p>
        </p:txBody>
      </p:sp>
      <p:sp>
        <p:nvSpPr>
          <p:cNvPr id="15" name="TextBox 15"/>
          <p:cNvSpPr txBox="1"/>
          <p:nvPr/>
        </p:nvSpPr>
        <p:spPr>
          <a:xfrm>
            <a:off x="1292336" y="7168992"/>
            <a:ext cx="3752083" cy="1818703"/>
          </a:xfrm>
          <a:prstGeom prst="rect">
            <a:avLst/>
          </a:prstGeom>
        </p:spPr>
        <p:txBody>
          <a:bodyPr lIns="0" tIns="0" rIns="0" bIns="0" rtlCol="0" anchor="t">
            <a:spAutoFit/>
          </a:bodyPr>
          <a:lstStyle/>
          <a:p>
            <a:pPr algn="ctr">
              <a:lnSpc>
                <a:spcPts val="3360"/>
              </a:lnSpc>
            </a:pPr>
            <a:endParaRPr/>
          </a:p>
          <a:p>
            <a:pPr algn="ctr"/>
            <a:r>
              <a:rPr lang="nl-BE" sz="3200" u="sng">
                <a:latin typeface="Open Sans" panose="020B0606030504020204" pitchFamily="34" charset="0"/>
                <a:ea typeface="Open Sans" panose="020B0606030504020204" pitchFamily="34" charset="0"/>
                <a:cs typeface="Open Sans" panose="020B0606030504020204" pitchFamily="34" charset="0"/>
                <a:hlinkClick r:id="rId8"/>
              </a:rPr>
              <a:t>Handelingsgericht Samenwerken</a:t>
            </a:r>
            <a:endParaRPr lang="nl-BE" sz="3200">
              <a:latin typeface="Open Sans" panose="020B0606030504020204" pitchFamily="34" charset="0"/>
              <a:ea typeface="Open Sans" panose="020B0606030504020204" pitchFamily="34" charset="0"/>
              <a:cs typeface="Open Sans" panose="020B0606030504020204" pitchFamily="34" charset="0"/>
            </a:endParaRPr>
          </a:p>
          <a:p>
            <a:pPr algn="ctr">
              <a:lnSpc>
                <a:spcPts val="3360"/>
              </a:lnSpc>
            </a:pPr>
            <a:endParaRPr lang="en-US" sz="2400" u="sng">
              <a:solidFill>
                <a:srgbClr val="1D4355"/>
              </a:solidFill>
              <a:latin typeface="Open Sauce"/>
            </a:endParaRPr>
          </a:p>
        </p:txBody>
      </p:sp>
      <p:sp>
        <p:nvSpPr>
          <p:cNvPr id="16" name="TextBox 16"/>
          <p:cNvSpPr txBox="1"/>
          <p:nvPr/>
        </p:nvSpPr>
        <p:spPr>
          <a:xfrm>
            <a:off x="1292336" y="6091354"/>
            <a:ext cx="3752083" cy="405130"/>
          </a:xfrm>
          <a:prstGeom prst="rect">
            <a:avLst/>
          </a:prstGeom>
        </p:spPr>
        <p:txBody>
          <a:bodyPr lIns="0" tIns="0" rIns="0" bIns="0" rtlCol="0" anchor="t">
            <a:spAutoFit/>
          </a:bodyPr>
          <a:lstStyle/>
          <a:p>
            <a:pPr algn="ctr">
              <a:lnSpc>
                <a:spcPts val="3380"/>
              </a:lnSpc>
            </a:pPr>
            <a:r>
              <a:rPr lang="en-US" sz="2600">
                <a:solidFill>
                  <a:srgbClr val="1D4355"/>
                </a:solidFill>
                <a:latin typeface="Open Sauce Bold"/>
              </a:rPr>
              <a:t>AAN DE SLAG</a:t>
            </a:r>
          </a:p>
        </p:txBody>
      </p:sp>
      <p:sp>
        <p:nvSpPr>
          <p:cNvPr id="17" name="TextBox 17"/>
          <p:cNvSpPr txBox="1"/>
          <p:nvPr/>
        </p:nvSpPr>
        <p:spPr>
          <a:xfrm>
            <a:off x="12751491" y="7171837"/>
            <a:ext cx="4516862" cy="1744067"/>
          </a:xfrm>
          <a:prstGeom prst="rect">
            <a:avLst/>
          </a:prstGeom>
        </p:spPr>
        <p:txBody>
          <a:bodyPr wrap="square" lIns="0" tIns="0" rIns="0" bIns="0" rtlCol="0" anchor="t">
            <a:spAutoFit/>
          </a:bodyPr>
          <a:lstStyle/>
          <a:p>
            <a:pPr algn="ctr">
              <a:lnSpc>
                <a:spcPts val="3359"/>
              </a:lnSpc>
            </a:pPr>
            <a:r>
              <a:rPr lang="en-US" sz="3200" u="sng" err="1">
                <a:solidFill>
                  <a:srgbClr val="1D4355"/>
                </a:solidFill>
                <a:latin typeface="Open Sauce"/>
                <a:hlinkClick r:id="rId9"/>
              </a:rPr>
              <a:t>Algemeen</a:t>
            </a:r>
            <a:r>
              <a:rPr lang="en-US" sz="3200" u="sng">
                <a:solidFill>
                  <a:srgbClr val="1D4355"/>
                </a:solidFill>
                <a:latin typeface="Open Sauce"/>
                <a:hlinkClick r:id="rId9"/>
              </a:rPr>
              <a:t> </a:t>
            </a:r>
            <a:r>
              <a:rPr lang="en-US" sz="3200" u="sng" err="1">
                <a:solidFill>
                  <a:srgbClr val="1D4355"/>
                </a:solidFill>
                <a:latin typeface="Open Sauce"/>
                <a:hlinkClick r:id="rId9"/>
              </a:rPr>
              <a:t>diagnostisch</a:t>
            </a:r>
            <a:r>
              <a:rPr lang="en-US" sz="3200" u="sng">
                <a:solidFill>
                  <a:srgbClr val="1D4355"/>
                </a:solidFill>
                <a:latin typeface="Open Sauce"/>
                <a:hlinkClick r:id="rId9"/>
              </a:rPr>
              <a:t> protocol </a:t>
            </a:r>
            <a:endParaRPr lang="en-US" sz="3200">
              <a:solidFill>
                <a:srgbClr val="1D4355"/>
              </a:solidFill>
              <a:latin typeface="Open Sauce"/>
            </a:endParaRPr>
          </a:p>
          <a:p>
            <a:pPr>
              <a:lnSpc>
                <a:spcPts val="3359"/>
              </a:lnSpc>
            </a:pPr>
            <a:endParaRPr lang="en-US" sz="3200">
              <a:solidFill>
                <a:srgbClr val="1D4355"/>
              </a:solidFill>
              <a:latin typeface="Open Sauce"/>
            </a:endParaRPr>
          </a:p>
          <a:p>
            <a:pPr>
              <a:lnSpc>
                <a:spcPts val="3359"/>
              </a:lnSpc>
            </a:pPr>
            <a:endParaRPr lang="en-US" sz="3200">
              <a:solidFill>
                <a:srgbClr val="1D4355"/>
              </a:solidFill>
              <a:latin typeface="Open Sauce"/>
            </a:endParaRPr>
          </a:p>
        </p:txBody>
      </p:sp>
      <p:sp>
        <p:nvSpPr>
          <p:cNvPr id="18" name="TextBox 18"/>
          <p:cNvSpPr txBox="1"/>
          <p:nvPr/>
        </p:nvSpPr>
        <p:spPr>
          <a:xfrm>
            <a:off x="12614260" y="6091354"/>
            <a:ext cx="4654093" cy="405130"/>
          </a:xfrm>
          <a:prstGeom prst="rect">
            <a:avLst/>
          </a:prstGeom>
        </p:spPr>
        <p:txBody>
          <a:bodyPr lIns="0" tIns="0" rIns="0" bIns="0" rtlCol="0" anchor="t">
            <a:spAutoFit/>
          </a:bodyPr>
          <a:lstStyle/>
          <a:p>
            <a:pPr algn="ctr">
              <a:lnSpc>
                <a:spcPts val="3380"/>
              </a:lnSpc>
            </a:pPr>
            <a:r>
              <a:rPr lang="en-US" sz="2600">
                <a:solidFill>
                  <a:srgbClr val="1D4355"/>
                </a:solidFill>
                <a:latin typeface="Open Sauce Bold"/>
              </a:rPr>
              <a:t>NOG MEER WETEN </a:t>
            </a:r>
          </a:p>
        </p:txBody>
      </p:sp>
      <p:grpSp>
        <p:nvGrpSpPr>
          <p:cNvPr id="19" name="Group 19"/>
          <p:cNvGrpSpPr/>
          <p:nvPr/>
        </p:nvGrpSpPr>
        <p:grpSpPr>
          <a:xfrm>
            <a:off x="7267958" y="6093735"/>
            <a:ext cx="3752083" cy="1493388"/>
            <a:chOff x="0" y="-9525"/>
            <a:chExt cx="5002777" cy="1991183"/>
          </a:xfrm>
        </p:grpSpPr>
        <p:sp>
          <p:nvSpPr>
            <p:cNvPr id="20" name="TextBox 20"/>
            <p:cNvSpPr txBox="1"/>
            <p:nvPr/>
          </p:nvSpPr>
          <p:spPr>
            <a:xfrm>
              <a:off x="0" y="1451257"/>
              <a:ext cx="5002777" cy="530401"/>
            </a:xfrm>
            <a:prstGeom prst="rect">
              <a:avLst/>
            </a:prstGeom>
          </p:spPr>
          <p:txBody>
            <a:bodyPr lIns="0" tIns="0" rIns="0" bIns="0" rtlCol="0" anchor="t">
              <a:spAutoFit/>
            </a:bodyPr>
            <a:lstStyle/>
            <a:p>
              <a:pPr>
                <a:lnSpc>
                  <a:spcPts val="3359"/>
                </a:lnSpc>
              </a:pPr>
              <a:endParaRPr lang="en-US" sz="2400">
                <a:solidFill>
                  <a:srgbClr val="1D4355"/>
                </a:solidFill>
                <a:latin typeface="Open Sauce"/>
              </a:endParaRPr>
            </a:p>
          </p:txBody>
        </p:sp>
        <p:sp>
          <p:nvSpPr>
            <p:cNvPr id="21" name="TextBox 21"/>
            <p:cNvSpPr txBox="1"/>
            <p:nvPr/>
          </p:nvSpPr>
          <p:spPr>
            <a:xfrm>
              <a:off x="0" y="-9525"/>
              <a:ext cx="5002777" cy="536998"/>
            </a:xfrm>
            <a:prstGeom prst="rect">
              <a:avLst/>
            </a:prstGeom>
          </p:spPr>
          <p:txBody>
            <a:bodyPr lIns="0" tIns="0" rIns="0" bIns="0" rtlCol="0" anchor="t">
              <a:spAutoFit/>
            </a:bodyPr>
            <a:lstStyle/>
            <a:p>
              <a:pPr algn="ctr">
                <a:lnSpc>
                  <a:spcPts val="3380"/>
                </a:lnSpc>
              </a:pPr>
              <a:r>
                <a:rPr lang="en-US" sz="2600">
                  <a:solidFill>
                    <a:srgbClr val="1D4355"/>
                  </a:solidFill>
                  <a:latin typeface="Open Sauce Bold"/>
                </a:rPr>
                <a:t>LEER BIJ </a:t>
              </a:r>
            </a:p>
          </p:txBody>
        </p:sp>
      </p:grpSp>
      <p:sp>
        <p:nvSpPr>
          <p:cNvPr id="22" name="TextBox 17">
            <a:extLst>
              <a:ext uri="{FF2B5EF4-FFF2-40B4-BE49-F238E27FC236}">
                <a16:creationId xmlns:a16="http://schemas.microsoft.com/office/drawing/2014/main" id="{804A60B2-C70D-ACEB-6E01-BCF668EE0AF1}"/>
              </a:ext>
            </a:extLst>
          </p:cNvPr>
          <p:cNvSpPr txBox="1"/>
          <p:nvPr/>
        </p:nvSpPr>
        <p:spPr>
          <a:xfrm>
            <a:off x="7314727" y="7168992"/>
            <a:ext cx="3752083" cy="2577885"/>
          </a:xfrm>
          <a:prstGeom prst="rect">
            <a:avLst/>
          </a:prstGeom>
        </p:spPr>
        <p:txBody>
          <a:bodyPr lIns="0" tIns="0" rIns="0" bIns="0" rtlCol="0" anchor="t">
            <a:spAutoFit/>
          </a:bodyPr>
          <a:lstStyle/>
          <a:p>
            <a:pPr algn="ctr">
              <a:lnSpc>
                <a:spcPts val="3359"/>
              </a:lnSpc>
            </a:pPr>
            <a:r>
              <a:rPr lang="en-US" sz="3200" u="sng">
                <a:solidFill>
                  <a:srgbClr val="1D4355"/>
                </a:solidFill>
                <a:latin typeface="Open Sauce"/>
                <a:hlinkClick r:id="rId10"/>
              </a:rPr>
              <a:t>Kennisclips prodia</a:t>
            </a:r>
            <a:endParaRPr lang="en-US" sz="3200" u="sng">
              <a:solidFill>
                <a:srgbClr val="1D4355"/>
              </a:solidFill>
              <a:latin typeface="Open Sauce"/>
            </a:endParaRPr>
          </a:p>
          <a:p>
            <a:pPr algn="ctr">
              <a:lnSpc>
                <a:spcPts val="3359"/>
              </a:lnSpc>
            </a:pPr>
            <a:endParaRPr lang="en-US" sz="3200" u="sng">
              <a:solidFill>
                <a:srgbClr val="1D4355"/>
              </a:solidFill>
              <a:latin typeface="Open Sauce"/>
            </a:endParaRPr>
          </a:p>
          <a:p>
            <a:pPr algn="ctr">
              <a:lnSpc>
                <a:spcPts val="3359"/>
              </a:lnSpc>
            </a:pPr>
            <a:r>
              <a:rPr lang="en-US" sz="3200" u="sng" err="1">
                <a:solidFill>
                  <a:srgbClr val="1D4355"/>
                </a:solidFill>
                <a:latin typeface="Open Sauce"/>
                <a:hlinkClick r:id="rId11"/>
              </a:rPr>
              <a:t>Leermodules</a:t>
            </a:r>
            <a:endParaRPr lang="en-US" sz="3200">
              <a:solidFill>
                <a:srgbClr val="1D4355"/>
              </a:solidFill>
              <a:latin typeface="Open Sauce"/>
            </a:endParaRPr>
          </a:p>
          <a:p>
            <a:pPr algn="ctr">
              <a:lnSpc>
                <a:spcPts val="3359"/>
              </a:lnSpc>
            </a:pPr>
            <a:endParaRPr lang="en-US" sz="2400">
              <a:solidFill>
                <a:srgbClr val="1D4355"/>
              </a:solidFill>
              <a:latin typeface="Open Sauce"/>
            </a:endParaRPr>
          </a:p>
          <a:p>
            <a:pPr algn="ctr">
              <a:lnSpc>
                <a:spcPts val="3359"/>
              </a:lnSpc>
            </a:pPr>
            <a:endParaRPr lang="en-US" sz="2400">
              <a:solidFill>
                <a:srgbClr val="1D4355"/>
              </a:solidFill>
              <a:latin typeface="Open Sauce"/>
            </a:endParaRPr>
          </a:p>
          <a:p>
            <a:pPr algn="ctr">
              <a:lnSpc>
                <a:spcPts val="3359"/>
              </a:lnSpc>
            </a:pPr>
            <a:endParaRPr lang="en-US" sz="2400">
              <a:solidFill>
                <a:srgbClr val="1D4355"/>
              </a:solidFill>
              <a:latin typeface="Open Sauce"/>
            </a:endParaRPr>
          </a:p>
        </p:txBody>
      </p:sp>
      <p:pic>
        <p:nvPicPr>
          <p:cNvPr id="24" name="Audio 23">
            <a:extLst>
              <a:ext uri="{FF2B5EF4-FFF2-40B4-BE49-F238E27FC236}">
                <a16:creationId xmlns:a16="http://schemas.microsoft.com/office/drawing/2014/main" id="{A6075192-392D-39FB-A3D2-31AB097E318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49796"/>
    </mc:Choice>
    <mc:Fallback>
      <p:transition advTm="49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2971800" y="408135"/>
            <a:ext cx="10518842" cy="1114857"/>
          </a:xfrm>
          <a:prstGeom prst="rect">
            <a:avLst/>
          </a:prstGeom>
        </p:spPr>
        <p:txBody>
          <a:bodyPr lIns="0" tIns="0" rIns="0" bIns="0" rtlCol="0" anchor="t">
            <a:spAutoFit/>
          </a:bodyPr>
          <a:lstStyle/>
          <a:p>
            <a:pPr marL="0" lvl="0" indent="0" algn="ctr">
              <a:lnSpc>
                <a:spcPts val="8673"/>
              </a:lnSpc>
            </a:pPr>
            <a:r>
              <a:rPr lang="en-US" sz="7228" spc="-144">
                <a:solidFill>
                  <a:srgbClr val="B42B55"/>
                </a:solidFill>
                <a:latin typeface="Poppins Bold"/>
              </a:rPr>
              <a:t>Doel</a:t>
            </a:r>
          </a:p>
        </p:txBody>
      </p:sp>
      <p:sp>
        <p:nvSpPr>
          <p:cNvPr id="8" name="Tekstvak 7">
            <a:extLst>
              <a:ext uri="{FF2B5EF4-FFF2-40B4-BE49-F238E27FC236}">
                <a16:creationId xmlns:a16="http://schemas.microsoft.com/office/drawing/2014/main" id="{E463ADF2-FAB5-F954-EE3E-4EA3463B99B7}"/>
              </a:ext>
            </a:extLst>
          </p:cNvPr>
          <p:cNvSpPr txBox="1"/>
          <p:nvPr/>
        </p:nvSpPr>
        <p:spPr>
          <a:xfrm>
            <a:off x="793592" y="3097533"/>
            <a:ext cx="9369311" cy="3416320"/>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5400">
                <a:solidFill>
                  <a:srgbClr val="026666"/>
                </a:solidFill>
                <a:latin typeface="Poppins" panose="00000500000000000000" pitchFamily="2" charset="0"/>
                <a:cs typeface="Poppins" panose="00000500000000000000" pitchFamily="2" charset="0"/>
              </a:rPr>
              <a:t>Kennismaking samenwerkingstool</a:t>
            </a:r>
          </a:p>
          <a:p>
            <a:pPr marL="571500" indent="-571500">
              <a:buClr>
                <a:srgbClr val="026666"/>
              </a:buClr>
              <a:buFont typeface="Arial" panose="020B0604020202020204" pitchFamily="34" charset="0"/>
              <a:buChar char="•"/>
            </a:pPr>
            <a:r>
              <a:rPr lang="nl-NL" sz="5400">
                <a:solidFill>
                  <a:srgbClr val="026666"/>
                </a:solidFill>
                <a:latin typeface="Poppins" panose="00000500000000000000" pitchFamily="2" charset="0"/>
                <a:cs typeface="Poppins" panose="00000500000000000000" pitchFamily="2" charset="0"/>
              </a:rPr>
              <a:t>Onderliggende principes</a:t>
            </a:r>
          </a:p>
          <a:p>
            <a:pPr marL="571500" indent="-571500">
              <a:buClr>
                <a:srgbClr val="026666"/>
              </a:buClr>
              <a:buFont typeface="Arial" panose="020B0604020202020204" pitchFamily="34" charset="0"/>
              <a:buChar char="•"/>
            </a:pPr>
            <a:r>
              <a:rPr lang="nl-NL" sz="5400">
                <a:solidFill>
                  <a:srgbClr val="026666"/>
                </a:solidFill>
                <a:latin typeface="Poppins" panose="00000500000000000000" pitchFamily="2" charset="0"/>
                <a:cs typeface="Poppins" panose="00000500000000000000" pitchFamily="2" charset="0"/>
              </a:rPr>
              <a:t>Praktische toepassing </a:t>
            </a:r>
          </a:p>
        </p:txBody>
      </p:sp>
      <p:sp>
        <p:nvSpPr>
          <p:cNvPr id="10" name="Freeform 10">
            <a:extLst>
              <a:ext uri="{FF2B5EF4-FFF2-40B4-BE49-F238E27FC236}">
                <a16:creationId xmlns:a16="http://schemas.microsoft.com/office/drawing/2014/main" id="{6C3DC1E3-B4F2-E0AD-FE91-FE8CFF8171FF}"/>
              </a:ext>
            </a:extLst>
          </p:cNvPr>
          <p:cNvSpPr/>
          <p:nvPr/>
        </p:nvSpPr>
        <p:spPr>
          <a:xfrm rot="10800000">
            <a:off x="0" y="6743700"/>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6" name="Afbeelding 15">
            <a:extLst>
              <a:ext uri="{FF2B5EF4-FFF2-40B4-BE49-F238E27FC236}">
                <a16:creationId xmlns:a16="http://schemas.microsoft.com/office/drawing/2014/main" id="{5A5D88B5-F904-2D8F-B7AB-4E7166CD73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8972" y="3097533"/>
            <a:ext cx="10179028" cy="7189467"/>
          </a:xfrm>
          <a:prstGeom prst="rect">
            <a:avLst/>
          </a:prstGeom>
        </p:spPr>
      </p:pic>
      <p:pic>
        <p:nvPicPr>
          <p:cNvPr id="3" name="Audio 2">
            <a:extLst>
              <a:ext uri="{FF2B5EF4-FFF2-40B4-BE49-F238E27FC236}">
                <a16:creationId xmlns:a16="http://schemas.microsoft.com/office/drawing/2014/main" id="{C3B39F7E-4DF9-3093-F71A-5B9E241F877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957"/>
    </mc:Choice>
    <mc:Fallback>
      <p:transition spd="slow" advTm="319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EE2D-F520-FF5F-8D14-A20AEA394E17}"/>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460D808F-D365-1BBC-3933-C6166E98CAD7}"/>
              </a:ext>
            </a:extLst>
          </p:cNvPr>
          <p:cNvSpPr txBox="1"/>
          <p:nvPr/>
        </p:nvSpPr>
        <p:spPr>
          <a:xfrm>
            <a:off x="2971800" y="408135"/>
            <a:ext cx="10518842" cy="1114857"/>
          </a:xfrm>
          <a:prstGeom prst="rect">
            <a:avLst/>
          </a:prstGeom>
        </p:spPr>
        <p:txBody>
          <a:bodyPr wrap="square" lIns="0" tIns="0" rIns="0" bIns="0" rtlCol="0" anchor="t">
            <a:spAutoFit/>
          </a:bodyPr>
          <a:lstStyle/>
          <a:p>
            <a:pPr marL="0" lvl="0" indent="0" algn="ctr">
              <a:lnSpc>
                <a:spcPts val="8673"/>
              </a:lnSpc>
            </a:pPr>
            <a:r>
              <a:rPr lang="en-US" sz="7228" spc="-144" dirty="0" err="1">
                <a:solidFill>
                  <a:srgbClr val="B42B55"/>
                </a:solidFill>
                <a:latin typeface="Poppins Bold"/>
              </a:rPr>
              <a:t>Inhoud</a:t>
            </a:r>
            <a:endParaRPr lang="en-US" sz="7228" spc="-144" dirty="0">
              <a:solidFill>
                <a:srgbClr val="B42B55"/>
              </a:solidFill>
              <a:latin typeface="Poppins Bold"/>
            </a:endParaRPr>
          </a:p>
        </p:txBody>
      </p:sp>
      <p:sp>
        <p:nvSpPr>
          <p:cNvPr id="8" name="Tekstvak 7">
            <a:extLst>
              <a:ext uri="{FF2B5EF4-FFF2-40B4-BE49-F238E27FC236}">
                <a16:creationId xmlns:a16="http://schemas.microsoft.com/office/drawing/2014/main" id="{148A389C-9CBF-D09E-38C9-C2ED9AA2ECC6}"/>
              </a:ext>
            </a:extLst>
          </p:cNvPr>
          <p:cNvSpPr txBox="1"/>
          <p:nvPr/>
        </p:nvSpPr>
        <p:spPr>
          <a:xfrm>
            <a:off x="793592" y="3097533"/>
            <a:ext cx="9369311" cy="5355312"/>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Doelgericht samenwerken </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Optimale leer- en ontwikkelingskansen</a:t>
            </a:r>
          </a:p>
          <a:p>
            <a:pPr marL="571500" indent="-571500">
              <a:buClr>
                <a:srgbClr val="026666"/>
              </a:buClr>
              <a:buFont typeface="Arial" panose="020B0604020202020204" pitchFamily="34" charset="0"/>
              <a:buChar char="•"/>
            </a:pPr>
            <a:r>
              <a:rPr lang="nl-NL" sz="4800" dirty="0">
                <a:solidFill>
                  <a:srgbClr val="026666"/>
                </a:solidFill>
                <a:latin typeface="Poppins" panose="00000500000000000000" pitchFamily="2" charset="0"/>
                <a:cs typeface="Poppins" panose="00000500000000000000" pitchFamily="2" charset="0"/>
              </a:rPr>
              <a:t>Gebaseerd op het Algemeen Diagnostisch Protocol</a:t>
            </a:r>
          </a:p>
          <a:p>
            <a:pPr>
              <a:buClr>
                <a:srgbClr val="026666"/>
              </a:buClr>
            </a:pPr>
            <a:endParaRPr lang="nl-NL" sz="5400" dirty="0">
              <a:solidFill>
                <a:srgbClr val="026666"/>
              </a:solidFill>
              <a:latin typeface="Poppins" panose="00000500000000000000" pitchFamily="2" charset="0"/>
              <a:cs typeface="Poppins" panose="00000500000000000000" pitchFamily="2" charset="0"/>
            </a:endParaRPr>
          </a:p>
        </p:txBody>
      </p:sp>
      <p:sp>
        <p:nvSpPr>
          <p:cNvPr id="10" name="Freeform 10">
            <a:extLst>
              <a:ext uri="{FF2B5EF4-FFF2-40B4-BE49-F238E27FC236}">
                <a16:creationId xmlns:a16="http://schemas.microsoft.com/office/drawing/2014/main" id="{76B31B20-0638-8BFB-8231-294C035A44D9}"/>
              </a:ext>
            </a:extLst>
          </p:cNvPr>
          <p:cNvSpPr/>
          <p:nvPr/>
        </p:nvSpPr>
        <p:spPr>
          <a:xfrm rot="10800000">
            <a:off x="0" y="6743700"/>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6" name="Afbeelding 15">
            <a:extLst>
              <a:ext uri="{FF2B5EF4-FFF2-40B4-BE49-F238E27FC236}">
                <a16:creationId xmlns:a16="http://schemas.microsoft.com/office/drawing/2014/main" id="{9D5AD028-A607-F18F-AF9B-9188E607C7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8972" y="3097533"/>
            <a:ext cx="10179028" cy="7189467"/>
          </a:xfrm>
          <a:prstGeom prst="rect">
            <a:avLst/>
          </a:prstGeom>
        </p:spPr>
      </p:pic>
      <p:grpSp>
        <p:nvGrpSpPr>
          <p:cNvPr id="2" name="Group 2">
            <a:extLst>
              <a:ext uri="{FF2B5EF4-FFF2-40B4-BE49-F238E27FC236}">
                <a16:creationId xmlns:a16="http://schemas.microsoft.com/office/drawing/2014/main" id="{7E554AA7-30BD-A2D1-D2D5-B257E2C9E7F0}"/>
              </a:ext>
            </a:extLst>
          </p:cNvPr>
          <p:cNvGrpSpPr/>
          <p:nvPr/>
        </p:nvGrpSpPr>
        <p:grpSpPr>
          <a:xfrm>
            <a:off x="640921" y="417637"/>
            <a:ext cx="2330879" cy="2249597"/>
            <a:chOff x="0" y="0"/>
            <a:chExt cx="6350000" cy="6349975"/>
          </a:xfrm>
        </p:grpSpPr>
        <p:sp>
          <p:nvSpPr>
            <p:cNvPr id="3" name="Freeform 3">
              <a:extLst>
                <a:ext uri="{FF2B5EF4-FFF2-40B4-BE49-F238E27FC236}">
                  <a16:creationId xmlns:a16="http://schemas.microsoft.com/office/drawing/2014/main" id="{E372C22B-DBC4-4E51-FE21-9E33A23746D5}"/>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a:stretch>
                <a:fillRect/>
              </a:stretch>
            </a:blipFill>
          </p:spPr>
          <p:txBody>
            <a:bodyPr/>
            <a:lstStyle/>
            <a:p>
              <a:endParaRPr lang="nl-BE" sz="1200" dirty="0"/>
            </a:p>
          </p:txBody>
        </p:sp>
      </p:grpSp>
      <p:pic>
        <p:nvPicPr>
          <p:cNvPr id="5" name="Audio 4">
            <a:extLst>
              <a:ext uri="{FF2B5EF4-FFF2-40B4-BE49-F238E27FC236}">
                <a16:creationId xmlns:a16="http://schemas.microsoft.com/office/drawing/2014/main" id="{6FC9F8D0-2F20-CBF0-22E0-EB7155FA164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3589081423"/>
      </p:ext>
    </p:extLst>
  </p:cSld>
  <p:clrMapOvr>
    <a:masterClrMapping/>
  </p:clrMapOvr>
  <mc:AlternateContent xmlns:mc="http://schemas.openxmlformats.org/markup-compatibility/2006">
    <mc:Choice xmlns:p14="http://schemas.microsoft.com/office/powerpoint/2010/main" Requires="p14">
      <p:transition spd="slow" p14:dur="2000" advTm="38560"/>
    </mc:Choice>
    <mc:Fallback>
      <p:transition spd="slow" advTm="38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p:ext uri="{6950BFC3-D8DA-4A85-94F7-54DA5524770B}">
      <p188:commentRel xmlns:p188="http://schemas.microsoft.com/office/powerpoint/2018/8/main" r:id="rId5"/>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6E4DEE5C-C9B0-1CA6-0D2F-F1D2EF661C67}"/>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4D2B2EB1-A59F-0F73-D8B3-507CAB3026C2}"/>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EEDF8131-F9D5-98A6-A3CB-01F34E2F40AD}"/>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6C6073B1-8FD2-F72D-5712-ABC9C78730BF}"/>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EB9BF223-236C-BD68-216C-ECB07C6CE6B5}"/>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6">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BA66C72C-7A3A-15A3-86C6-F8222F4460EC}"/>
              </a:ext>
            </a:extLst>
          </p:cNvPr>
          <p:cNvSpPr txBox="1"/>
          <p:nvPr/>
        </p:nvSpPr>
        <p:spPr>
          <a:xfrm>
            <a:off x="254314" y="209298"/>
            <a:ext cx="4958893"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Ouders &amp; leerlingen</a:t>
            </a:r>
          </a:p>
        </p:txBody>
      </p:sp>
      <p:pic>
        <p:nvPicPr>
          <p:cNvPr id="12" name="Afbeelding 11">
            <a:extLst>
              <a:ext uri="{FF2B5EF4-FFF2-40B4-BE49-F238E27FC236}">
                <a16:creationId xmlns:a16="http://schemas.microsoft.com/office/drawing/2014/main" id="{708FFB03-2F17-74F5-4C7C-E4FE793FA2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65678" y="1011382"/>
            <a:ext cx="12944208" cy="9142520"/>
          </a:xfrm>
          <a:prstGeom prst="rect">
            <a:avLst/>
          </a:prstGeom>
        </p:spPr>
      </p:pic>
      <p:pic>
        <p:nvPicPr>
          <p:cNvPr id="7" name="Afbeelding 6">
            <a:extLst>
              <a:ext uri="{FF2B5EF4-FFF2-40B4-BE49-F238E27FC236}">
                <a16:creationId xmlns:a16="http://schemas.microsoft.com/office/drawing/2014/main" id="{6A626BB2-9BED-79CF-BA57-7923F4C3558A}"/>
              </a:ext>
            </a:extLst>
          </p:cNvPr>
          <p:cNvPicPr>
            <a:picLocks noChangeAspect="1"/>
          </p:cNvPicPr>
          <p:nvPr/>
        </p:nvPicPr>
        <p:blipFill>
          <a:blip r:embed="rId7">
            <a:extLst>
              <a:ext uri="{28A0092B-C50C-407E-A947-70E740481C1C}">
                <a14:useLocalDpi xmlns:a14="http://schemas.microsoft.com/office/drawing/2010/main" val="0"/>
              </a:ext>
            </a:extLst>
          </a:blip>
          <a:srcRect t="52156" r="71994" b="9606"/>
          <a:stretch>
            <a:fillRect/>
          </a:stretch>
        </p:blipFill>
        <p:spPr>
          <a:xfrm>
            <a:off x="5165680" y="5779761"/>
            <a:ext cx="3625030" cy="3495857"/>
          </a:xfrm>
          <a:prstGeom prst="ellipse">
            <a:avLst/>
          </a:prstGeom>
        </p:spPr>
      </p:pic>
      <p:pic>
        <p:nvPicPr>
          <p:cNvPr id="9" name="Audio 8">
            <a:extLst>
              <a:ext uri="{FF2B5EF4-FFF2-40B4-BE49-F238E27FC236}">
                <a16:creationId xmlns:a16="http://schemas.microsoft.com/office/drawing/2014/main" id="{50F0B701-1C1B-6440-E530-8088C270248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1518279380"/>
      </p:ext>
    </p:extLst>
  </p:cSld>
  <p:clrMapOvr>
    <a:masterClrMapping/>
  </p:clrMapOvr>
  <mc:AlternateContent xmlns:mc="http://schemas.openxmlformats.org/markup-compatibility/2006">
    <mc:Choice xmlns:p14="http://schemas.microsoft.com/office/powerpoint/2010/main" Requires="p14">
      <p:transition spd="slow" p14:dur="2000" advTm="24725"/>
    </mc:Choice>
    <mc:Fallback>
      <p:transition spd="slow" advTm="24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7"/>
                                        </p:tgtEl>
                                      </p:cBhvr>
                                      <p:by x="175000" y="17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C6238852-FFEC-81C8-C419-DA85D213E6C7}"/>
            </a:ext>
          </a:extLst>
        </p:cNvPr>
        <p:cNvGrpSpPr/>
        <p:nvPr/>
      </p:nvGrpSpPr>
      <p:grpSpPr>
        <a:xfrm>
          <a:off x="0" y="0"/>
          <a:ext cx="0" cy="0"/>
          <a:chOff x="0" y="0"/>
          <a:chExt cx="0" cy="0"/>
        </a:xfrm>
      </p:grpSpPr>
      <p:sp>
        <p:nvSpPr>
          <p:cNvPr id="2" name="Freeform 10">
            <a:extLst>
              <a:ext uri="{FF2B5EF4-FFF2-40B4-BE49-F238E27FC236}">
                <a16:creationId xmlns:a16="http://schemas.microsoft.com/office/drawing/2014/main" id="{735EB816-5581-CB0A-5453-E71F522D8356}"/>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54A68F1B-3B2F-E157-4163-EA72E1E72478}"/>
              </a:ext>
            </a:extLst>
          </p:cNvPr>
          <p:cNvSpPr txBox="1"/>
          <p:nvPr/>
        </p:nvSpPr>
        <p:spPr>
          <a:xfrm>
            <a:off x="1397794" y="674197"/>
            <a:ext cx="15773399" cy="1628075"/>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Ouders &amp; leerlingen</a:t>
            </a:r>
          </a:p>
        </p:txBody>
      </p:sp>
      <p:grpSp>
        <p:nvGrpSpPr>
          <p:cNvPr id="3" name="Group 11">
            <a:extLst>
              <a:ext uri="{FF2B5EF4-FFF2-40B4-BE49-F238E27FC236}">
                <a16:creationId xmlns:a16="http://schemas.microsoft.com/office/drawing/2014/main" id="{77173089-3E4A-C05A-6F4B-B2A6DBFFB88D}"/>
              </a:ext>
            </a:extLst>
          </p:cNvPr>
          <p:cNvGrpSpPr/>
          <p:nvPr/>
        </p:nvGrpSpPr>
        <p:grpSpPr>
          <a:xfrm rot="13817327">
            <a:off x="-810701" y="4770443"/>
            <a:ext cx="5979624" cy="10533071"/>
            <a:chOff x="0" y="0"/>
            <a:chExt cx="660400" cy="1042862"/>
          </a:xfrm>
        </p:grpSpPr>
        <p:sp>
          <p:nvSpPr>
            <p:cNvPr id="4" name="Freeform 12">
              <a:extLst>
                <a:ext uri="{FF2B5EF4-FFF2-40B4-BE49-F238E27FC236}">
                  <a16:creationId xmlns:a16="http://schemas.microsoft.com/office/drawing/2014/main" id="{F5379131-C3F1-6B2B-1507-B587D6CF33CF}"/>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8CDF9035-528D-9928-F038-A226F54A4099}"/>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pic>
        <p:nvPicPr>
          <p:cNvPr id="8" name="Afbeelding 7">
            <a:extLst>
              <a:ext uri="{FF2B5EF4-FFF2-40B4-BE49-F238E27FC236}">
                <a16:creationId xmlns:a16="http://schemas.microsoft.com/office/drawing/2014/main" id="{BC7076C3-68E7-BCB1-B5EC-667B187ED5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15600" y="4794628"/>
            <a:ext cx="7772400" cy="5492372"/>
          </a:xfrm>
          <a:prstGeom prst="rect">
            <a:avLst/>
          </a:prstGeom>
        </p:spPr>
      </p:pic>
      <p:sp>
        <p:nvSpPr>
          <p:cNvPr id="9" name="Tekstvak 8">
            <a:extLst>
              <a:ext uri="{FF2B5EF4-FFF2-40B4-BE49-F238E27FC236}">
                <a16:creationId xmlns:a16="http://schemas.microsoft.com/office/drawing/2014/main" id="{93534574-C2B9-AFB4-1613-FE1346F71572}"/>
              </a:ext>
            </a:extLst>
          </p:cNvPr>
          <p:cNvSpPr txBox="1"/>
          <p:nvPr/>
        </p:nvSpPr>
        <p:spPr>
          <a:xfrm>
            <a:off x="777922" y="3319952"/>
            <a:ext cx="9369311" cy="3139321"/>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Leerkracht/schoolteam is eerste aanspreekpunt </a:t>
            </a:r>
          </a:p>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Ook rechtstreeks bij CLB</a:t>
            </a:r>
          </a:p>
          <a:p>
            <a:pPr>
              <a:buClr>
                <a:srgbClr val="026666"/>
              </a:buClr>
            </a:pPr>
            <a:endParaRPr lang="nl-NL" sz="5400">
              <a:solidFill>
                <a:srgbClr val="026666"/>
              </a:solidFill>
              <a:latin typeface="Poppins" panose="00000500000000000000" pitchFamily="2" charset="0"/>
              <a:cs typeface="Poppins" panose="00000500000000000000" pitchFamily="2" charset="0"/>
            </a:endParaRPr>
          </a:p>
        </p:txBody>
      </p:sp>
      <p:pic>
        <p:nvPicPr>
          <p:cNvPr id="10" name="Audio 9">
            <a:extLst>
              <a:ext uri="{FF2B5EF4-FFF2-40B4-BE49-F238E27FC236}">
                <a16:creationId xmlns:a16="http://schemas.microsoft.com/office/drawing/2014/main" id="{508A3551-F863-781D-63BE-A355305B980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3695477724"/>
      </p:ext>
    </p:extLst>
  </p:cSld>
  <p:clrMapOvr>
    <a:masterClrMapping/>
  </p:clrMapOvr>
  <mc:AlternateContent xmlns:mc="http://schemas.openxmlformats.org/markup-compatibility/2006">
    <mc:Choice xmlns:p14="http://schemas.microsoft.com/office/powerpoint/2010/main" Requires="p14">
      <p:transition spd="slow" p14:dur="2000" advTm="41237"/>
    </mc:Choice>
    <mc:Fallback>
      <p:transition spd="slow" advTm="41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0D19CEDD-A75B-0268-A035-710D542747E0}"/>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0D106DCD-DD4B-520C-5DC3-C89A7963891C}"/>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1490F1F4-0E29-6327-007D-A67727A2D891}"/>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B32D20C6-7734-BC1D-9F5F-0839907A3A0C}"/>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8BBBAD94-CD22-DBD6-ACDE-82FBA1F7DB11}"/>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7584D776-F142-8D77-1660-8D7A26DC5A29}"/>
              </a:ext>
            </a:extLst>
          </p:cNvPr>
          <p:cNvSpPr txBox="1"/>
          <p:nvPr/>
        </p:nvSpPr>
        <p:spPr>
          <a:xfrm>
            <a:off x="254314" y="209298"/>
            <a:ext cx="4958893"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Brede basiszorg</a:t>
            </a:r>
          </a:p>
        </p:txBody>
      </p:sp>
      <p:pic>
        <p:nvPicPr>
          <p:cNvPr id="12" name="Afbeelding 11">
            <a:extLst>
              <a:ext uri="{FF2B5EF4-FFF2-40B4-BE49-F238E27FC236}">
                <a16:creationId xmlns:a16="http://schemas.microsoft.com/office/drawing/2014/main" id="{6F5D1559-0D8D-6E80-90E2-05B4E1426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5678" y="1011382"/>
            <a:ext cx="12944208" cy="9142520"/>
          </a:xfrm>
          <a:prstGeom prst="rect">
            <a:avLst/>
          </a:prstGeom>
        </p:spPr>
      </p:pic>
      <p:pic>
        <p:nvPicPr>
          <p:cNvPr id="7" name="Afbeelding 6">
            <a:extLst>
              <a:ext uri="{FF2B5EF4-FFF2-40B4-BE49-F238E27FC236}">
                <a16:creationId xmlns:a16="http://schemas.microsoft.com/office/drawing/2014/main" id="{E73B7BFA-DEE9-EBFD-4AFC-72A74229499C}"/>
              </a:ext>
            </a:extLst>
          </p:cNvPr>
          <p:cNvPicPr>
            <a:picLocks noChangeAspect="1"/>
          </p:cNvPicPr>
          <p:nvPr/>
        </p:nvPicPr>
        <p:blipFill>
          <a:blip r:embed="rId6">
            <a:extLst>
              <a:ext uri="{28A0092B-C50C-407E-A947-70E740481C1C}">
                <a14:useLocalDpi xmlns:a14="http://schemas.microsoft.com/office/drawing/2010/main" val="0"/>
              </a:ext>
            </a:extLst>
          </a:blip>
          <a:srcRect l="25275" t="65767" r="34748" b="7409"/>
          <a:stretch>
            <a:fillRect/>
          </a:stretch>
        </p:blipFill>
        <p:spPr>
          <a:xfrm>
            <a:off x="8437418" y="7024255"/>
            <a:ext cx="5174673" cy="2452254"/>
          </a:xfrm>
          <a:prstGeom prst="ellipse">
            <a:avLst/>
          </a:prstGeom>
        </p:spPr>
      </p:pic>
      <p:pic>
        <p:nvPicPr>
          <p:cNvPr id="9" name="Audio 8">
            <a:extLst>
              <a:ext uri="{FF2B5EF4-FFF2-40B4-BE49-F238E27FC236}">
                <a16:creationId xmlns:a16="http://schemas.microsoft.com/office/drawing/2014/main" id="{F425D0F6-B8BE-D139-E7A0-60EAEA0A1E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3990978611"/>
      </p:ext>
    </p:extLst>
  </p:cSld>
  <p:clrMapOvr>
    <a:masterClrMapping/>
  </p:clrMapOvr>
  <mc:AlternateContent xmlns:mc="http://schemas.openxmlformats.org/markup-compatibility/2006">
    <mc:Choice xmlns:p14="http://schemas.microsoft.com/office/powerpoint/2010/main" Requires="p14">
      <p:transition spd="slow" p14:dur="2000" advTm="12021"/>
    </mc:Choice>
    <mc:Fallback>
      <p:transition spd="slow" advTm="12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EE9C38A3-47F9-A71B-8398-FD16B9262263}"/>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172F7BD4-5FFF-1488-DC59-C5923AD948C8}"/>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7775ADDA-277D-20A6-004E-5B2E4093ADB4}"/>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C8127262-DCF9-7721-F22E-E92D23A78987}"/>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19000F0E-2894-666F-D5DB-9A849044EC70}"/>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B0577288-8D8D-D63A-0BA0-8CD3D1A27247}"/>
              </a:ext>
            </a:extLst>
          </p:cNvPr>
          <p:cNvSpPr txBox="1"/>
          <p:nvPr/>
        </p:nvSpPr>
        <p:spPr>
          <a:xfrm>
            <a:off x="254314" y="209298"/>
            <a:ext cx="9369311"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Brede basiszorg</a:t>
            </a:r>
          </a:p>
        </p:txBody>
      </p:sp>
      <p:sp>
        <p:nvSpPr>
          <p:cNvPr id="10" name="Tekstvak 9">
            <a:extLst>
              <a:ext uri="{FF2B5EF4-FFF2-40B4-BE49-F238E27FC236}">
                <a16:creationId xmlns:a16="http://schemas.microsoft.com/office/drawing/2014/main" id="{DA49C371-3D7B-FBEC-2160-D219E1A02932}"/>
              </a:ext>
            </a:extLst>
          </p:cNvPr>
          <p:cNvSpPr txBox="1"/>
          <p:nvPr/>
        </p:nvSpPr>
        <p:spPr>
          <a:xfrm>
            <a:off x="629530" y="4482952"/>
            <a:ext cx="10655921" cy="3877985"/>
          </a:xfrm>
          <a:prstGeom prst="rect">
            <a:avLst/>
          </a:prstGeom>
          <a:noFill/>
        </p:spPr>
        <p:txBody>
          <a:bodyPr wrap="square" rtlCol="0">
            <a:spAutoFit/>
          </a:bodyPr>
          <a:lstStyle/>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Regie: school </a:t>
            </a:r>
          </a:p>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Leerkracht is spilfiguur </a:t>
            </a:r>
          </a:p>
          <a:p>
            <a:pPr marL="571500" indent="-571500">
              <a:buClr>
                <a:srgbClr val="026666"/>
              </a:buClr>
              <a:buFont typeface="Arial" panose="020B0604020202020204" pitchFamily="34" charset="0"/>
              <a:buChar char="•"/>
            </a:pPr>
            <a:r>
              <a:rPr lang="nl-NL" sz="4800">
                <a:solidFill>
                  <a:srgbClr val="026666"/>
                </a:solidFill>
                <a:latin typeface="Poppins" panose="00000500000000000000" pitchFamily="2" charset="0"/>
                <a:cs typeface="Poppins" panose="00000500000000000000" pitchFamily="2" charset="0"/>
              </a:rPr>
              <a:t>Ondersteuning: PBD, signaalfunctie CLB</a:t>
            </a:r>
          </a:p>
          <a:p>
            <a:pPr>
              <a:buClr>
                <a:srgbClr val="026666"/>
              </a:buClr>
            </a:pPr>
            <a:endParaRPr lang="nl-NL" sz="5400">
              <a:solidFill>
                <a:srgbClr val="026666"/>
              </a:solidFill>
              <a:latin typeface="Poppins" panose="00000500000000000000" pitchFamily="2" charset="0"/>
              <a:cs typeface="Poppins" panose="00000500000000000000" pitchFamily="2" charset="0"/>
            </a:endParaRPr>
          </a:p>
        </p:txBody>
      </p:sp>
      <p:pic>
        <p:nvPicPr>
          <p:cNvPr id="8" name="Afbeelding 7">
            <a:extLst>
              <a:ext uri="{FF2B5EF4-FFF2-40B4-BE49-F238E27FC236}">
                <a16:creationId xmlns:a16="http://schemas.microsoft.com/office/drawing/2014/main" id="{21AC998B-558F-DA1B-E7D1-8F4A6F8496D2}"/>
              </a:ext>
            </a:extLst>
          </p:cNvPr>
          <p:cNvPicPr>
            <a:picLocks noChangeAspect="1"/>
          </p:cNvPicPr>
          <p:nvPr/>
        </p:nvPicPr>
        <p:blipFill>
          <a:blip r:embed="rId6">
            <a:extLst>
              <a:ext uri="{28A0092B-C50C-407E-A947-70E740481C1C}">
                <a14:useLocalDpi xmlns:a14="http://schemas.microsoft.com/office/drawing/2010/main" val="0"/>
              </a:ext>
            </a:extLst>
          </a:blip>
          <a:srcRect l="33798"/>
          <a:stretch>
            <a:fillRect/>
          </a:stretch>
        </p:blipFill>
        <p:spPr>
          <a:xfrm>
            <a:off x="9872796" y="1219130"/>
            <a:ext cx="8299093" cy="8858572"/>
          </a:xfrm>
          <a:prstGeom prst="rect">
            <a:avLst/>
          </a:prstGeom>
        </p:spPr>
      </p:pic>
      <p:pic>
        <p:nvPicPr>
          <p:cNvPr id="9" name="Audio 8">
            <a:extLst>
              <a:ext uri="{FF2B5EF4-FFF2-40B4-BE49-F238E27FC236}">
                <a16:creationId xmlns:a16="http://schemas.microsoft.com/office/drawing/2014/main" id="{1928DF7F-771C-AACC-BBAA-EFB2A53D90E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1240378202"/>
      </p:ext>
    </p:extLst>
  </p:cSld>
  <p:clrMapOvr>
    <a:masterClrMapping/>
  </p:clrMapOvr>
  <mc:AlternateContent xmlns:mc="http://schemas.openxmlformats.org/markup-compatibility/2006">
    <mc:Choice xmlns:p14="http://schemas.microsoft.com/office/powerpoint/2010/main" Requires="p14">
      <p:transition spd="slow" p14:dur="2000" advTm="128426"/>
    </mc:Choice>
    <mc:Fallback>
      <p:transition spd="slow" advTm="128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A0F9F43F-8A82-BDF5-C1CA-F6482F322492}"/>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0C6E79E6-8E54-EB0F-A3B4-ECAEA286144C}"/>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995A4A92-30AB-E346-50F6-6638C0236EEC}"/>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3F1B0C32-2690-EA43-6040-9224DDA767D0}"/>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39EA9BA4-458E-247D-1BD1-D68A65B02C3D}"/>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7">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FDCB4C4B-B000-A906-E475-C03EDEA13A1B}"/>
              </a:ext>
            </a:extLst>
          </p:cNvPr>
          <p:cNvSpPr txBox="1"/>
          <p:nvPr/>
        </p:nvSpPr>
        <p:spPr>
          <a:xfrm>
            <a:off x="254314" y="209298"/>
            <a:ext cx="4958893"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Brede basiszorg</a:t>
            </a:r>
          </a:p>
        </p:txBody>
      </p:sp>
      <p:pic>
        <p:nvPicPr>
          <p:cNvPr id="12" name="Afbeelding 11">
            <a:extLst>
              <a:ext uri="{FF2B5EF4-FFF2-40B4-BE49-F238E27FC236}">
                <a16:creationId xmlns:a16="http://schemas.microsoft.com/office/drawing/2014/main" id="{D4C658E7-5E18-43EB-04DF-EB5D883610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5678" y="1011382"/>
            <a:ext cx="12944208" cy="9142520"/>
          </a:xfrm>
          <a:prstGeom prst="rect">
            <a:avLst/>
          </a:prstGeom>
        </p:spPr>
      </p:pic>
      <p:pic>
        <p:nvPicPr>
          <p:cNvPr id="7" name="Afbeelding 6">
            <a:extLst>
              <a:ext uri="{FF2B5EF4-FFF2-40B4-BE49-F238E27FC236}">
                <a16:creationId xmlns:a16="http://schemas.microsoft.com/office/drawing/2014/main" id="{E80181FF-17EA-EE45-BA95-05CE4CF30773}"/>
              </a:ext>
            </a:extLst>
          </p:cNvPr>
          <p:cNvPicPr>
            <a:picLocks noChangeAspect="1"/>
          </p:cNvPicPr>
          <p:nvPr/>
        </p:nvPicPr>
        <p:blipFill>
          <a:blip r:embed="rId8">
            <a:extLst>
              <a:ext uri="{28A0092B-C50C-407E-A947-70E740481C1C}">
                <a14:useLocalDpi xmlns:a14="http://schemas.microsoft.com/office/drawing/2010/main" val="0"/>
              </a:ext>
            </a:extLst>
          </a:blip>
          <a:srcRect l="25275" t="65767" r="34748" b="7409"/>
          <a:stretch>
            <a:fillRect/>
          </a:stretch>
        </p:blipFill>
        <p:spPr>
          <a:xfrm>
            <a:off x="8437418" y="7024255"/>
            <a:ext cx="5174673" cy="2452254"/>
          </a:xfrm>
          <a:prstGeom prst="ellipse">
            <a:avLst/>
          </a:prstGeom>
        </p:spPr>
      </p:pic>
      <p:pic>
        <p:nvPicPr>
          <p:cNvPr id="9" name="Audio 8">
            <a:extLst>
              <a:ext uri="{FF2B5EF4-FFF2-40B4-BE49-F238E27FC236}">
                <a16:creationId xmlns:a16="http://schemas.microsoft.com/office/drawing/2014/main" id="{742F4C1F-FBFA-FF48-5190-41E9D49996D6}"/>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7322800" y="9321800"/>
            <a:ext cx="812800" cy="812800"/>
          </a:xfrm>
          <a:prstGeom prst="rect">
            <a:avLst/>
          </a:prstGeom>
        </p:spPr>
      </p:pic>
    </p:spTree>
    <p:custDataLst>
      <p:tags r:id="rId1"/>
    </p:custDataLst>
    <p:extLst>
      <p:ext uri="{BB962C8B-B14F-4D97-AF65-F5344CB8AC3E}">
        <p14:creationId xmlns:p14="http://schemas.microsoft.com/office/powerpoint/2010/main" val="3249481752"/>
      </p:ext>
    </p:extLst>
  </p:cSld>
  <p:clrMapOvr>
    <a:masterClrMapping/>
  </p:clrMapOvr>
  <mc:AlternateContent xmlns:mc="http://schemas.openxmlformats.org/markup-compatibility/2006">
    <mc:Choice xmlns:p14="http://schemas.microsoft.com/office/powerpoint/2010/main" Requires="p14">
      <p:transition spd="slow" p14:dur="2000" advTm="27594"/>
    </mc:Choice>
    <mc:Fallback>
      <p:transition spd="slow" advTm="27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7"/>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9"/>
                </p:tgtEl>
              </p:cMediaNode>
            </p:audio>
          </p:childTnLst>
        </p:cTn>
      </p:par>
    </p:tnLst>
  </p:timing>
  <p:extLst>
    <p:ext uri="{6950BFC3-D8DA-4A85-94F7-54DA5524770B}">
      <p188:commentRel xmlns:p188="http://schemas.microsoft.com/office/powerpoint/2018/8/main" r:id="rId6"/>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8">
          <a:extLst>
            <a:ext uri="{FF2B5EF4-FFF2-40B4-BE49-F238E27FC236}">
              <a16:creationId xmlns:a16="http://schemas.microsoft.com/office/drawing/2014/main" id="{4AC4EA84-F159-7E49-A51E-F5673F2F67A1}"/>
            </a:ext>
          </a:extLst>
        </p:cNvPr>
        <p:cNvGrpSpPr/>
        <p:nvPr/>
      </p:nvGrpSpPr>
      <p:grpSpPr>
        <a:xfrm>
          <a:off x="0" y="0"/>
          <a:ext cx="0" cy="0"/>
          <a:chOff x="0" y="0"/>
          <a:chExt cx="0" cy="0"/>
        </a:xfrm>
      </p:grpSpPr>
      <p:grpSp>
        <p:nvGrpSpPr>
          <p:cNvPr id="3" name="Group 11">
            <a:extLst>
              <a:ext uri="{FF2B5EF4-FFF2-40B4-BE49-F238E27FC236}">
                <a16:creationId xmlns:a16="http://schemas.microsoft.com/office/drawing/2014/main" id="{0FA355AF-5F84-BC95-C149-C1285FB2DFA9}"/>
              </a:ext>
            </a:extLst>
          </p:cNvPr>
          <p:cNvGrpSpPr/>
          <p:nvPr/>
        </p:nvGrpSpPr>
        <p:grpSpPr>
          <a:xfrm rot="13817327">
            <a:off x="-1982071" y="5588081"/>
            <a:ext cx="5652361" cy="9157358"/>
            <a:chOff x="0" y="0"/>
            <a:chExt cx="660400" cy="1042862"/>
          </a:xfrm>
        </p:grpSpPr>
        <p:sp>
          <p:nvSpPr>
            <p:cNvPr id="4" name="Freeform 12">
              <a:extLst>
                <a:ext uri="{FF2B5EF4-FFF2-40B4-BE49-F238E27FC236}">
                  <a16:creationId xmlns:a16="http://schemas.microsoft.com/office/drawing/2014/main" id="{4D671229-3465-5569-441F-A9EE9FE2889E}"/>
                </a:ext>
              </a:extLst>
            </p:cNvPr>
            <p:cNvSpPr/>
            <p:nvPr/>
          </p:nvSpPr>
          <p:spPr>
            <a:xfrm>
              <a:off x="0" y="0"/>
              <a:ext cx="660400" cy="1042862"/>
            </a:xfrm>
            <a:custGeom>
              <a:avLst/>
              <a:gdLst/>
              <a:ahLst/>
              <a:cxnLst/>
              <a:rect l="l" t="t" r="r" b="b"/>
              <a:pathLst>
                <a:path w="660400" h="1042862">
                  <a:moveTo>
                    <a:pt x="220252" y="1023793"/>
                  </a:moveTo>
                  <a:cubicBezTo>
                    <a:pt x="254109" y="1035307"/>
                    <a:pt x="292600" y="1042862"/>
                    <a:pt x="330378" y="1042862"/>
                  </a:cubicBezTo>
                  <a:cubicBezTo>
                    <a:pt x="368157" y="1042862"/>
                    <a:pt x="404509" y="1036385"/>
                    <a:pt x="438009" y="1024871"/>
                  </a:cubicBezTo>
                  <a:cubicBezTo>
                    <a:pt x="438723" y="1024512"/>
                    <a:pt x="439435" y="1024512"/>
                    <a:pt x="440148" y="1024152"/>
                  </a:cubicBezTo>
                  <a:cubicBezTo>
                    <a:pt x="565955" y="978097"/>
                    <a:pt x="658618" y="856483"/>
                    <a:pt x="660400" y="709250"/>
                  </a:cubicBezTo>
                  <a:lnTo>
                    <a:pt x="660400" y="0"/>
                  </a:lnTo>
                  <a:lnTo>
                    <a:pt x="0" y="0"/>
                  </a:lnTo>
                  <a:lnTo>
                    <a:pt x="0" y="708723"/>
                  </a:lnTo>
                  <a:cubicBezTo>
                    <a:pt x="1782" y="857202"/>
                    <a:pt x="93019" y="978817"/>
                    <a:pt x="220252" y="1023793"/>
                  </a:cubicBezTo>
                  <a:close/>
                </a:path>
              </a:pathLst>
            </a:custGeom>
            <a:solidFill>
              <a:srgbClr val="D0EAF1"/>
            </a:solidFill>
          </p:spPr>
          <p:txBody>
            <a:bodyPr/>
            <a:lstStyle/>
            <a:p>
              <a:pPr defTabSz="1371600"/>
              <a:endParaRPr>
                <a:solidFill>
                  <a:prstClr val="black"/>
                </a:solidFill>
                <a:latin typeface="Aptos" panose="02110004020202020204"/>
              </a:endParaRPr>
            </a:p>
          </p:txBody>
        </p:sp>
        <p:sp>
          <p:nvSpPr>
            <p:cNvPr id="6" name="TextBox 13">
              <a:extLst>
                <a:ext uri="{FF2B5EF4-FFF2-40B4-BE49-F238E27FC236}">
                  <a16:creationId xmlns:a16="http://schemas.microsoft.com/office/drawing/2014/main" id="{A8D1E14E-9288-E506-6A56-DE105F29B8FD}"/>
                </a:ext>
              </a:extLst>
            </p:cNvPr>
            <p:cNvSpPr txBox="1"/>
            <p:nvPr/>
          </p:nvSpPr>
          <p:spPr>
            <a:xfrm>
              <a:off x="0" y="-47625"/>
              <a:ext cx="660400" cy="963487"/>
            </a:xfrm>
            <a:prstGeom prst="rect">
              <a:avLst/>
            </a:prstGeom>
          </p:spPr>
          <p:txBody>
            <a:bodyPr lIns="50801" tIns="50801" rIns="50801" bIns="50801" rtlCol="0" anchor="ctr"/>
            <a:lstStyle/>
            <a:p>
              <a:pPr algn="ctr" defTabSz="1371600">
                <a:lnSpc>
                  <a:spcPts val="3359"/>
                </a:lnSpc>
              </a:pPr>
              <a:endParaRPr>
                <a:solidFill>
                  <a:prstClr val="black"/>
                </a:solidFill>
                <a:latin typeface="Aptos" panose="02110004020202020204"/>
              </a:endParaRPr>
            </a:p>
          </p:txBody>
        </p:sp>
      </p:grpSp>
      <p:sp>
        <p:nvSpPr>
          <p:cNvPr id="2" name="Freeform 10">
            <a:extLst>
              <a:ext uri="{FF2B5EF4-FFF2-40B4-BE49-F238E27FC236}">
                <a16:creationId xmlns:a16="http://schemas.microsoft.com/office/drawing/2014/main" id="{F80E2282-D5C0-FEFC-0682-00B23EE3945B}"/>
              </a:ext>
            </a:extLst>
          </p:cNvPr>
          <p:cNvSpPr/>
          <p:nvPr/>
        </p:nvSpPr>
        <p:spPr>
          <a:xfrm rot="14428439">
            <a:off x="-189853" y="-2359375"/>
            <a:ext cx="4320419" cy="8607083"/>
          </a:xfrm>
          <a:custGeom>
            <a:avLst/>
            <a:gdLst/>
            <a:ahLst/>
            <a:cxnLst/>
            <a:rect l="l" t="t" r="r" b="b"/>
            <a:pathLst>
              <a:path w="4320418" h="8607083">
                <a:moveTo>
                  <a:pt x="0" y="0"/>
                </a:moveTo>
                <a:lnTo>
                  <a:pt x="4320418" y="0"/>
                </a:lnTo>
                <a:lnTo>
                  <a:pt x="4320418" y="8607083"/>
                </a:lnTo>
                <a:lnTo>
                  <a:pt x="0" y="8607083"/>
                </a:lnTo>
                <a:lnTo>
                  <a:pt x="0" y="0"/>
                </a:lnTo>
                <a:close/>
              </a:path>
            </a:pathLst>
          </a:custGeom>
          <a:blipFill dpi="0" rotWithShape="1">
            <a:blip r:embed="rId5">
              <a:alphaModFix amt="38000"/>
            </a:blip>
            <a:srcRect/>
            <a:stretch>
              <a:fillRect/>
            </a:stretch>
          </a:blipFill>
        </p:spPr>
        <p:txBody>
          <a:bodyPr/>
          <a:lstStyle/>
          <a:p>
            <a:pPr defTabSz="1371600"/>
            <a:endParaRPr>
              <a:solidFill>
                <a:prstClr val="black"/>
              </a:solidFill>
              <a:latin typeface="Aptos" panose="02110004020202020204"/>
            </a:endParaRPr>
          </a:p>
        </p:txBody>
      </p:sp>
      <p:sp>
        <p:nvSpPr>
          <p:cNvPr id="5" name="Shape 534">
            <a:extLst>
              <a:ext uri="{FF2B5EF4-FFF2-40B4-BE49-F238E27FC236}">
                <a16:creationId xmlns:a16="http://schemas.microsoft.com/office/drawing/2014/main" id="{70BE5692-38BE-9AF0-8C96-24EF345AE86A}"/>
              </a:ext>
            </a:extLst>
          </p:cNvPr>
          <p:cNvSpPr txBox="1"/>
          <p:nvPr/>
        </p:nvSpPr>
        <p:spPr>
          <a:xfrm>
            <a:off x="254314" y="209298"/>
            <a:ext cx="5232086" cy="3158264"/>
          </a:xfrm>
          <a:prstGeom prst="rect">
            <a:avLst/>
          </a:prstGeom>
          <a:noFill/>
          <a:ln>
            <a:noFill/>
          </a:ln>
        </p:spPr>
        <p:txBody>
          <a:bodyPr lIns="137138" tIns="68550" rIns="137138" bIns="68550" anchor="ctr" anchorCtr="0">
            <a:noAutofit/>
          </a:bodyPr>
          <a:lstStyle/>
          <a:p>
            <a:pPr algn="ctr" defTabSz="914445">
              <a:lnSpc>
                <a:spcPts val="8400"/>
              </a:lnSpc>
              <a:buClr>
                <a:srgbClr val="C00000"/>
              </a:buClr>
              <a:buSzPct val="25000"/>
            </a:pPr>
            <a:r>
              <a:rPr lang="nl-BE" sz="6975" spc="-140">
                <a:solidFill>
                  <a:srgbClr val="B42B55"/>
                </a:solidFill>
                <a:latin typeface="Poppins Bold"/>
                <a:cs typeface="Poppins Bold"/>
                <a:sym typeface="Open Sans"/>
              </a:rPr>
              <a:t>Verhoogde zorg</a:t>
            </a:r>
          </a:p>
        </p:txBody>
      </p:sp>
      <p:pic>
        <p:nvPicPr>
          <p:cNvPr id="12" name="Afbeelding 11">
            <a:extLst>
              <a:ext uri="{FF2B5EF4-FFF2-40B4-BE49-F238E27FC236}">
                <a16:creationId xmlns:a16="http://schemas.microsoft.com/office/drawing/2014/main" id="{694FB09A-F7C2-A02C-B059-344B2585CBEA}"/>
              </a:ext>
            </a:extLst>
          </p:cNvPr>
          <p:cNvPicPr>
            <a:picLocks noChangeAspect="1"/>
          </p:cNvPicPr>
          <p:nvPr/>
        </p:nvPicPr>
        <p:blipFill>
          <a:blip r:embed="rId6">
            <a:extLst>
              <a:ext uri="{28A0092B-C50C-407E-A947-70E740481C1C}">
                <a14:useLocalDpi xmlns:a14="http://schemas.microsoft.com/office/drawing/2010/main" val="0"/>
              </a:ext>
            </a:extLst>
          </a:blip>
          <a:srcRect l="3633"/>
          <a:stretch>
            <a:fillRect/>
          </a:stretch>
        </p:blipFill>
        <p:spPr>
          <a:xfrm>
            <a:off x="5635892" y="1011382"/>
            <a:ext cx="12473994" cy="9142520"/>
          </a:xfrm>
          <a:prstGeom prst="rect">
            <a:avLst/>
          </a:prstGeom>
        </p:spPr>
      </p:pic>
      <p:pic>
        <p:nvPicPr>
          <p:cNvPr id="7" name="Afbeelding 6">
            <a:extLst>
              <a:ext uri="{FF2B5EF4-FFF2-40B4-BE49-F238E27FC236}">
                <a16:creationId xmlns:a16="http://schemas.microsoft.com/office/drawing/2014/main" id="{F3A5364F-E073-3EEA-C0BF-400696AFDE4F}"/>
              </a:ext>
            </a:extLst>
          </p:cNvPr>
          <p:cNvPicPr>
            <a:picLocks noChangeAspect="1"/>
          </p:cNvPicPr>
          <p:nvPr/>
        </p:nvPicPr>
        <p:blipFill>
          <a:blip r:embed="rId6">
            <a:extLst>
              <a:ext uri="{28A0092B-C50C-407E-A947-70E740481C1C}">
                <a14:useLocalDpi xmlns:a14="http://schemas.microsoft.com/office/drawing/2010/main" val="0"/>
              </a:ext>
            </a:extLst>
          </a:blip>
          <a:srcRect l="40554" t="40896" r="25692" b="28611"/>
          <a:stretch>
            <a:fillRect/>
          </a:stretch>
        </p:blipFill>
        <p:spPr>
          <a:xfrm>
            <a:off x="10415239" y="4750420"/>
            <a:ext cx="4368922" cy="2787804"/>
          </a:xfrm>
          <a:prstGeom prst="ellipse">
            <a:avLst/>
          </a:prstGeom>
        </p:spPr>
      </p:pic>
      <p:pic>
        <p:nvPicPr>
          <p:cNvPr id="9" name="Audio 8">
            <a:extLst>
              <a:ext uri="{FF2B5EF4-FFF2-40B4-BE49-F238E27FC236}">
                <a16:creationId xmlns:a16="http://schemas.microsoft.com/office/drawing/2014/main" id="{F2435393-F05C-91CD-1AEE-73896D2A4A6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2481356755"/>
      </p:ext>
    </p:extLst>
  </p:cSld>
  <p:clrMapOvr>
    <a:masterClrMapping/>
  </p:clrMapOvr>
  <mc:AlternateContent xmlns:mc="http://schemas.openxmlformats.org/markup-compatibility/2006">
    <mc:Choice xmlns:p14="http://schemas.microsoft.com/office/powerpoint/2010/main" Requires="p14">
      <p:transition spd="slow" p14:dur="2000" advTm="13994"/>
    </mc:Choice>
    <mc:Fallback>
      <p:transition spd="slow" advTm="13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2"/>
</p:tagLst>
</file>

<file path=ppt/tags/tag2.xml><?xml version="1.0" encoding="utf-8"?>
<p:tagLst xmlns:a="http://schemas.openxmlformats.org/drawingml/2006/main" xmlns:r="http://schemas.openxmlformats.org/officeDocument/2006/relationships" xmlns:p="http://schemas.openxmlformats.org/presentationml/2006/main">
  <p:tag name="TIMING" val="|1.9"/>
</p:tagLst>
</file>

<file path=ppt/tags/tag3.xml><?xml version="1.0" encoding="utf-8"?>
<p:tagLst xmlns:a="http://schemas.openxmlformats.org/drawingml/2006/main" xmlns:r="http://schemas.openxmlformats.org/officeDocument/2006/relationships" xmlns:p="http://schemas.openxmlformats.org/presentationml/2006/main">
  <p:tag name="TIMING" val="|30.1"/>
</p:tagLst>
</file>

<file path=ppt/tags/tag4.xml><?xml version="1.0" encoding="utf-8"?>
<p:tagLst xmlns:a="http://schemas.openxmlformats.org/drawingml/2006/main" xmlns:r="http://schemas.openxmlformats.org/officeDocument/2006/relationships" xmlns:p="http://schemas.openxmlformats.org/presentationml/2006/main">
  <p:tag name="TIMING" val="|4.8"/>
</p:tagLst>
</file>

<file path=ppt/tags/tag5.xml><?xml version="1.0" encoding="utf-8"?>
<p:tagLst xmlns:a="http://schemas.openxmlformats.org/drawingml/2006/main" xmlns:r="http://schemas.openxmlformats.org/officeDocument/2006/relationships" xmlns:p="http://schemas.openxmlformats.org/presentationml/2006/main">
  <p:tag name="TIMING" val="|2.2"/>
</p:tagLst>
</file>

<file path=ppt/tags/tag6.xml><?xml version="1.0" encoding="utf-8"?>
<p:tagLst xmlns:a="http://schemas.openxmlformats.org/drawingml/2006/main" xmlns:r="http://schemas.openxmlformats.org/officeDocument/2006/relationships" xmlns:p="http://schemas.openxmlformats.org/presentationml/2006/main">
  <p:tag name="TIMING" val="|16.6|9.1|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7295A05875B940BE7985CF3DE47FBF" ma:contentTypeVersion="19" ma:contentTypeDescription="Een nieuw document maken." ma:contentTypeScope="" ma:versionID="3edffce8413486b1f0576625cd1abd2c">
  <xsd:schema xmlns:xsd="http://www.w3.org/2001/XMLSchema" xmlns:xs="http://www.w3.org/2001/XMLSchema" xmlns:p="http://schemas.microsoft.com/office/2006/metadata/properties" xmlns:ns2="0af09284-65e3-4d5f-a141-65977bef45be" xmlns:ns3="2c0101b5-daf1-4fcf-9f4f-355d3a42c99c" targetNamespace="http://schemas.microsoft.com/office/2006/metadata/properties" ma:root="true" ma:fieldsID="c2c74ef2d213db0b2acbda97e7ed4470" ns2:_="" ns3:_="">
    <xsd:import namespace="0af09284-65e3-4d5f-a141-65977bef45be"/>
    <xsd:import namespace="2c0101b5-daf1-4fcf-9f4f-355d3a42c9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f09284-65e3-4d5f-a141-65977bef45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22b7d4d7-aa62-4847-809c-85ed79ea1db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0101b5-daf1-4fcf-9f4f-355d3a42c99c"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36545f2c-e290-4a26-bc2f-3ed41dba63e5}" ma:internalName="TaxCatchAll" ma:showField="CatchAllData" ma:web="2c0101b5-daf1-4fcf-9f4f-355d3a42c99c">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af09284-65e3-4d5f-a141-65977bef45be">
      <Terms xmlns="http://schemas.microsoft.com/office/infopath/2007/PartnerControls"/>
    </lcf76f155ced4ddcb4097134ff3c332f>
    <TaxCatchAll xmlns="2c0101b5-daf1-4fcf-9f4f-355d3a42c99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2ECF83-E7B1-441F-9128-983CDCC63EB4}">
  <ds:schemaRefs>
    <ds:schemaRef ds:uri="0af09284-65e3-4d5f-a141-65977bef45be"/>
    <ds:schemaRef ds:uri="2c0101b5-daf1-4fcf-9f4f-355d3a42c9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406021F-0D3E-4B54-B403-985BC1C83D9B}">
  <ds:schemaRefs>
    <ds:schemaRef ds:uri="http://www.w3.org/XML/1998/namespace"/>
    <ds:schemaRef ds:uri="http://schemas.microsoft.com/office/2006/metadata/properties"/>
    <ds:schemaRef ds:uri="http://schemas.microsoft.com/office/2006/documentManagement/types"/>
    <ds:schemaRef ds:uri="2c0101b5-daf1-4fcf-9f4f-355d3a42c99c"/>
    <ds:schemaRef ds:uri="http://purl.org/dc/dcmitype/"/>
    <ds:schemaRef ds:uri="http://purl.org/dc/elements/1.1/"/>
    <ds:schemaRef ds:uri="http://schemas.openxmlformats.org/package/2006/metadata/core-properties"/>
    <ds:schemaRef ds:uri="http://schemas.microsoft.com/office/infopath/2007/PartnerControls"/>
    <ds:schemaRef ds:uri="0af09284-65e3-4d5f-a141-65977bef45be"/>
    <ds:schemaRef ds:uri="http://purl.org/dc/terms/"/>
  </ds:schemaRefs>
</ds:datastoreItem>
</file>

<file path=customXml/itemProps3.xml><?xml version="1.0" encoding="utf-8"?>
<ds:datastoreItem xmlns:ds="http://schemas.openxmlformats.org/officeDocument/2006/customXml" ds:itemID="{1F0F919E-8EDC-4345-B152-AE6E14C833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202</TotalTime>
  <Words>2106</Words>
  <Application>Microsoft Macintosh PowerPoint</Application>
  <PresentationFormat>Aangepast</PresentationFormat>
  <Paragraphs>165</Paragraphs>
  <Slides>16</Slides>
  <Notes>16</Notes>
  <HiddenSlides>0</HiddenSlides>
  <MMClips>16</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16</vt:i4>
      </vt:variant>
    </vt:vector>
  </HeadingPairs>
  <TitlesOfParts>
    <vt:vector size="25" baseType="lpstr">
      <vt:lpstr>Open Sans</vt:lpstr>
      <vt:lpstr>Poppins Bold</vt:lpstr>
      <vt:lpstr>Poppins</vt:lpstr>
      <vt:lpstr>Open Sauce</vt:lpstr>
      <vt:lpstr>Open Sauce Bold</vt:lpstr>
      <vt:lpstr>Calibri</vt:lpstr>
      <vt:lpstr>Arial</vt:lpstr>
      <vt:lpstr>Aptos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Kennisclip Uitbreiding van zorg</dc:title>
  <dc:creator>Sarah Schaubroeck</dc:creator>
  <cp:lastModifiedBy>Marjolein Van Bogaert</cp:lastModifiedBy>
  <cp:revision>2</cp:revision>
  <dcterms:created xsi:type="dcterms:W3CDTF">2006-08-16T00:00:00Z</dcterms:created>
  <dcterms:modified xsi:type="dcterms:W3CDTF">2026-09-07T12:49:50Z</dcterms:modified>
  <dc:identifier>DAF9ndTRcU0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0x010100327295A05875B940BE7985CF3DE47FBF</vt:lpwstr>
  </property>
  <property fmtid="{D5CDD505-2E9C-101B-9397-08002B2CF9AE}" pid="3" name="MediaServiceImageTags">
    <vt:lpwstr/>
  </property>
</Properties>
</file>