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65"/>
  </p:notesMasterIdLst>
  <p:sldIdLst>
    <p:sldId id="256" r:id="rId5"/>
    <p:sldId id="343" r:id="rId6"/>
    <p:sldId id="257" r:id="rId7"/>
    <p:sldId id="259" r:id="rId8"/>
    <p:sldId id="307" r:id="rId9"/>
    <p:sldId id="264" r:id="rId10"/>
    <p:sldId id="364" r:id="rId11"/>
    <p:sldId id="308" r:id="rId12"/>
    <p:sldId id="310" r:id="rId13"/>
    <p:sldId id="346" r:id="rId14"/>
    <p:sldId id="312" r:id="rId15"/>
    <p:sldId id="371" r:id="rId16"/>
    <p:sldId id="313" r:id="rId17"/>
    <p:sldId id="344" r:id="rId18"/>
    <p:sldId id="316" r:id="rId19"/>
    <p:sldId id="317" r:id="rId20"/>
    <p:sldId id="319" r:id="rId21"/>
    <p:sldId id="349" r:id="rId22"/>
    <p:sldId id="345" r:id="rId23"/>
    <p:sldId id="350" r:id="rId24"/>
    <p:sldId id="352" r:id="rId25"/>
    <p:sldId id="320" r:id="rId26"/>
    <p:sldId id="372" r:id="rId27"/>
    <p:sldId id="318" r:id="rId28"/>
    <p:sldId id="321" r:id="rId29"/>
    <p:sldId id="351" r:id="rId30"/>
    <p:sldId id="322" r:id="rId31"/>
    <p:sldId id="323" r:id="rId32"/>
    <p:sldId id="324" r:id="rId33"/>
    <p:sldId id="325" r:id="rId34"/>
    <p:sldId id="326" r:id="rId35"/>
    <p:sldId id="327" r:id="rId36"/>
    <p:sldId id="329" r:id="rId37"/>
    <p:sldId id="353" r:id="rId38"/>
    <p:sldId id="331" r:id="rId39"/>
    <p:sldId id="332" r:id="rId40"/>
    <p:sldId id="356" r:id="rId41"/>
    <p:sldId id="355" r:id="rId42"/>
    <p:sldId id="333" r:id="rId43"/>
    <p:sldId id="334" r:id="rId44"/>
    <p:sldId id="335" r:id="rId45"/>
    <p:sldId id="336" r:id="rId46"/>
    <p:sldId id="337" r:id="rId47"/>
    <p:sldId id="338" r:id="rId48"/>
    <p:sldId id="358" r:id="rId49"/>
    <p:sldId id="359" r:id="rId50"/>
    <p:sldId id="339" r:id="rId51"/>
    <p:sldId id="340" r:id="rId52"/>
    <p:sldId id="360" r:id="rId53"/>
    <p:sldId id="361" r:id="rId54"/>
    <p:sldId id="363" r:id="rId55"/>
    <p:sldId id="341" r:id="rId56"/>
    <p:sldId id="373" r:id="rId57"/>
    <p:sldId id="342" r:id="rId58"/>
    <p:sldId id="348" r:id="rId59"/>
    <p:sldId id="367" r:id="rId60"/>
    <p:sldId id="362" r:id="rId61"/>
    <p:sldId id="347" r:id="rId62"/>
    <p:sldId id="368" r:id="rId63"/>
    <p:sldId id="370" r:id="rId64"/>
  </p:sldIdLst>
  <p:sldSz cx="18288000" cy="10287000"/>
  <p:notesSz cx="6858000" cy="9144000"/>
  <p:embeddedFontLst>
    <p:embeddedFont>
      <p:font typeface="Bobby Jones Soft" pitchFamily="2" charset="77"/>
      <p:regular r:id="rId66"/>
    </p:embeddedFont>
    <p:embeddedFont>
      <p:font typeface="Canva Sans" panose="020B0503030501040103" pitchFamily="34" charset="0"/>
      <p:regular r:id="rId67"/>
    </p:embeddedFont>
    <p:embeddedFont>
      <p:font typeface="Canva Sans Bold" panose="020B0803030501040103" pitchFamily="34" charset="0"/>
      <p:regular r:id="rId68"/>
      <p:bold r:id="rId69"/>
    </p:embeddedFont>
    <p:embeddedFont>
      <p:font typeface="Open Sans Bold" panose="020B0806030504020204" pitchFamily="34" charset="0"/>
      <p:regular r:id="rId70"/>
      <p:bold r:id="rId71"/>
    </p:embeddedFont>
    <p:embeddedFont>
      <p:font typeface="Open Sauce" panose="020B0604020202020204" pitchFamily="34" charset="0"/>
      <p:regular r:id="rId7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715C"/>
    <a:srgbClr val="D6E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48950" autoAdjust="0"/>
  </p:normalViewPr>
  <p:slideViewPr>
    <p:cSldViewPr>
      <p:cViewPr varScale="1">
        <p:scale>
          <a:sx n="32" d="100"/>
          <a:sy n="32" d="100"/>
        </p:scale>
        <p:origin x="30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1.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49678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18434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950246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80162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44394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200781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261372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6819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en-US" dirty="0"/>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21549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384027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43391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500999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70410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NL" b="0" i="0" dirty="0">
              <a:solidFill>
                <a:srgbClr val="222222"/>
              </a:solidFill>
              <a:effectLst/>
              <a:latin typeface="Lucida Grande"/>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031004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en-US" dirty="0"/>
          </a:p>
          <a:p>
            <a:endParaRPr lang="en-US"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88451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057501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833582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946083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338500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023101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886021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35573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14657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103704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731284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558925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148553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2472235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330410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325005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768153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1105769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88956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360580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2380524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1478705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3698864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748417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2963674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382956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3581057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3716663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2395750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49</a:t>
            </a:fld>
            <a:endParaRPr lang="cs-CZ"/>
          </a:p>
        </p:txBody>
      </p:sp>
    </p:spTree>
    <p:extLst>
      <p:ext uri="{BB962C8B-B14F-4D97-AF65-F5344CB8AC3E}">
        <p14:creationId xmlns:p14="http://schemas.microsoft.com/office/powerpoint/2010/main" val="417991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194021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50</a:t>
            </a:fld>
            <a:endParaRPr lang="cs-CZ"/>
          </a:p>
        </p:txBody>
      </p:sp>
    </p:spTree>
    <p:extLst>
      <p:ext uri="{BB962C8B-B14F-4D97-AF65-F5344CB8AC3E}">
        <p14:creationId xmlns:p14="http://schemas.microsoft.com/office/powerpoint/2010/main" val="3307364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u="sng"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1282606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52</a:t>
            </a:fld>
            <a:endParaRPr lang="cs-CZ"/>
          </a:p>
        </p:txBody>
      </p:sp>
    </p:spTree>
    <p:extLst>
      <p:ext uri="{BB962C8B-B14F-4D97-AF65-F5344CB8AC3E}">
        <p14:creationId xmlns:p14="http://schemas.microsoft.com/office/powerpoint/2010/main" val="2138061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53</a:t>
            </a:fld>
            <a:endParaRPr lang="cs-CZ"/>
          </a:p>
        </p:txBody>
      </p:sp>
    </p:spTree>
    <p:extLst>
      <p:ext uri="{BB962C8B-B14F-4D97-AF65-F5344CB8AC3E}">
        <p14:creationId xmlns:p14="http://schemas.microsoft.com/office/powerpoint/2010/main" val="3799869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Open Sauce"/>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54</a:t>
            </a:fld>
            <a:endParaRPr lang="cs-CZ"/>
          </a:p>
        </p:txBody>
      </p:sp>
    </p:spTree>
    <p:extLst>
      <p:ext uri="{BB962C8B-B14F-4D97-AF65-F5344CB8AC3E}">
        <p14:creationId xmlns:p14="http://schemas.microsoft.com/office/powerpoint/2010/main" val="252138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55</a:t>
            </a:fld>
            <a:endParaRPr lang="cs-CZ"/>
          </a:p>
        </p:txBody>
      </p:sp>
    </p:spTree>
    <p:extLst>
      <p:ext uri="{BB962C8B-B14F-4D97-AF65-F5344CB8AC3E}">
        <p14:creationId xmlns:p14="http://schemas.microsoft.com/office/powerpoint/2010/main" val="3001797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56</a:t>
            </a:fld>
            <a:endParaRPr lang="cs-CZ"/>
          </a:p>
        </p:txBody>
      </p:sp>
    </p:spTree>
    <p:extLst>
      <p:ext uri="{BB962C8B-B14F-4D97-AF65-F5344CB8AC3E}">
        <p14:creationId xmlns:p14="http://schemas.microsoft.com/office/powerpoint/2010/main" val="319205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57</a:t>
            </a:fld>
            <a:endParaRPr lang="cs-CZ"/>
          </a:p>
        </p:txBody>
      </p:sp>
    </p:spTree>
    <p:extLst>
      <p:ext uri="{BB962C8B-B14F-4D97-AF65-F5344CB8AC3E}">
        <p14:creationId xmlns:p14="http://schemas.microsoft.com/office/powerpoint/2010/main" val="21929854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10219753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59</a:t>
            </a:fld>
            <a:endParaRPr lang="cs-CZ"/>
          </a:p>
        </p:txBody>
      </p:sp>
    </p:spTree>
    <p:extLst>
      <p:ext uri="{BB962C8B-B14F-4D97-AF65-F5344CB8AC3E}">
        <p14:creationId xmlns:p14="http://schemas.microsoft.com/office/powerpoint/2010/main" val="353056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829650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60</a:t>
            </a:fld>
            <a:endParaRPr lang="cs-CZ"/>
          </a:p>
        </p:txBody>
      </p:sp>
    </p:spTree>
    <p:extLst>
      <p:ext uri="{BB962C8B-B14F-4D97-AF65-F5344CB8AC3E}">
        <p14:creationId xmlns:p14="http://schemas.microsoft.com/office/powerpoint/2010/main" val="3189278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43409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3403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en-US" dirty="0"/>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35755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0B83D-38B0-47C2-B6D6-8654C364E16D}"/>
              </a:ext>
            </a:extLst>
          </p:cNvPr>
          <p:cNvSpPr>
            <a:spLocks noGrp="1"/>
          </p:cNvSpPr>
          <p:nvPr>
            <p:ph type="ctrTitle"/>
          </p:nvPr>
        </p:nvSpPr>
        <p:spPr>
          <a:xfrm>
            <a:off x="2286000" y="1683545"/>
            <a:ext cx="13716000" cy="3581400"/>
          </a:xfrm>
        </p:spPr>
        <p:txBody>
          <a:bodyPr anchor="b"/>
          <a:lstStyle>
            <a:lvl1pPr algn="ctr">
              <a:defRPr sz="9000"/>
            </a:lvl1pPr>
          </a:lstStyle>
          <a:p>
            <a:r>
              <a:rPr lang="nl-NL"/>
              <a:t>Klik om stijl te bewerken</a:t>
            </a:r>
            <a:endParaRPr lang="nl-BE"/>
          </a:p>
        </p:txBody>
      </p:sp>
      <p:sp>
        <p:nvSpPr>
          <p:cNvPr id="3" name="Ondertitel 2">
            <a:extLst>
              <a:ext uri="{FF2B5EF4-FFF2-40B4-BE49-F238E27FC236}">
                <a16:creationId xmlns:a16="http://schemas.microsoft.com/office/drawing/2014/main" id="{8A1929E8-0393-4823-9FF7-698A28DECF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956F36C-A9CE-4767-8B8F-46B63EF9334A}"/>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Tijdelijke aanduiding voor voettekst 4">
            <a:extLst>
              <a:ext uri="{FF2B5EF4-FFF2-40B4-BE49-F238E27FC236}">
                <a16:creationId xmlns:a16="http://schemas.microsoft.com/office/drawing/2014/main" id="{4B8ACCA9-796D-4A24-AFBD-C6D7C5FABC62}"/>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5BF9854-841E-4ED8-B2C9-0727D5DBB3D6}"/>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8817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E68BF-1006-4C19-9FEF-1B3A263448BF}"/>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5A9E79D-BA4D-4C96-9509-F607F606CB0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1F5A7B8-3930-4C5D-A643-AF9C490AC4B0}"/>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Tijdelijke aanduiding voor voettekst 4">
            <a:extLst>
              <a:ext uri="{FF2B5EF4-FFF2-40B4-BE49-F238E27FC236}">
                <a16:creationId xmlns:a16="http://schemas.microsoft.com/office/drawing/2014/main" id="{F7EF57F9-4359-4FDE-A4B0-4414ED69261F}"/>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6E9EB725-517A-4C3E-9BB1-1ADEE06AF63B}"/>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3198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E8021A2-7A82-4514-B73E-05D445133039}"/>
              </a:ext>
            </a:extLst>
          </p:cNvPr>
          <p:cNvSpPr>
            <a:spLocks noGrp="1"/>
          </p:cNvSpPr>
          <p:nvPr>
            <p:ph type="title" orient="vert"/>
          </p:nvPr>
        </p:nvSpPr>
        <p:spPr>
          <a:xfrm>
            <a:off x="13087350" y="547688"/>
            <a:ext cx="3943350" cy="8717757"/>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906F80E-5386-47DF-8DFB-C8F8375F12CF}"/>
              </a:ext>
            </a:extLst>
          </p:cNvPr>
          <p:cNvSpPr>
            <a:spLocks noGrp="1"/>
          </p:cNvSpPr>
          <p:nvPr>
            <p:ph type="body" orient="vert" idx="1"/>
          </p:nvPr>
        </p:nvSpPr>
        <p:spPr>
          <a:xfrm>
            <a:off x="1257300" y="547688"/>
            <a:ext cx="11601450" cy="871775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98718E0-484C-44EC-8241-C07321316DEB}"/>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Tijdelijke aanduiding voor voettekst 4">
            <a:extLst>
              <a:ext uri="{FF2B5EF4-FFF2-40B4-BE49-F238E27FC236}">
                <a16:creationId xmlns:a16="http://schemas.microsoft.com/office/drawing/2014/main" id="{05F6FF7D-EAAA-4AEA-86CF-91CBFCA0D54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DEB0B13-24C8-48C0-B295-00CE15F239CE}"/>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8720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E3C45-D352-4756-88E4-D4C72AA8E69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CAEAD06-BDDB-4A45-A108-1F8C0ECDA3E0}"/>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8558D95-E32A-4EB8-8791-AF1811860D00}"/>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Tijdelijke aanduiding voor voettekst 4">
            <a:extLst>
              <a:ext uri="{FF2B5EF4-FFF2-40B4-BE49-F238E27FC236}">
                <a16:creationId xmlns:a16="http://schemas.microsoft.com/office/drawing/2014/main" id="{58336FDE-44F3-4328-A009-BC68F3298D9A}"/>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8EFB2E17-E2EC-45A7-9FA0-613375199FBD}"/>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5861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9F044-C6CE-488A-8868-A485348EDE50}"/>
              </a:ext>
            </a:extLst>
          </p:cNvPr>
          <p:cNvSpPr>
            <a:spLocks noGrp="1"/>
          </p:cNvSpPr>
          <p:nvPr>
            <p:ph type="title"/>
          </p:nvPr>
        </p:nvSpPr>
        <p:spPr>
          <a:xfrm>
            <a:off x="1247775" y="2564608"/>
            <a:ext cx="15773400" cy="4279106"/>
          </a:xfrm>
        </p:spPr>
        <p:txBody>
          <a:bodyPr anchor="b"/>
          <a:lstStyle>
            <a:lvl1pPr>
              <a:defRPr sz="9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76FEC6A-F87C-4C89-85DD-C68B6688C10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508A9FD9-9C36-44FE-8B75-D69CD6105C12}"/>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5" name="Tijdelijke aanduiding voor voettekst 4">
            <a:extLst>
              <a:ext uri="{FF2B5EF4-FFF2-40B4-BE49-F238E27FC236}">
                <a16:creationId xmlns:a16="http://schemas.microsoft.com/office/drawing/2014/main" id="{5A1381C9-025C-4290-98FC-58EB240CE89B}"/>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AA6FAC-C935-4D0B-B272-29F9EED1B898}"/>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09344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CAA88-1F71-4019-B5DE-4F5E326C373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C9127F7-98F1-4AF3-9ADE-E5F21E2CF470}"/>
              </a:ext>
            </a:extLst>
          </p:cNvPr>
          <p:cNvSpPr>
            <a:spLocks noGrp="1"/>
          </p:cNvSpPr>
          <p:nvPr>
            <p:ph sz="half" idx="1"/>
          </p:nvPr>
        </p:nvSpPr>
        <p:spPr>
          <a:xfrm>
            <a:off x="1257300" y="2738438"/>
            <a:ext cx="7772400" cy="65270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E5ED5D9-1F10-42E0-8F95-D531C7E5D368}"/>
              </a:ext>
            </a:extLst>
          </p:cNvPr>
          <p:cNvSpPr>
            <a:spLocks noGrp="1"/>
          </p:cNvSpPr>
          <p:nvPr>
            <p:ph sz="half" idx="2"/>
          </p:nvPr>
        </p:nvSpPr>
        <p:spPr>
          <a:xfrm>
            <a:off x="9258300" y="2738438"/>
            <a:ext cx="7772400" cy="65270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07C88F0-53E9-4E41-8377-EB0E12493143}"/>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6" name="Tijdelijke aanduiding voor voettekst 5">
            <a:extLst>
              <a:ext uri="{FF2B5EF4-FFF2-40B4-BE49-F238E27FC236}">
                <a16:creationId xmlns:a16="http://schemas.microsoft.com/office/drawing/2014/main" id="{A4886BC3-E73A-47BA-BDB2-FF36EFC35E9B}"/>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61084E1A-FFD6-40EF-888A-C976E8FD6963}"/>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31365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6386E5-89FE-428E-BE7E-C2D3B61BCBDF}"/>
              </a:ext>
            </a:extLst>
          </p:cNvPr>
          <p:cNvSpPr>
            <a:spLocks noGrp="1"/>
          </p:cNvSpPr>
          <p:nvPr>
            <p:ph type="title"/>
          </p:nvPr>
        </p:nvSpPr>
        <p:spPr>
          <a:xfrm>
            <a:off x="1259682" y="547688"/>
            <a:ext cx="15773400" cy="1988345"/>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BE261F0-DFA3-4838-BA9C-5BCC51B08D0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E3719B3-F6F8-4BF6-A099-0609C5967B83}"/>
              </a:ext>
            </a:extLst>
          </p:cNvPr>
          <p:cNvSpPr>
            <a:spLocks noGrp="1"/>
          </p:cNvSpPr>
          <p:nvPr>
            <p:ph sz="half" idx="2"/>
          </p:nvPr>
        </p:nvSpPr>
        <p:spPr>
          <a:xfrm>
            <a:off x="1259683" y="3757613"/>
            <a:ext cx="7736681" cy="552688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DC8A5839-4C19-4136-8A26-B912FB3119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7A38CD3A-8592-4B66-95DE-3F0BB6D41B80}"/>
              </a:ext>
            </a:extLst>
          </p:cNvPr>
          <p:cNvSpPr>
            <a:spLocks noGrp="1"/>
          </p:cNvSpPr>
          <p:nvPr>
            <p:ph sz="quarter" idx="4"/>
          </p:nvPr>
        </p:nvSpPr>
        <p:spPr>
          <a:xfrm>
            <a:off x="9258300" y="3757613"/>
            <a:ext cx="7774782" cy="552688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E417703-77A7-45DB-A14F-988E80CEB218}"/>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8" name="Tijdelijke aanduiding voor voettekst 7">
            <a:extLst>
              <a:ext uri="{FF2B5EF4-FFF2-40B4-BE49-F238E27FC236}">
                <a16:creationId xmlns:a16="http://schemas.microsoft.com/office/drawing/2014/main" id="{F090EC24-03F6-4A43-84F7-2C5B809A89CC}"/>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34F5713A-8D89-4722-B132-DEC5030907C1}"/>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5340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A425C-B3B6-4CF5-8E7B-A71DC2116CB0}"/>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3493CA5-8BCF-4AD9-9922-5667567757BF}"/>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4" name="Tijdelijke aanduiding voor voettekst 3">
            <a:extLst>
              <a:ext uri="{FF2B5EF4-FFF2-40B4-BE49-F238E27FC236}">
                <a16:creationId xmlns:a16="http://schemas.microsoft.com/office/drawing/2014/main" id="{7E24E175-DB26-43E4-A2C9-56D6D724F27A}"/>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CC6F1C5B-C162-4F5F-A5D4-4D8947EC26D7}"/>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3469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906D956-81B9-44BD-876F-CCABB4E9E0C3}"/>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3" name="Tijdelijke aanduiding voor voettekst 2">
            <a:extLst>
              <a:ext uri="{FF2B5EF4-FFF2-40B4-BE49-F238E27FC236}">
                <a16:creationId xmlns:a16="http://schemas.microsoft.com/office/drawing/2014/main" id="{3467BF36-4D44-4E10-BEAD-34B9E46B41A9}"/>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AC9FEE07-F3C6-41A4-83F3-AF31A3F5EDC3}"/>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58907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850B9-6E7C-4CF6-AE9B-D920DA49042C}"/>
              </a:ext>
            </a:extLst>
          </p:cNvPr>
          <p:cNvSpPr>
            <a:spLocks noGrp="1"/>
          </p:cNvSpPr>
          <p:nvPr>
            <p:ph type="title"/>
          </p:nvPr>
        </p:nvSpPr>
        <p:spPr>
          <a:xfrm>
            <a:off x="1259683" y="685800"/>
            <a:ext cx="5898356" cy="2400300"/>
          </a:xfrm>
        </p:spPr>
        <p:txBody>
          <a:bodyPr anchor="b"/>
          <a:lstStyle>
            <a:lvl1pPr>
              <a:defRPr sz="48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0D09336-EE12-4FBC-964E-630698973F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CC2193E-C882-4D75-9865-6601440F45E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7A8746C-3BC3-45E0-BBB7-3D3792A5E72E}"/>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6" name="Tijdelijke aanduiding voor voettekst 5">
            <a:extLst>
              <a:ext uri="{FF2B5EF4-FFF2-40B4-BE49-F238E27FC236}">
                <a16:creationId xmlns:a16="http://schemas.microsoft.com/office/drawing/2014/main" id="{B941C2CC-9C3B-4302-B345-51ABBAEE5A24}"/>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3FFE0131-823E-4D43-B9D0-F23CC8A28E3F}"/>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31707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45554-3229-4A0F-BC15-0D7255CEAB54}"/>
              </a:ext>
            </a:extLst>
          </p:cNvPr>
          <p:cNvSpPr>
            <a:spLocks noGrp="1"/>
          </p:cNvSpPr>
          <p:nvPr>
            <p:ph type="title"/>
          </p:nvPr>
        </p:nvSpPr>
        <p:spPr>
          <a:xfrm>
            <a:off x="1259683" y="685800"/>
            <a:ext cx="5898356" cy="2400300"/>
          </a:xfrm>
        </p:spPr>
        <p:txBody>
          <a:bodyPr anchor="b"/>
          <a:lstStyle>
            <a:lvl1pPr>
              <a:defRPr sz="48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2171C79E-606F-4B96-9DAF-6A9EBFA1DB3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nl-BE"/>
          </a:p>
        </p:txBody>
      </p:sp>
      <p:sp>
        <p:nvSpPr>
          <p:cNvPr id="4" name="Tijdelijke aanduiding voor tekst 3">
            <a:extLst>
              <a:ext uri="{FF2B5EF4-FFF2-40B4-BE49-F238E27FC236}">
                <a16:creationId xmlns:a16="http://schemas.microsoft.com/office/drawing/2014/main" id="{C01EFDD2-9AC3-46A0-8B5A-09974A67D63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F363245-66B2-4F77-A39A-C948E49A877C}"/>
              </a:ext>
            </a:extLst>
          </p:cNvPr>
          <p:cNvSpPr>
            <a:spLocks noGrp="1"/>
          </p:cNvSpPr>
          <p:nvPr>
            <p:ph type="dt" sz="half" idx="10"/>
          </p:nvPr>
        </p:nvSpPr>
        <p:spPr/>
        <p:txBody>
          <a:bodyPr/>
          <a:lstStyle/>
          <a:p>
            <a:fld id="{1D8BD707-D9CF-40AE-B4C6-C98DA3205C09}" type="datetimeFigureOut">
              <a:rPr lang="en-US" smtClean="0"/>
              <a:pPr/>
              <a:t>10/2/24</a:t>
            </a:fld>
            <a:endParaRPr lang="en-US"/>
          </a:p>
        </p:txBody>
      </p:sp>
      <p:sp>
        <p:nvSpPr>
          <p:cNvPr id="6" name="Tijdelijke aanduiding voor voettekst 5">
            <a:extLst>
              <a:ext uri="{FF2B5EF4-FFF2-40B4-BE49-F238E27FC236}">
                <a16:creationId xmlns:a16="http://schemas.microsoft.com/office/drawing/2014/main" id="{20F9A442-2588-4E66-A1F2-4F6B19F2ABB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D8BD4684-6D86-4F75-87A9-EF36130B13C8}"/>
              </a:ext>
            </a:extLst>
          </p:cNvPr>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89615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ED9D20A-7447-41D1-BF8C-E002EECD1D1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17455CF-1338-48DC-B9A4-801E9620F60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F28FCCA-EC98-463A-B564-16894C462BD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10/2/24</a:t>
            </a:fld>
            <a:endParaRPr lang="en-US"/>
          </a:p>
        </p:txBody>
      </p:sp>
      <p:sp>
        <p:nvSpPr>
          <p:cNvPr id="5" name="Tijdelijke aanduiding voor voettekst 4">
            <a:extLst>
              <a:ext uri="{FF2B5EF4-FFF2-40B4-BE49-F238E27FC236}">
                <a16:creationId xmlns:a16="http://schemas.microsoft.com/office/drawing/2014/main" id="{77AC3412-A6C3-4408-BE25-44C394DD4FF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A18C0F97-2F9E-4E6A-814A-85C6315C74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3666122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B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EmRr5z8-hXM"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https://www.youtube.com/embed/RPiYDkWMFxI"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ideo" Target="https://www.youtube.com/embed/FpiQnA4L-_I"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ideo" Target="https://www.youtube.com/embed/-NsfLQ6hyZs"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ideo" Target="https://www.youtube.com/embed/8gzHCdAOBjc"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ideo" Target="https://www.youtube.com/embed/aQxrsfn3UwM" TargetMode="Externa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4B0"/>
        </a:solidFill>
        <a:effectLst/>
      </p:bgPr>
    </p:bg>
    <p:spTree>
      <p:nvGrpSpPr>
        <p:cNvPr id="1" name=""/>
        <p:cNvGrpSpPr/>
        <p:nvPr/>
      </p:nvGrpSpPr>
      <p:grpSpPr>
        <a:xfrm>
          <a:off x="0" y="0"/>
          <a:ext cx="0" cy="0"/>
          <a:chOff x="0" y="0"/>
          <a:chExt cx="0" cy="0"/>
        </a:xfrm>
      </p:grpSpPr>
      <p:grpSp>
        <p:nvGrpSpPr>
          <p:cNvPr id="2" name="Group 2"/>
          <p:cNvGrpSpPr/>
          <p:nvPr/>
        </p:nvGrpSpPr>
        <p:grpSpPr>
          <a:xfrm>
            <a:off x="-361421" y="9255371"/>
            <a:ext cx="19160232" cy="1574543"/>
            <a:chOff x="0" y="0"/>
            <a:chExt cx="67231296" cy="5524909"/>
          </a:xfrm>
        </p:grpSpPr>
        <p:sp>
          <p:nvSpPr>
            <p:cNvPr id="3" name="Freeform 3"/>
            <p:cNvSpPr/>
            <p:nvPr/>
          </p:nvSpPr>
          <p:spPr>
            <a:xfrm>
              <a:off x="0" y="-4262"/>
              <a:ext cx="67239040" cy="5531395"/>
            </a:xfrm>
            <a:custGeom>
              <a:avLst/>
              <a:gdLst/>
              <a:ahLst/>
              <a:cxnLst/>
              <a:rect l="l" t="t" r="r" b="b"/>
              <a:pathLst>
                <a:path w="67239040" h="5531395">
                  <a:moveTo>
                    <a:pt x="66300145" y="5520208"/>
                  </a:moveTo>
                  <a:cubicBezTo>
                    <a:pt x="66300145" y="5520208"/>
                    <a:pt x="65880388" y="5531395"/>
                    <a:pt x="65417805" y="5528774"/>
                  </a:cubicBezTo>
                  <a:cubicBezTo>
                    <a:pt x="18767334" y="5526611"/>
                    <a:pt x="1057073" y="5518787"/>
                    <a:pt x="1057073" y="5518787"/>
                  </a:cubicBezTo>
                  <a:cubicBezTo>
                    <a:pt x="812931" y="5509952"/>
                    <a:pt x="565145" y="5492971"/>
                    <a:pt x="398404" y="5434794"/>
                  </a:cubicBezTo>
                  <a:cubicBezTo>
                    <a:pt x="120505" y="5337832"/>
                    <a:pt x="0" y="5160304"/>
                    <a:pt x="0" y="1828968"/>
                  </a:cubicBezTo>
                  <a:cubicBezTo>
                    <a:pt x="8536" y="440430"/>
                    <a:pt x="34263" y="311302"/>
                    <a:pt x="140291" y="225758"/>
                  </a:cubicBezTo>
                  <a:cubicBezTo>
                    <a:pt x="342602" y="62530"/>
                    <a:pt x="736658" y="7673"/>
                    <a:pt x="1155311" y="7673"/>
                  </a:cubicBezTo>
                  <a:cubicBezTo>
                    <a:pt x="1155311" y="7673"/>
                    <a:pt x="1551711" y="15681"/>
                    <a:pt x="51355309" y="7673"/>
                  </a:cubicBezTo>
                  <a:cubicBezTo>
                    <a:pt x="65661462" y="0"/>
                    <a:pt x="66125390" y="7673"/>
                    <a:pt x="66125390" y="7673"/>
                  </a:cubicBezTo>
                  <a:cubicBezTo>
                    <a:pt x="66493696" y="15152"/>
                    <a:pt x="66857011" y="84484"/>
                    <a:pt x="67054754" y="207066"/>
                  </a:cubicBezTo>
                  <a:cubicBezTo>
                    <a:pt x="67205771" y="300683"/>
                    <a:pt x="67239040" y="425358"/>
                    <a:pt x="67229899" y="1828968"/>
                  </a:cubicBezTo>
                  <a:cubicBezTo>
                    <a:pt x="67229899" y="5278269"/>
                    <a:pt x="66946903" y="5492367"/>
                    <a:pt x="66300145" y="5520208"/>
                  </a:cubicBezTo>
                  <a:close/>
                </a:path>
              </a:pathLst>
            </a:custGeom>
            <a:solidFill>
              <a:srgbClr val="572B18"/>
            </a:solidFill>
          </p:spPr>
          <p:txBody>
            <a:bodyPr/>
            <a:lstStyle/>
            <a:p>
              <a:endParaRPr lang="nl-BE"/>
            </a:p>
          </p:txBody>
        </p:sp>
      </p:grpSp>
      <p:sp>
        <p:nvSpPr>
          <p:cNvPr id="4" name="Freeform 4"/>
          <p:cNvSpPr/>
          <p:nvPr/>
        </p:nvSpPr>
        <p:spPr>
          <a:xfrm rot="-7260000" flipH="1">
            <a:off x="14021679" y="-1631190"/>
            <a:ext cx="5612876" cy="4434172"/>
          </a:xfrm>
          <a:custGeom>
            <a:avLst/>
            <a:gdLst/>
            <a:ahLst/>
            <a:cxnLst/>
            <a:rect l="l" t="t" r="r" b="b"/>
            <a:pathLst>
              <a:path w="5612876" h="4434172">
                <a:moveTo>
                  <a:pt x="5612875" y="0"/>
                </a:moveTo>
                <a:lnTo>
                  <a:pt x="0" y="0"/>
                </a:lnTo>
                <a:lnTo>
                  <a:pt x="0" y="4434171"/>
                </a:lnTo>
                <a:lnTo>
                  <a:pt x="5612875" y="4434171"/>
                </a:lnTo>
                <a:lnTo>
                  <a:pt x="5612875" y="0"/>
                </a:lnTo>
                <a:close/>
              </a:path>
            </a:pathLst>
          </a:custGeom>
          <a:blipFill>
            <a:blip r:embed="rId3"/>
            <a:stretch>
              <a:fillRect/>
            </a:stretch>
          </a:blipFill>
        </p:spPr>
        <p:txBody>
          <a:bodyPr/>
          <a:lstStyle/>
          <a:p>
            <a:endParaRPr lang="nl-BE"/>
          </a:p>
        </p:txBody>
      </p:sp>
      <p:sp>
        <p:nvSpPr>
          <p:cNvPr id="5" name="TextBox 5"/>
          <p:cNvSpPr txBox="1"/>
          <p:nvPr/>
        </p:nvSpPr>
        <p:spPr>
          <a:xfrm>
            <a:off x="2438400" y="2331759"/>
            <a:ext cx="14965303" cy="4924425"/>
          </a:xfrm>
          <a:prstGeom prst="rect">
            <a:avLst/>
          </a:prstGeom>
        </p:spPr>
        <p:txBody>
          <a:bodyPr lIns="0" tIns="0" rIns="0" bIns="0" rtlCol="0" anchor="t">
            <a:spAutoFit/>
          </a:bodyPr>
          <a:lstStyle/>
          <a:p>
            <a:pPr algn="ctr">
              <a:spcBef>
                <a:spcPct val="0"/>
              </a:spcBef>
            </a:pPr>
            <a:r>
              <a:rPr lang="en-US" sz="8000" dirty="0">
                <a:solidFill>
                  <a:srgbClr val="572B18"/>
                </a:solidFill>
                <a:latin typeface="Bobby Jones Soft"/>
              </a:rPr>
              <a:t>Workshop: ‘</a:t>
            </a:r>
            <a:r>
              <a:rPr lang="en-US" sz="8000" dirty="0" err="1">
                <a:solidFill>
                  <a:srgbClr val="572B18"/>
                </a:solidFill>
                <a:latin typeface="Bobby Jones Soft"/>
              </a:rPr>
              <a:t>samen</a:t>
            </a:r>
            <a:r>
              <a:rPr lang="en-US" sz="8000" dirty="0">
                <a:solidFill>
                  <a:srgbClr val="572B18"/>
                </a:solidFill>
                <a:latin typeface="Bobby Jones Soft"/>
              </a:rPr>
              <a:t> met de </a:t>
            </a:r>
            <a:r>
              <a:rPr lang="en-US" sz="8000" dirty="0" err="1">
                <a:solidFill>
                  <a:srgbClr val="572B18"/>
                </a:solidFill>
                <a:latin typeface="Bobby Jones Soft"/>
              </a:rPr>
              <a:t>leerkracht</a:t>
            </a:r>
            <a:r>
              <a:rPr lang="en-US" sz="8000" dirty="0">
                <a:solidFill>
                  <a:srgbClr val="572B18"/>
                </a:solidFill>
                <a:latin typeface="Bobby Jones Soft"/>
              </a:rPr>
              <a:t> de </a:t>
            </a:r>
            <a:r>
              <a:rPr lang="en-US" sz="8000" dirty="0" err="1">
                <a:solidFill>
                  <a:srgbClr val="572B18"/>
                </a:solidFill>
                <a:latin typeface="Bobby Jones Soft"/>
              </a:rPr>
              <a:t>ondersteuningsnoden</a:t>
            </a:r>
            <a:r>
              <a:rPr lang="en-US" sz="8000" dirty="0">
                <a:solidFill>
                  <a:srgbClr val="572B18"/>
                </a:solidFill>
                <a:latin typeface="Bobby Jones Soft"/>
              </a:rPr>
              <a:t> in </a:t>
            </a:r>
            <a:r>
              <a:rPr lang="en-US" sz="8000" dirty="0" err="1">
                <a:solidFill>
                  <a:srgbClr val="572B18"/>
                </a:solidFill>
                <a:latin typeface="Bobby Jones Soft"/>
              </a:rPr>
              <a:t>kaart</a:t>
            </a:r>
            <a:r>
              <a:rPr lang="en-US" sz="8000" dirty="0">
                <a:solidFill>
                  <a:srgbClr val="572B18"/>
                </a:solidFill>
                <a:latin typeface="Bobby Jones Soft"/>
              </a:rPr>
              <a:t> </a:t>
            </a:r>
            <a:r>
              <a:rPr lang="en-US" sz="8000" dirty="0" err="1">
                <a:solidFill>
                  <a:srgbClr val="572B18"/>
                </a:solidFill>
                <a:latin typeface="Bobby Jones Soft"/>
              </a:rPr>
              <a:t>brengen</a:t>
            </a:r>
            <a:r>
              <a:rPr lang="en-US" sz="8000" dirty="0">
                <a:solidFill>
                  <a:srgbClr val="572B18"/>
                </a:solidFill>
                <a:latin typeface="Bobby Jones Soft"/>
              </a:rPr>
              <a:t>’</a:t>
            </a:r>
          </a:p>
        </p:txBody>
      </p:sp>
      <p:sp>
        <p:nvSpPr>
          <p:cNvPr id="6" name="Freeform 6"/>
          <p:cNvSpPr/>
          <p:nvPr/>
        </p:nvSpPr>
        <p:spPr>
          <a:xfrm rot="-2609391">
            <a:off x="14237759" y="6394718"/>
            <a:ext cx="5612876" cy="4434172"/>
          </a:xfrm>
          <a:custGeom>
            <a:avLst/>
            <a:gdLst/>
            <a:ahLst/>
            <a:cxnLst/>
            <a:rect l="l" t="t" r="r" b="b"/>
            <a:pathLst>
              <a:path w="5612876" h="4434172">
                <a:moveTo>
                  <a:pt x="0" y="0"/>
                </a:moveTo>
                <a:lnTo>
                  <a:pt x="5612876" y="0"/>
                </a:lnTo>
                <a:lnTo>
                  <a:pt x="5612876" y="4434172"/>
                </a:lnTo>
                <a:lnTo>
                  <a:pt x="0" y="4434172"/>
                </a:lnTo>
                <a:lnTo>
                  <a:pt x="0" y="0"/>
                </a:lnTo>
                <a:close/>
              </a:path>
            </a:pathLst>
          </a:custGeom>
          <a:blipFill>
            <a:blip r:embed="rId3"/>
            <a:stretch>
              <a:fillRect/>
            </a:stretch>
          </a:blipFill>
        </p:spPr>
        <p:txBody>
          <a:bodyPr/>
          <a:lstStyle/>
          <a:p>
            <a:endParaRPr lang="nl-BE"/>
          </a:p>
        </p:txBody>
      </p:sp>
      <p:sp>
        <p:nvSpPr>
          <p:cNvPr id="7" name="Freeform 7"/>
          <p:cNvSpPr/>
          <p:nvPr/>
        </p:nvSpPr>
        <p:spPr>
          <a:xfrm>
            <a:off x="192113" y="239394"/>
            <a:ext cx="3691463" cy="3539063"/>
          </a:xfrm>
          <a:custGeom>
            <a:avLst/>
            <a:gdLst/>
            <a:ahLst/>
            <a:cxnLst/>
            <a:rect l="l" t="t" r="r" b="b"/>
            <a:pathLst>
              <a:path w="3691463" h="3539063">
                <a:moveTo>
                  <a:pt x="0" y="0"/>
                </a:moveTo>
                <a:lnTo>
                  <a:pt x="3691463" y="0"/>
                </a:lnTo>
                <a:lnTo>
                  <a:pt x="3691463" y="3539062"/>
                </a:lnTo>
                <a:lnTo>
                  <a:pt x="0" y="3539062"/>
                </a:lnTo>
                <a:lnTo>
                  <a:pt x="0" y="0"/>
                </a:lnTo>
                <a:close/>
              </a:path>
            </a:pathLst>
          </a:custGeom>
          <a:blipFill>
            <a:blip r:embed="rId4"/>
            <a:stretch>
              <a:fillRect/>
            </a:stretch>
          </a:blipFill>
        </p:spPr>
        <p:txBody>
          <a:bodyPr/>
          <a:lstStyle/>
          <a:p>
            <a:endParaRPr lang="nl-BE"/>
          </a:p>
        </p:txBody>
      </p:sp>
      <p:sp>
        <p:nvSpPr>
          <p:cNvPr id="10" name="TextBox 9">
            <a:extLst>
              <a:ext uri="{FF2B5EF4-FFF2-40B4-BE49-F238E27FC236}">
                <a16:creationId xmlns:a16="http://schemas.microsoft.com/office/drawing/2014/main" id="{A03734FE-F5F4-4097-A8BA-1A76E4DC73A9}"/>
              </a:ext>
            </a:extLst>
          </p:cNvPr>
          <p:cNvSpPr txBox="1"/>
          <p:nvPr/>
        </p:nvSpPr>
        <p:spPr>
          <a:xfrm>
            <a:off x="4587051" y="7204445"/>
            <a:ext cx="10668000" cy="838819"/>
          </a:xfrm>
          <a:prstGeom prst="rect">
            <a:avLst/>
          </a:prstGeom>
        </p:spPr>
        <p:txBody>
          <a:bodyPr wrap="square" lIns="0" tIns="0" rIns="0" bIns="0" rtlCol="0" anchor="t">
            <a:spAutoFit/>
          </a:bodyPr>
          <a:lstStyle/>
          <a:p>
            <a:pPr algn="l">
              <a:lnSpc>
                <a:spcPts val="7000"/>
              </a:lnSpc>
              <a:spcBef>
                <a:spcPct val="0"/>
              </a:spcBef>
            </a:pPr>
            <a:r>
              <a:rPr lang="en-US" sz="5000" dirty="0">
                <a:solidFill>
                  <a:srgbClr val="3E5B2C"/>
                </a:solidFill>
                <a:latin typeface="Canva Sans Bold"/>
              </a:rPr>
              <a:t>Sarah Schaubroeck &amp; Jente Jacob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215321"/>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95228" y="571500"/>
            <a:ext cx="10515600" cy="1015663"/>
          </a:xfrm>
          <a:prstGeom prst="rect">
            <a:avLst/>
          </a:prstGeom>
          <a:noFill/>
        </p:spPr>
        <p:txBody>
          <a:bodyPr wrap="square" rtlCol="0">
            <a:spAutoFit/>
          </a:bodyPr>
          <a:lstStyle/>
          <a:p>
            <a:r>
              <a:rPr lang="nl-BE" sz="6000" dirty="0">
                <a:solidFill>
                  <a:srgbClr val="FFFCE5"/>
                </a:solidFill>
                <a:latin typeface="Bobby Jones Soft"/>
              </a:rPr>
              <a:t>Reflectie-oefening vooraf</a:t>
            </a:r>
          </a:p>
        </p:txBody>
      </p:sp>
      <p:sp>
        <p:nvSpPr>
          <p:cNvPr id="10" name="Tekstvak 9">
            <a:extLst>
              <a:ext uri="{FF2B5EF4-FFF2-40B4-BE49-F238E27FC236}">
                <a16:creationId xmlns:a16="http://schemas.microsoft.com/office/drawing/2014/main" id="{34EF2B5D-1266-4C1E-9E2C-3283F0A58257}"/>
              </a:ext>
            </a:extLst>
          </p:cNvPr>
          <p:cNvSpPr txBox="1"/>
          <p:nvPr/>
        </p:nvSpPr>
        <p:spPr>
          <a:xfrm>
            <a:off x="595228" y="2357343"/>
            <a:ext cx="15787772" cy="2763385"/>
          </a:xfrm>
          <a:prstGeom prst="rect">
            <a:avLst/>
          </a:prstGeom>
          <a:noFill/>
        </p:spPr>
        <p:txBody>
          <a:bodyPr wrap="square" rtlCol="0">
            <a:spAutoFit/>
          </a:bodyPr>
          <a:lstStyle/>
          <a:p>
            <a:pPr>
              <a:lnSpc>
                <a:spcPct val="150000"/>
              </a:lnSpc>
            </a:pPr>
            <a:r>
              <a:rPr lang="nl-BE" sz="3999" dirty="0">
                <a:solidFill>
                  <a:srgbClr val="572B18"/>
                </a:solidFill>
                <a:latin typeface="Canva Sans"/>
              </a:rPr>
              <a:t>Vooropgesteld doel bij ontwikkeling documenten </a:t>
            </a:r>
          </a:p>
          <a:p>
            <a:pPr>
              <a:lnSpc>
                <a:spcPct val="150000"/>
              </a:lnSpc>
            </a:pPr>
            <a:r>
              <a:rPr lang="nl-BE" sz="3999" dirty="0">
                <a:solidFill>
                  <a:srgbClr val="572B18"/>
                </a:solidFill>
                <a:latin typeface="Canva Sans"/>
                <a:sym typeface="Wingdings" panose="05000000000000000000" pitchFamily="2" charset="2"/>
              </a:rPr>
              <a:t>	 </a:t>
            </a:r>
            <a:r>
              <a:rPr lang="nl-BE" sz="3999" dirty="0">
                <a:solidFill>
                  <a:srgbClr val="572B18"/>
                </a:solidFill>
                <a:latin typeface="Canva Sans"/>
              </a:rPr>
              <a:t>handvaten bieden ter ondersteuning van het HGD-traject</a:t>
            </a:r>
          </a:p>
          <a:p>
            <a:pPr>
              <a:lnSpc>
                <a:spcPct val="150000"/>
              </a:lnSpc>
            </a:pPr>
            <a:endParaRPr lang="nl-BE" sz="3999" dirty="0">
              <a:solidFill>
                <a:srgbClr val="572B18"/>
              </a:solidFill>
              <a:latin typeface="Canva Sans"/>
            </a:endParaRPr>
          </a:p>
        </p:txBody>
      </p:sp>
      <p:sp>
        <p:nvSpPr>
          <p:cNvPr id="6" name="Tekstvak 5">
            <a:extLst>
              <a:ext uri="{FF2B5EF4-FFF2-40B4-BE49-F238E27FC236}">
                <a16:creationId xmlns:a16="http://schemas.microsoft.com/office/drawing/2014/main" id="{B7B483D3-4F59-4190-A0DD-00A11811DC55}"/>
              </a:ext>
            </a:extLst>
          </p:cNvPr>
          <p:cNvSpPr txBox="1"/>
          <p:nvPr/>
        </p:nvSpPr>
        <p:spPr>
          <a:xfrm>
            <a:off x="595228" y="4501043"/>
            <a:ext cx="15163800" cy="2215799"/>
          </a:xfrm>
          <a:prstGeom prst="rect">
            <a:avLst/>
          </a:prstGeom>
          <a:noFill/>
        </p:spPr>
        <p:txBody>
          <a:bodyPr wrap="square" rtlCol="0">
            <a:spAutoFit/>
          </a:bodyPr>
          <a:lstStyle/>
          <a:p>
            <a:pPr>
              <a:lnSpc>
                <a:spcPct val="150000"/>
              </a:lnSpc>
            </a:pPr>
            <a:r>
              <a:rPr lang="nl-BE" sz="4000" dirty="0">
                <a:solidFill>
                  <a:srgbClr val="572B18"/>
                </a:solidFill>
                <a:latin typeface="Canva Sans Bold" panose="020B0604020202020204" charset="0"/>
              </a:rPr>
              <a:t>Ook inzetbaar bij andere kernopdrachten?</a:t>
            </a:r>
          </a:p>
          <a:p>
            <a:pPr>
              <a:lnSpc>
                <a:spcPct val="150000"/>
              </a:lnSpc>
            </a:pPr>
            <a:endParaRPr lang="nl-BE" sz="3999" dirty="0">
              <a:solidFill>
                <a:srgbClr val="572B18"/>
              </a:solidFill>
              <a:latin typeface="Canva Sans"/>
            </a:endParaRPr>
          </a:p>
          <a:p>
            <a:endParaRPr lang="nl-BE" dirty="0"/>
          </a:p>
        </p:txBody>
      </p:sp>
      <p:sp>
        <p:nvSpPr>
          <p:cNvPr id="7" name="Tekstvak 6">
            <a:extLst>
              <a:ext uri="{FF2B5EF4-FFF2-40B4-BE49-F238E27FC236}">
                <a16:creationId xmlns:a16="http://schemas.microsoft.com/office/drawing/2014/main" id="{62B27DBE-68B5-46A2-88AC-A1643B2CF214}"/>
              </a:ext>
            </a:extLst>
          </p:cNvPr>
          <p:cNvSpPr txBox="1"/>
          <p:nvPr/>
        </p:nvSpPr>
        <p:spPr>
          <a:xfrm>
            <a:off x="635658" y="5981700"/>
            <a:ext cx="15787771" cy="3138744"/>
          </a:xfrm>
          <a:prstGeom prst="rect">
            <a:avLst/>
          </a:prstGeom>
          <a:noFill/>
        </p:spPr>
        <p:txBody>
          <a:bodyPr wrap="square" rtlCol="0">
            <a:spAutoFit/>
          </a:bodyPr>
          <a:lstStyle/>
          <a:p>
            <a:pPr marL="0" lvl="1">
              <a:lnSpc>
                <a:spcPct val="150000"/>
              </a:lnSpc>
            </a:pPr>
            <a:r>
              <a:rPr lang="nl-BE" sz="3999" dirty="0">
                <a:solidFill>
                  <a:srgbClr val="572B18"/>
                </a:solidFill>
                <a:latin typeface="Canva Sans"/>
              </a:rPr>
              <a:t>Indien je de documenten zou hanteren los van het HGD-traject</a:t>
            </a:r>
          </a:p>
          <a:p>
            <a:pPr marL="742950" lvl="3" indent="-285750">
              <a:lnSpc>
                <a:spcPct val="150000"/>
              </a:lnSpc>
              <a:buFont typeface="Arial" panose="020B0604020202020204" pitchFamily="34" charset="0"/>
              <a:buChar char="•"/>
            </a:pPr>
            <a:r>
              <a:rPr lang="nl-BE" sz="3999" b="1" u="sng" dirty="0">
                <a:solidFill>
                  <a:srgbClr val="572B18"/>
                </a:solidFill>
                <a:latin typeface="Canva Sans"/>
              </a:rPr>
              <a:t>Aan welke randvoorwaarden moet voldaan zijn?</a:t>
            </a:r>
          </a:p>
          <a:p>
            <a:pPr marL="742950" lvl="3" indent="-285750">
              <a:lnSpc>
                <a:spcPct val="150000"/>
              </a:lnSpc>
              <a:buFont typeface="Arial" panose="020B0604020202020204" pitchFamily="34" charset="0"/>
              <a:buChar char="•"/>
            </a:pPr>
            <a:r>
              <a:rPr lang="nl-BE" sz="3999" b="1" u="sng" dirty="0">
                <a:solidFill>
                  <a:srgbClr val="572B18"/>
                </a:solidFill>
                <a:latin typeface="Canva Sans"/>
              </a:rPr>
              <a:t>Waar moet je rekening mee houden?</a:t>
            </a:r>
          </a:p>
          <a:p>
            <a:endParaRPr lang="nl-BE" dirty="0"/>
          </a:p>
        </p:txBody>
      </p:sp>
      <p:sp>
        <p:nvSpPr>
          <p:cNvPr id="8" name="Rectangle 1">
            <a:extLst>
              <a:ext uri="{FF2B5EF4-FFF2-40B4-BE49-F238E27FC236}">
                <a16:creationId xmlns:a16="http://schemas.microsoft.com/office/drawing/2014/main" id="{22F43D7D-02AA-4F06-852F-254B1741FA6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Rectangle 2">
            <a:extLst>
              <a:ext uri="{FF2B5EF4-FFF2-40B4-BE49-F238E27FC236}">
                <a16:creationId xmlns:a16="http://schemas.microsoft.com/office/drawing/2014/main" id="{7417AD15-2379-48F2-B310-45BBB0342859}"/>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1" name="Rectangle 3">
            <a:extLst>
              <a:ext uri="{FF2B5EF4-FFF2-40B4-BE49-F238E27FC236}">
                <a16:creationId xmlns:a16="http://schemas.microsoft.com/office/drawing/2014/main" id="{232F69C1-180E-4E4C-83DA-F652FCB3AB4D}"/>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7782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4954" y="552011"/>
            <a:ext cx="12192000" cy="1015663"/>
          </a:xfrm>
          <a:prstGeom prst="rect">
            <a:avLst/>
          </a:prstGeom>
          <a:noFill/>
        </p:spPr>
        <p:txBody>
          <a:bodyPr wrap="square" rtlCol="0">
            <a:spAutoFit/>
          </a:bodyPr>
          <a:lstStyle/>
          <a:p>
            <a:r>
              <a:rPr lang="nl-BE" sz="6000" dirty="0" err="1">
                <a:solidFill>
                  <a:srgbClr val="FFFCE5"/>
                </a:solidFill>
                <a:latin typeface="Bobby Jones Soft"/>
              </a:rPr>
              <a:t>Hgd</a:t>
            </a:r>
            <a:r>
              <a:rPr lang="nl-BE" sz="6000" dirty="0">
                <a:solidFill>
                  <a:srgbClr val="FFFCE5"/>
                </a:solidFill>
                <a:latin typeface="Bobby Jones Soft"/>
              </a:rPr>
              <a:t>-traject intakefase</a:t>
            </a:r>
            <a:endParaRPr lang="nl-BE" dirty="0"/>
          </a:p>
        </p:txBody>
      </p:sp>
      <p:sp>
        <p:nvSpPr>
          <p:cNvPr id="6" name="Tekstvak 5">
            <a:extLst>
              <a:ext uri="{FF2B5EF4-FFF2-40B4-BE49-F238E27FC236}">
                <a16:creationId xmlns:a16="http://schemas.microsoft.com/office/drawing/2014/main" id="{F615D37B-4396-419B-82E3-5C647C373988}"/>
              </a:ext>
            </a:extLst>
          </p:cNvPr>
          <p:cNvSpPr txBox="1"/>
          <p:nvPr/>
        </p:nvSpPr>
        <p:spPr>
          <a:xfrm>
            <a:off x="994954" y="2547465"/>
            <a:ext cx="15011400" cy="5632311"/>
          </a:xfrm>
          <a:prstGeom prst="rect">
            <a:avLst/>
          </a:prstGeom>
          <a:noFill/>
        </p:spPr>
        <p:txBody>
          <a:bodyPr wrap="square" rtlCol="0">
            <a:spAutoFit/>
          </a:bodyPr>
          <a:lstStyle/>
          <a:p>
            <a:r>
              <a:rPr lang="nl-BE" sz="3600">
                <a:solidFill>
                  <a:srgbClr val="572B18"/>
                </a:solidFill>
                <a:latin typeface="Canva Sans Bold"/>
              </a:rPr>
              <a:t>Voorbeeldvragen over de onderwijsleersituatie die de CLB-medewerker aan de leerkracht kan stellen: </a:t>
            </a:r>
          </a:p>
          <a:p>
            <a:endParaRPr lang="nl-BE" sz="3600" dirty="0">
              <a:solidFill>
                <a:srgbClr val="572B18"/>
              </a:solidFill>
              <a:latin typeface="Canva Sans Bold"/>
            </a:endParaRPr>
          </a:p>
          <a:p>
            <a:pPr marL="742950" lvl="1" indent="-285750">
              <a:buFont typeface="Arial" panose="020B0604020202020204" pitchFamily="34" charset="0"/>
              <a:buChar char="•"/>
            </a:pPr>
            <a:r>
              <a:rPr lang="nl-BE" sz="3600" dirty="0">
                <a:solidFill>
                  <a:srgbClr val="572B18"/>
                </a:solidFill>
                <a:latin typeface="Canva Sans" panose="020B0604020202020204" charset="0"/>
              </a:rPr>
              <a:t>Begrijpt de leerling de instructies in de klas?</a:t>
            </a:r>
          </a:p>
          <a:p>
            <a:pPr marL="742950" lvl="1" indent="-285750">
              <a:buFont typeface="Arial" panose="020B0604020202020204" pitchFamily="34" charset="0"/>
              <a:buChar char="•"/>
            </a:pPr>
            <a:r>
              <a:rPr lang="nl-BE" sz="3600" dirty="0">
                <a:solidFill>
                  <a:srgbClr val="572B18"/>
                </a:solidFill>
                <a:latin typeface="Canva Sans" panose="020B0604020202020204" charset="0"/>
              </a:rPr>
              <a:t>Kan de leerling het tempo volgen in de klas?</a:t>
            </a:r>
          </a:p>
          <a:p>
            <a:pPr marL="742950" lvl="1" indent="-285750">
              <a:buFont typeface="Arial" panose="020B0604020202020204" pitchFamily="34" charset="0"/>
              <a:buChar char="•"/>
            </a:pPr>
            <a:r>
              <a:rPr lang="nl-BE" sz="3600" dirty="0">
                <a:solidFill>
                  <a:srgbClr val="572B18"/>
                </a:solidFill>
                <a:latin typeface="Canva Sans" panose="020B0604020202020204" charset="0"/>
              </a:rPr>
              <a:t>Hoe gaat de leerling om met de feedback die je hem geeft?</a:t>
            </a:r>
          </a:p>
          <a:p>
            <a:pPr marL="742950" lvl="1" indent="-285750">
              <a:buFont typeface="Arial" panose="020B0604020202020204" pitchFamily="34" charset="0"/>
              <a:buChar char="•"/>
            </a:pPr>
            <a:r>
              <a:rPr lang="nl-BE" sz="3600" dirty="0">
                <a:solidFill>
                  <a:srgbClr val="572B18"/>
                </a:solidFill>
                <a:latin typeface="Canva Sans" panose="020B0604020202020204" charset="0"/>
              </a:rPr>
              <a:t>Hoe zou je je relatie met deze leerling omschrijven? </a:t>
            </a:r>
          </a:p>
          <a:p>
            <a:pPr marL="742950" lvl="1" indent="-285750">
              <a:buFont typeface="Arial" panose="020B0604020202020204" pitchFamily="34" charset="0"/>
              <a:buChar char="•"/>
            </a:pPr>
            <a:r>
              <a:rPr lang="nl-BE" sz="3600" dirty="0">
                <a:solidFill>
                  <a:srgbClr val="572B18"/>
                </a:solidFill>
                <a:latin typeface="Canva Sans" panose="020B0604020202020204" charset="0"/>
              </a:rPr>
              <a:t>Houdt de leerling zich makkelijk aan de afspraken en regels?</a:t>
            </a:r>
          </a:p>
          <a:p>
            <a:pPr marL="742950" lvl="1" indent="-285750">
              <a:buFont typeface="Arial" panose="020B0604020202020204" pitchFamily="34" charset="0"/>
              <a:buChar char="•"/>
            </a:pPr>
            <a:r>
              <a:rPr lang="nl-BE" sz="3600" dirty="0">
                <a:solidFill>
                  <a:srgbClr val="572B18"/>
                </a:solidFill>
                <a:latin typeface="Canva Sans" panose="020B0604020202020204" charset="0"/>
              </a:rPr>
              <a:t>Waar zit de leerling in de klas? Heb je voldoende mogelijkheden in je klaslokaal om voor andere bankopstelling te kiezen?</a:t>
            </a:r>
          </a:p>
        </p:txBody>
      </p:sp>
    </p:spTree>
    <p:extLst>
      <p:ext uri="{BB962C8B-B14F-4D97-AF65-F5344CB8AC3E}">
        <p14:creationId xmlns:p14="http://schemas.microsoft.com/office/powerpoint/2010/main" val="62335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4954" y="552011"/>
            <a:ext cx="12192000" cy="1015663"/>
          </a:xfrm>
          <a:prstGeom prst="rect">
            <a:avLst/>
          </a:prstGeom>
          <a:noFill/>
        </p:spPr>
        <p:txBody>
          <a:bodyPr wrap="square" rtlCol="0">
            <a:spAutoFit/>
          </a:bodyPr>
          <a:lstStyle/>
          <a:p>
            <a:r>
              <a:rPr lang="nl-BE" sz="6000" dirty="0" err="1">
                <a:solidFill>
                  <a:srgbClr val="FFFCE5"/>
                </a:solidFill>
                <a:latin typeface="Bobby Jones Soft"/>
              </a:rPr>
              <a:t>Hgd</a:t>
            </a:r>
            <a:r>
              <a:rPr lang="nl-BE" sz="6000" dirty="0">
                <a:solidFill>
                  <a:srgbClr val="FFFCE5"/>
                </a:solidFill>
                <a:latin typeface="Bobby Jones Soft"/>
              </a:rPr>
              <a:t>-traject intakefase</a:t>
            </a:r>
            <a:endParaRPr lang="nl-BE" dirty="0"/>
          </a:p>
        </p:txBody>
      </p:sp>
      <p:sp>
        <p:nvSpPr>
          <p:cNvPr id="8" name="Freeform 14">
            <a:extLst>
              <a:ext uri="{FF2B5EF4-FFF2-40B4-BE49-F238E27FC236}">
                <a16:creationId xmlns:a16="http://schemas.microsoft.com/office/drawing/2014/main" id="{AE7B63A7-9301-4E8F-8E2B-9E12C0AD0908}"/>
              </a:ext>
            </a:extLst>
          </p:cNvPr>
          <p:cNvSpPr/>
          <p:nvPr/>
        </p:nvSpPr>
        <p:spPr>
          <a:xfrm>
            <a:off x="994954" y="5216461"/>
            <a:ext cx="7006046" cy="2106512"/>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Meer inspiratie? Intakevragenlijst leerkracht</a:t>
            </a:r>
          </a:p>
        </p:txBody>
      </p:sp>
      <p:pic>
        <p:nvPicPr>
          <p:cNvPr id="7" name="Afbeelding 6">
            <a:extLst>
              <a:ext uri="{FF2B5EF4-FFF2-40B4-BE49-F238E27FC236}">
                <a16:creationId xmlns:a16="http://schemas.microsoft.com/office/drawing/2014/main" id="{6265838F-7FD5-44E3-B59D-8584FEC4962A}"/>
              </a:ext>
            </a:extLst>
          </p:cNvPr>
          <p:cNvPicPr>
            <a:picLocks noChangeAspect="1"/>
          </p:cNvPicPr>
          <p:nvPr/>
        </p:nvPicPr>
        <p:blipFill>
          <a:blip r:embed="rId3"/>
          <a:stretch>
            <a:fillRect/>
          </a:stretch>
        </p:blipFill>
        <p:spPr>
          <a:xfrm>
            <a:off x="9984135" y="2190172"/>
            <a:ext cx="5919982" cy="8159089"/>
          </a:xfrm>
          <a:prstGeom prst="rect">
            <a:avLst/>
          </a:prstGeom>
        </p:spPr>
      </p:pic>
    </p:spTree>
    <p:extLst>
      <p:ext uri="{BB962C8B-B14F-4D97-AF65-F5344CB8AC3E}">
        <p14:creationId xmlns:p14="http://schemas.microsoft.com/office/powerpoint/2010/main" val="335691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r>
              <a:rPr lang="nl-BE" sz="6000" dirty="0">
                <a:solidFill>
                  <a:srgbClr val="FFFCE5"/>
                </a:solidFill>
                <a:latin typeface="Bobby Jones Soft"/>
              </a:rPr>
              <a:t>Toelichting analyse onderwijsleersituatie</a:t>
            </a:r>
            <a:endParaRPr lang="nl-BE" dirty="0"/>
          </a:p>
        </p:txBody>
      </p:sp>
      <p:sp>
        <p:nvSpPr>
          <p:cNvPr id="6" name="Tekstvak 5">
            <a:extLst>
              <a:ext uri="{FF2B5EF4-FFF2-40B4-BE49-F238E27FC236}">
                <a16:creationId xmlns:a16="http://schemas.microsoft.com/office/drawing/2014/main" id="{F615D37B-4396-419B-82E3-5C647C373988}"/>
              </a:ext>
            </a:extLst>
          </p:cNvPr>
          <p:cNvSpPr txBox="1"/>
          <p:nvPr/>
        </p:nvSpPr>
        <p:spPr>
          <a:xfrm>
            <a:off x="990600" y="2282914"/>
            <a:ext cx="15011400" cy="1446550"/>
          </a:xfrm>
          <a:prstGeom prst="rect">
            <a:avLst/>
          </a:prstGeom>
          <a:noFill/>
        </p:spPr>
        <p:txBody>
          <a:bodyPr wrap="square" rtlCol="0">
            <a:spAutoFit/>
          </a:bodyPr>
          <a:lstStyle/>
          <a:p>
            <a:pPr algn="ctr"/>
            <a:r>
              <a:rPr lang="nl-BE" sz="4400" dirty="0">
                <a:solidFill>
                  <a:srgbClr val="572B18"/>
                </a:solidFill>
                <a:latin typeface="Canva Sans Bold"/>
              </a:rPr>
              <a:t>Analyse is opgedeeld in: didactisch handelen, pedagogisch handelen en klasmanagement</a:t>
            </a:r>
          </a:p>
        </p:txBody>
      </p:sp>
      <p:graphicFrame>
        <p:nvGraphicFramePr>
          <p:cNvPr id="9" name="Tabel 8">
            <a:extLst>
              <a:ext uri="{FF2B5EF4-FFF2-40B4-BE49-F238E27FC236}">
                <a16:creationId xmlns:a16="http://schemas.microsoft.com/office/drawing/2014/main" id="{A18EAF32-C8EE-405D-A479-886CCDFB9C92}"/>
              </a:ext>
            </a:extLst>
          </p:cNvPr>
          <p:cNvGraphicFramePr>
            <a:graphicFrameLocks noGrp="1"/>
          </p:cNvGraphicFramePr>
          <p:nvPr>
            <p:extLst>
              <p:ext uri="{D42A27DB-BD31-4B8C-83A1-F6EECF244321}">
                <p14:modId xmlns:p14="http://schemas.microsoft.com/office/powerpoint/2010/main" val="3852835618"/>
              </p:ext>
            </p:extLst>
          </p:nvPr>
        </p:nvGraphicFramePr>
        <p:xfrm>
          <a:off x="3200400" y="3904846"/>
          <a:ext cx="3799114" cy="4024959"/>
        </p:xfrm>
        <a:graphic>
          <a:graphicData uri="http://schemas.openxmlformats.org/drawingml/2006/table">
            <a:tbl>
              <a:tblPr firstRow="1" bandRow="1">
                <a:tableStyleId>{9D7B26C5-4107-4FEC-AEDC-1716B250A1EF}</a:tableStyleId>
              </a:tblPr>
              <a:tblGrid>
                <a:gridCol w="3799114">
                  <a:extLst>
                    <a:ext uri="{9D8B030D-6E8A-4147-A177-3AD203B41FA5}">
                      <a16:colId xmlns:a16="http://schemas.microsoft.com/office/drawing/2014/main" val="3743030449"/>
                    </a:ext>
                  </a:extLst>
                </a:gridCol>
              </a:tblGrid>
              <a:tr h="1495627">
                <a:tc>
                  <a:txBody>
                    <a:bodyPr/>
                    <a:lstStyle/>
                    <a:p>
                      <a:pPr algn="ctr"/>
                      <a:endParaRPr lang="nl-BE" dirty="0"/>
                    </a:p>
                    <a:p>
                      <a:pPr algn="ctr"/>
                      <a:endParaRPr lang="nl-BE" dirty="0"/>
                    </a:p>
                    <a:p>
                      <a:pPr algn="ctr"/>
                      <a:r>
                        <a:rPr lang="nl-BE" sz="3600" kern="1200" dirty="0">
                          <a:solidFill>
                            <a:srgbClr val="572B18"/>
                          </a:solidFill>
                          <a:latin typeface="Canva Sans Bold"/>
                          <a:ea typeface="+mn-ea"/>
                          <a:cs typeface="+mn-cs"/>
                        </a:rPr>
                        <a:t>1e kolom</a:t>
                      </a:r>
                    </a:p>
                  </a:txBody>
                  <a:tcPr/>
                </a:tc>
                <a:extLst>
                  <a:ext uri="{0D108BD9-81ED-4DB2-BD59-A6C34878D82A}">
                    <a16:rowId xmlns:a16="http://schemas.microsoft.com/office/drawing/2014/main" val="2666886043"/>
                  </a:ext>
                </a:extLst>
              </a:tr>
              <a:tr h="1495627">
                <a:tc>
                  <a:txBody>
                    <a:bodyPr/>
                    <a:lstStyle/>
                    <a:p>
                      <a:pPr algn="ctr"/>
                      <a:r>
                        <a:rPr lang="nl-BE" sz="3999" kern="1200" dirty="0">
                          <a:solidFill>
                            <a:srgbClr val="3E5B2C"/>
                          </a:solidFill>
                          <a:latin typeface="Canva Sans Bold"/>
                          <a:ea typeface="+mn-ea"/>
                          <a:cs typeface="+mn-cs"/>
                        </a:rPr>
                        <a:t>Handelen van de leerkracht met afvinkhokje</a:t>
                      </a:r>
                    </a:p>
                  </a:txBody>
                  <a:tcPr/>
                </a:tc>
                <a:extLst>
                  <a:ext uri="{0D108BD9-81ED-4DB2-BD59-A6C34878D82A}">
                    <a16:rowId xmlns:a16="http://schemas.microsoft.com/office/drawing/2014/main" val="3395975333"/>
                  </a:ext>
                </a:extLst>
              </a:tr>
            </a:tbl>
          </a:graphicData>
        </a:graphic>
      </p:graphicFrame>
      <p:graphicFrame>
        <p:nvGraphicFramePr>
          <p:cNvPr id="10" name="Tabel 9">
            <a:extLst>
              <a:ext uri="{FF2B5EF4-FFF2-40B4-BE49-F238E27FC236}">
                <a16:creationId xmlns:a16="http://schemas.microsoft.com/office/drawing/2014/main" id="{AD14DA0F-54E5-441E-AF2F-C051392A9455}"/>
              </a:ext>
            </a:extLst>
          </p:cNvPr>
          <p:cNvGraphicFramePr>
            <a:graphicFrameLocks noGrp="1"/>
          </p:cNvGraphicFramePr>
          <p:nvPr>
            <p:extLst>
              <p:ext uri="{D42A27DB-BD31-4B8C-83A1-F6EECF244321}">
                <p14:modId xmlns:p14="http://schemas.microsoft.com/office/powerpoint/2010/main" val="1451335836"/>
              </p:ext>
            </p:extLst>
          </p:nvPr>
        </p:nvGraphicFramePr>
        <p:xfrm>
          <a:off x="9688288" y="3904846"/>
          <a:ext cx="3799114" cy="4024959"/>
        </p:xfrm>
        <a:graphic>
          <a:graphicData uri="http://schemas.openxmlformats.org/drawingml/2006/table">
            <a:tbl>
              <a:tblPr firstRow="1" bandRow="1">
                <a:tableStyleId>{9D7B26C5-4107-4FEC-AEDC-1716B250A1EF}</a:tableStyleId>
              </a:tblPr>
              <a:tblGrid>
                <a:gridCol w="3799114">
                  <a:extLst>
                    <a:ext uri="{9D8B030D-6E8A-4147-A177-3AD203B41FA5}">
                      <a16:colId xmlns:a16="http://schemas.microsoft.com/office/drawing/2014/main" val="3743030449"/>
                    </a:ext>
                  </a:extLst>
                </a:gridCol>
              </a:tblGrid>
              <a:tr h="1572558">
                <a:tc>
                  <a:txBody>
                    <a:bodyPr/>
                    <a:lstStyle/>
                    <a:p>
                      <a:pPr algn="ctr"/>
                      <a:endParaRPr lang="nl-BE" dirty="0"/>
                    </a:p>
                    <a:p>
                      <a:pPr algn="ctr"/>
                      <a:endParaRPr lang="nl-BE" dirty="0"/>
                    </a:p>
                    <a:p>
                      <a:pPr algn="ctr"/>
                      <a:r>
                        <a:rPr lang="nl-BE" sz="3600" kern="1200" dirty="0">
                          <a:solidFill>
                            <a:srgbClr val="572B18"/>
                          </a:solidFill>
                          <a:latin typeface="Canva Sans Bold"/>
                          <a:ea typeface="+mn-ea"/>
                          <a:cs typeface="+mn-cs"/>
                        </a:rPr>
                        <a:t>2e kolom</a:t>
                      </a:r>
                    </a:p>
                  </a:txBody>
                  <a:tcPr/>
                </a:tc>
                <a:extLst>
                  <a:ext uri="{0D108BD9-81ED-4DB2-BD59-A6C34878D82A}">
                    <a16:rowId xmlns:a16="http://schemas.microsoft.com/office/drawing/2014/main" val="2666886043"/>
                  </a:ext>
                </a:extLst>
              </a:tr>
              <a:tr h="2452401">
                <a:tc>
                  <a:txBody>
                    <a:bodyPr/>
                    <a:lstStyle/>
                    <a:p>
                      <a:pPr algn="ctr"/>
                      <a:r>
                        <a:rPr lang="nl-BE" sz="2800" kern="1200" dirty="0">
                          <a:solidFill>
                            <a:srgbClr val="3E5B2C"/>
                          </a:solidFill>
                          <a:latin typeface="Canva Sans Bold"/>
                          <a:ea typeface="+mn-ea"/>
                          <a:cs typeface="+mn-cs"/>
                        </a:rPr>
                        <a:t>Dit leerkrachtengedrag heeft een +, - of ? effect op de individuele leerling</a:t>
                      </a:r>
                    </a:p>
                  </a:txBody>
                  <a:tcPr/>
                </a:tc>
                <a:extLst>
                  <a:ext uri="{0D108BD9-81ED-4DB2-BD59-A6C34878D82A}">
                    <a16:rowId xmlns:a16="http://schemas.microsoft.com/office/drawing/2014/main" val="3395975333"/>
                  </a:ext>
                </a:extLst>
              </a:tr>
            </a:tbl>
          </a:graphicData>
        </a:graphic>
      </p:graphicFrame>
    </p:spTree>
    <p:extLst>
      <p:ext uri="{BB962C8B-B14F-4D97-AF65-F5344CB8AC3E}">
        <p14:creationId xmlns:p14="http://schemas.microsoft.com/office/powerpoint/2010/main" val="339836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18963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26" name="Freeform 14">
            <a:extLst>
              <a:ext uri="{FF2B5EF4-FFF2-40B4-BE49-F238E27FC236}">
                <a16:creationId xmlns:a16="http://schemas.microsoft.com/office/drawing/2014/main" id="{CE1177D0-4901-4A95-9520-1B5C2D0F637D}"/>
              </a:ext>
            </a:extLst>
          </p:cNvPr>
          <p:cNvSpPr/>
          <p:nvPr/>
        </p:nvSpPr>
        <p:spPr>
          <a:xfrm>
            <a:off x="14409390" y="7836232"/>
            <a:ext cx="2952332" cy="70775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Feedback</a:t>
            </a:r>
          </a:p>
        </p:txBody>
      </p:sp>
      <p:sp>
        <p:nvSpPr>
          <p:cNvPr id="24" name="Freeform 14">
            <a:extLst>
              <a:ext uri="{FF2B5EF4-FFF2-40B4-BE49-F238E27FC236}">
                <a16:creationId xmlns:a16="http://schemas.microsoft.com/office/drawing/2014/main" id="{82EA51F3-C691-4D2F-A0B2-DEF1415CC98A}"/>
              </a:ext>
            </a:extLst>
          </p:cNvPr>
          <p:cNvSpPr/>
          <p:nvPr/>
        </p:nvSpPr>
        <p:spPr>
          <a:xfrm>
            <a:off x="12695676" y="5759093"/>
            <a:ext cx="2728127" cy="70775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Instructie</a:t>
            </a:r>
          </a:p>
        </p:txBody>
      </p:sp>
      <p:sp>
        <p:nvSpPr>
          <p:cNvPr id="25" name="Freeform 14">
            <a:extLst>
              <a:ext uri="{FF2B5EF4-FFF2-40B4-BE49-F238E27FC236}">
                <a16:creationId xmlns:a16="http://schemas.microsoft.com/office/drawing/2014/main" id="{8F501564-8B13-4C40-804D-0713C3439A61}"/>
              </a:ext>
            </a:extLst>
          </p:cNvPr>
          <p:cNvSpPr/>
          <p:nvPr/>
        </p:nvSpPr>
        <p:spPr>
          <a:xfrm>
            <a:off x="13498043" y="3487438"/>
            <a:ext cx="3988101" cy="701830"/>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Leermotivatie</a:t>
            </a:r>
          </a:p>
        </p:txBody>
      </p:sp>
      <p:sp>
        <p:nvSpPr>
          <p:cNvPr id="27" name="Freeform 14">
            <a:extLst>
              <a:ext uri="{FF2B5EF4-FFF2-40B4-BE49-F238E27FC236}">
                <a16:creationId xmlns:a16="http://schemas.microsoft.com/office/drawing/2014/main" id="{D9CAD99A-2EDE-4BA8-9D83-8F5B94997E4F}"/>
              </a:ext>
            </a:extLst>
          </p:cNvPr>
          <p:cNvSpPr/>
          <p:nvPr/>
        </p:nvSpPr>
        <p:spPr>
          <a:xfrm>
            <a:off x="9545082" y="8028372"/>
            <a:ext cx="4398449" cy="1448489"/>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Leerbegeleiding - REDICODI</a:t>
            </a:r>
          </a:p>
        </p:txBody>
      </p:sp>
      <p:sp>
        <p:nvSpPr>
          <p:cNvPr id="21" name="Freeform 14">
            <a:extLst>
              <a:ext uri="{FF2B5EF4-FFF2-40B4-BE49-F238E27FC236}">
                <a16:creationId xmlns:a16="http://schemas.microsoft.com/office/drawing/2014/main" id="{E7D5E20C-C248-485E-8BC9-AD86AC84DE44}"/>
              </a:ext>
            </a:extLst>
          </p:cNvPr>
          <p:cNvSpPr/>
          <p:nvPr/>
        </p:nvSpPr>
        <p:spPr>
          <a:xfrm>
            <a:off x="1149278" y="8477486"/>
            <a:ext cx="2908859" cy="675565"/>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Interactie</a:t>
            </a:r>
          </a:p>
          <a:p>
            <a:endParaRPr lang="nl-BE" dirty="0"/>
          </a:p>
        </p:txBody>
      </p:sp>
      <p:sp>
        <p:nvSpPr>
          <p:cNvPr id="20" name="Freeform 14">
            <a:extLst>
              <a:ext uri="{FF2B5EF4-FFF2-40B4-BE49-F238E27FC236}">
                <a16:creationId xmlns:a16="http://schemas.microsoft.com/office/drawing/2014/main" id="{180FEAC6-621E-4C40-98FB-8371EC10AB74}"/>
              </a:ext>
            </a:extLst>
          </p:cNvPr>
          <p:cNvSpPr/>
          <p:nvPr/>
        </p:nvSpPr>
        <p:spPr>
          <a:xfrm>
            <a:off x="1759497" y="5773805"/>
            <a:ext cx="4107903" cy="809542"/>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Lesorganisatie</a:t>
            </a:r>
          </a:p>
        </p:txBody>
      </p:sp>
      <p:sp>
        <p:nvSpPr>
          <p:cNvPr id="22" name="Freeform 14">
            <a:extLst>
              <a:ext uri="{FF2B5EF4-FFF2-40B4-BE49-F238E27FC236}">
                <a16:creationId xmlns:a16="http://schemas.microsoft.com/office/drawing/2014/main" id="{83D04506-EBAA-40F8-88BA-D389B49EF209}"/>
              </a:ext>
            </a:extLst>
          </p:cNvPr>
          <p:cNvSpPr/>
          <p:nvPr/>
        </p:nvSpPr>
        <p:spPr>
          <a:xfrm>
            <a:off x="5211220" y="6811341"/>
            <a:ext cx="3881073" cy="1300166"/>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Lesdoelen – leerinhouden </a:t>
            </a:r>
          </a:p>
        </p:txBody>
      </p:sp>
      <p:sp>
        <p:nvSpPr>
          <p:cNvPr id="23" name="Freeform 14">
            <a:extLst>
              <a:ext uri="{FF2B5EF4-FFF2-40B4-BE49-F238E27FC236}">
                <a16:creationId xmlns:a16="http://schemas.microsoft.com/office/drawing/2014/main" id="{0E955771-D583-4247-A1AE-40A8D4476C25}"/>
              </a:ext>
            </a:extLst>
          </p:cNvPr>
          <p:cNvSpPr/>
          <p:nvPr/>
        </p:nvSpPr>
        <p:spPr>
          <a:xfrm>
            <a:off x="7285012" y="4135312"/>
            <a:ext cx="4191001" cy="144561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Leermiddelen - leeromgeving</a:t>
            </a:r>
          </a:p>
        </p:txBody>
      </p:sp>
      <p:sp>
        <p:nvSpPr>
          <p:cNvPr id="19" name="Freeform 14">
            <a:extLst>
              <a:ext uri="{FF2B5EF4-FFF2-40B4-BE49-F238E27FC236}">
                <a16:creationId xmlns:a16="http://schemas.microsoft.com/office/drawing/2014/main" id="{4FCEE4CB-9777-4484-9282-E81231443A31}"/>
              </a:ext>
            </a:extLst>
          </p:cNvPr>
          <p:cNvSpPr/>
          <p:nvPr/>
        </p:nvSpPr>
        <p:spPr>
          <a:xfrm>
            <a:off x="211543" y="3573708"/>
            <a:ext cx="5134537" cy="809542"/>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Lesvoorbereiding</a:t>
            </a:r>
          </a:p>
        </p:txBody>
      </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r>
              <a:rPr lang="nl-BE" sz="6000" dirty="0">
                <a:solidFill>
                  <a:srgbClr val="FFFCE5"/>
                </a:solidFill>
                <a:latin typeface="Bobby Jones Soft"/>
              </a:rPr>
              <a:t>Toelichting vragenlijst ondersteuningsnoden</a:t>
            </a:r>
            <a:endParaRPr lang="nl-BE" dirty="0"/>
          </a:p>
        </p:txBody>
      </p:sp>
      <p:sp>
        <p:nvSpPr>
          <p:cNvPr id="6" name="Tekstvak 5">
            <a:extLst>
              <a:ext uri="{FF2B5EF4-FFF2-40B4-BE49-F238E27FC236}">
                <a16:creationId xmlns:a16="http://schemas.microsoft.com/office/drawing/2014/main" id="{F615D37B-4396-419B-82E3-5C647C373988}"/>
              </a:ext>
            </a:extLst>
          </p:cNvPr>
          <p:cNvSpPr txBox="1"/>
          <p:nvPr/>
        </p:nvSpPr>
        <p:spPr>
          <a:xfrm>
            <a:off x="1409700" y="2268386"/>
            <a:ext cx="15011400" cy="769441"/>
          </a:xfrm>
          <a:prstGeom prst="rect">
            <a:avLst/>
          </a:prstGeom>
          <a:noFill/>
        </p:spPr>
        <p:txBody>
          <a:bodyPr wrap="square" rtlCol="0">
            <a:spAutoFit/>
          </a:bodyPr>
          <a:lstStyle/>
          <a:p>
            <a:pPr algn="ctr"/>
            <a:r>
              <a:rPr lang="nl-BE" sz="4400" dirty="0">
                <a:solidFill>
                  <a:srgbClr val="572B18"/>
                </a:solidFill>
                <a:latin typeface="Canva Sans Bold"/>
              </a:rPr>
              <a:t>Vragenlijst is opgedeeld in: 9-componentenmodel</a:t>
            </a:r>
          </a:p>
        </p:txBody>
      </p:sp>
    </p:spTree>
    <p:extLst>
      <p:ext uri="{BB962C8B-B14F-4D97-AF65-F5344CB8AC3E}">
        <p14:creationId xmlns:p14="http://schemas.microsoft.com/office/powerpoint/2010/main" val="352455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13" name="Freeform 2">
            <a:extLst>
              <a:ext uri="{FF2B5EF4-FFF2-40B4-BE49-F238E27FC236}">
                <a16:creationId xmlns:a16="http://schemas.microsoft.com/office/drawing/2014/main" id="{75BB28D8-00C6-4F36-95A1-1403C9BF10F2}"/>
              </a:ext>
            </a:extLst>
          </p:cNvPr>
          <p:cNvSpPr/>
          <p:nvPr/>
        </p:nvSpPr>
        <p:spPr>
          <a:xfrm>
            <a:off x="5029200" y="-90226"/>
            <a:ext cx="15961602" cy="10654369"/>
          </a:xfrm>
          <a:custGeom>
            <a:avLst/>
            <a:gdLst/>
            <a:ahLst/>
            <a:cxnLst/>
            <a:rect l="l" t="t" r="r" b="b"/>
            <a:pathLst>
              <a:path w="15961602" h="10654369">
                <a:moveTo>
                  <a:pt x="0" y="0"/>
                </a:moveTo>
                <a:lnTo>
                  <a:pt x="15961602" y="0"/>
                </a:lnTo>
                <a:lnTo>
                  <a:pt x="15961602" y="10654369"/>
                </a:lnTo>
                <a:lnTo>
                  <a:pt x="0" y="10654369"/>
                </a:lnTo>
                <a:lnTo>
                  <a:pt x="0" y="0"/>
                </a:lnTo>
                <a:close/>
              </a:path>
            </a:pathLst>
          </a:custGeom>
          <a:blipFill>
            <a:blip r:embed="rId3"/>
            <a:stretch>
              <a:fillRect/>
            </a:stretch>
          </a:blipFill>
        </p:spPr>
        <p:txBody>
          <a:bodyPr/>
          <a:lstStyle/>
          <a:p>
            <a:endParaRPr lang="nl-BE"/>
          </a:p>
        </p:txBody>
      </p:sp>
      <p:sp>
        <p:nvSpPr>
          <p:cNvPr id="9" name="Freeform 4">
            <a:extLst>
              <a:ext uri="{FF2B5EF4-FFF2-40B4-BE49-F238E27FC236}">
                <a16:creationId xmlns:a16="http://schemas.microsoft.com/office/drawing/2014/main" id="{2602322C-6E35-454C-8664-1C0498E9D0EB}"/>
              </a:ext>
            </a:extLst>
          </p:cNvPr>
          <p:cNvSpPr/>
          <p:nvPr/>
        </p:nvSpPr>
        <p:spPr>
          <a:xfrm>
            <a:off x="-5108253" y="-1028700"/>
            <a:ext cx="15040768" cy="13313729"/>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3810000" y="3102429"/>
            <a:ext cx="4369669" cy="2308324"/>
          </a:xfrm>
          <a:prstGeom prst="rect">
            <a:avLst/>
          </a:prstGeom>
          <a:noFill/>
        </p:spPr>
        <p:txBody>
          <a:bodyPr wrap="square" rtlCol="0">
            <a:spAutoFit/>
          </a:bodyPr>
          <a:lstStyle/>
          <a:p>
            <a:r>
              <a:rPr lang="nl-BE" sz="7200" dirty="0">
                <a:solidFill>
                  <a:srgbClr val="572B18"/>
                </a:solidFill>
                <a:latin typeface="Bobby Jones Soft" panose="020B0604020202020204" charset="0"/>
              </a:rPr>
              <a:t>Didactisch handelen</a:t>
            </a:r>
          </a:p>
        </p:txBody>
      </p:sp>
      <p:sp>
        <p:nvSpPr>
          <p:cNvPr id="7" name="Tekstvak 6">
            <a:extLst>
              <a:ext uri="{FF2B5EF4-FFF2-40B4-BE49-F238E27FC236}">
                <a16:creationId xmlns:a16="http://schemas.microsoft.com/office/drawing/2014/main" id="{6C6E1526-7C01-4514-954F-B33DB322BA41}"/>
              </a:ext>
            </a:extLst>
          </p:cNvPr>
          <p:cNvSpPr txBox="1"/>
          <p:nvPr/>
        </p:nvSpPr>
        <p:spPr>
          <a:xfrm>
            <a:off x="3810000" y="5511818"/>
            <a:ext cx="4038600" cy="1384995"/>
          </a:xfrm>
          <a:prstGeom prst="rect">
            <a:avLst/>
          </a:prstGeom>
          <a:noFill/>
        </p:spPr>
        <p:txBody>
          <a:bodyPr wrap="square" rtlCol="0">
            <a:spAutoFit/>
          </a:bodyPr>
          <a:lstStyle/>
          <a:p>
            <a:r>
              <a:rPr lang="nl-BE" sz="2800" dirty="0">
                <a:solidFill>
                  <a:srgbClr val="3E5B2C"/>
                </a:solidFill>
                <a:latin typeface="Canva Sans Bold"/>
              </a:rPr>
              <a:t>Goed lesgeven is de kernopdracht van de leerkracht</a:t>
            </a:r>
          </a:p>
        </p:txBody>
      </p:sp>
    </p:spTree>
    <p:extLst>
      <p:ext uri="{BB962C8B-B14F-4D97-AF65-F5344CB8AC3E}">
        <p14:creationId xmlns:p14="http://schemas.microsoft.com/office/powerpoint/2010/main" val="344439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FFFCE5"/>
                </a:solidFill>
                <a:latin typeface="Bobby Jones Soft"/>
              </a:rPr>
              <a:t>Didactisch handelen – doelen stellen</a:t>
            </a:r>
            <a:endParaRPr lang="nl-BE" dirty="0"/>
          </a:p>
        </p:txBody>
      </p:sp>
      <p:graphicFrame>
        <p:nvGraphicFramePr>
          <p:cNvPr id="9" name="Tabel 8">
            <a:extLst>
              <a:ext uri="{FF2B5EF4-FFF2-40B4-BE49-F238E27FC236}">
                <a16:creationId xmlns:a16="http://schemas.microsoft.com/office/drawing/2014/main" id="{6DED3D0C-50D9-4E39-BF03-8F998DF3B865}"/>
              </a:ext>
            </a:extLst>
          </p:cNvPr>
          <p:cNvGraphicFramePr>
            <a:graphicFrameLocks noGrp="1"/>
          </p:cNvGraphicFramePr>
          <p:nvPr>
            <p:extLst>
              <p:ext uri="{D42A27DB-BD31-4B8C-83A1-F6EECF244321}">
                <p14:modId xmlns:p14="http://schemas.microsoft.com/office/powerpoint/2010/main" val="736198068"/>
              </p:ext>
            </p:extLst>
          </p:nvPr>
        </p:nvGraphicFramePr>
        <p:xfrm>
          <a:off x="3042892" y="2856627"/>
          <a:ext cx="5179089" cy="6707231"/>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1834035">
                <a:tc>
                  <a:txBody>
                    <a:bodyPr/>
                    <a:lstStyle/>
                    <a:p>
                      <a:pPr algn="ctr"/>
                      <a:r>
                        <a:rPr lang="nl-BE" sz="3600" kern="1200" dirty="0">
                          <a:solidFill>
                            <a:srgbClr val="572B18"/>
                          </a:solidFill>
                          <a:latin typeface="Canva Sans Bold"/>
                          <a:ea typeface="+mn-ea"/>
                          <a:cs typeface="+mn-cs"/>
                        </a:rPr>
                        <a:t>Leerkracht zorgt dat de doelen uitdagend zijn</a:t>
                      </a:r>
                    </a:p>
                  </a:txBody>
                  <a:tcPr/>
                </a:tc>
                <a:extLst>
                  <a:ext uri="{0D108BD9-81ED-4DB2-BD59-A6C34878D82A}">
                    <a16:rowId xmlns:a16="http://schemas.microsoft.com/office/drawing/2014/main" val="2666886043"/>
                  </a:ext>
                </a:extLst>
              </a:tr>
              <a:tr h="4873196">
                <a:tc>
                  <a:txBody>
                    <a:bodyPr/>
                    <a:lstStyle/>
                    <a:p>
                      <a:pPr algn="l"/>
                      <a:endParaRPr lang="nl-BE" sz="1200" dirty="0"/>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Door dieper te graven, wees niet tevreden met het evidente antwoord</a:t>
                      </a:r>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Door klassieke opdrachten in een complexer/abstracter jasje te steken</a:t>
                      </a:r>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Werk in zone van de naaste ontwikkeling</a:t>
                      </a:r>
                    </a:p>
                    <a:p>
                      <a:pPr marL="571500" indent="-571500" algn="ctr">
                        <a:buFont typeface="Arial" panose="020B0604020202020204" pitchFamily="34" charset="0"/>
                        <a:buChar char="•"/>
                      </a:pPr>
                      <a:endParaRPr lang="nl-BE" sz="3999"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graphicFrame>
        <p:nvGraphicFramePr>
          <p:cNvPr id="10" name="Tabel 9">
            <a:extLst>
              <a:ext uri="{FF2B5EF4-FFF2-40B4-BE49-F238E27FC236}">
                <a16:creationId xmlns:a16="http://schemas.microsoft.com/office/drawing/2014/main" id="{02BA030C-32D7-4E51-B6D4-E5719583735D}"/>
              </a:ext>
            </a:extLst>
          </p:cNvPr>
          <p:cNvGraphicFramePr>
            <a:graphicFrameLocks noGrp="1"/>
          </p:cNvGraphicFramePr>
          <p:nvPr>
            <p:extLst>
              <p:ext uri="{D42A27DB-BD31-4B8C-83A1-F6EECF244321}">
                <p14:modId xmlns:p14="http://schemas.microsoft.com/office/powerpoint/2010/main" val="2090900254"/>
              </p:ext>
            </p:extLst>
          </p:nvPr>
        </p:nvGraphicFramePr>
        <p:xfrm>
          <a:off x="10066020" y="2856627"/>
          <a:ext cx="5179088" cy="3520440"/>
        </p:xfrm>
        <a:graphic>
          <a:graphicData uri="http://schemas.openxmlformats.org/drawingml/2006/table">
            <a:tbl>
              <a:tblPr firstRow="1" bandRow="1">
                <a:tableStyleId>{9D7B26C5-4107-4FEC-AEDC-1716B250A1EF}</a:tableStyleId>
              </a:tblPr>
              <a:tblGrid>
                <a:gridCol w="5179088">
                  <a:extLst>
                    <a:ext uri="{9D8B030D-6E8A-4147-A177-3AD203B41FA5}">
                      <a16:colId xmlns:a16="http://schemas.microsoft.com/office/drawing/2014/main" val="3743030449"/>
                    </a:ext>
                  </a:extLst>
                </a:gridCol>
              </a:tblGrid>
              <a:tr h="1688977">
                <a:tc>
                  <a:txBody>
                    <a:bodyPr/>
                    <a:lstStyle/>
                    <a:p>
                      <a:pPr algn="ctr"/>
                      <a:r>
                        <a:rPr lang="nl-BE" sz="3600" kern="1200" dirty="0">
                          <a:solidFill>
                            <a:srgbClr val="572B18"/>
                          </a:solidFill>
                          <a:latin typeface="Canva Sans Bold"/>
                          <a:ea typeface="+mn-ea"/>
                          <a:cs typeface="+mn-cs"/>
                        </a:rPr>
                        <a:t>Leerkracht verwoordt hierbij hoge verwachtingen</a:t>
                      </a:r>
                    </a:p>
                  </a:txBody>
                  <a:tcPr/>
                </a:tc>
                <a:extLst>
                  <a:ext uri="{0D108BD9-81ED-4DB2-BD59-A6C34878D82A}">
                    <a16:rowId xmlns:a16="http://schemas.microsoft.com/office/drawing/2014/main" val="2666886043"/>
                  </a:ext>
                </a:extLst>
              </a:tr>
              <a:tr h="1495627">
                <a:tc>
                  <a:txBody>
                    <a:bodyPr/>
                    <a:lstStyle/>
                    <a:p>
                      <a:endParaRPr lang="nl-BE" dirty="0"/>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Betrouwbaarste drijfveer voor hoge prestaties van leerlingen</a:t>
                      </a:r>
                    </a:p>
                  </a:txBody>
                  <a:tcPr/>
                </a:tc>
                <a:extLst>
                  <a:ext uri="{0D108BD9-81ED-4DB2-BD59-A6C34878D82A}">
                    <a16:rowId xmlns:a16="http://schemas.microsoft.com/office/drawing/2014/main" val="3395975333"/>
                  </a:ext>
                </a:extLst>
              </a:tr>
            </a:tbl>
          </a:graphicData>
        </a:graphic>
      </p:graphicFrame>
      <p:sp>
        <p:nvSpPr>
          <p:cNvPr id="15" name="Freeform 14">
            <a:extLst>
              <a:ext uri="{FF2B5EF4-FFF2-40B4-BE49-F238E27FC236}">
                <a16:creationId xmlns:a16="http://schemas.microsoft.com/office/drawing/2014/main" id="{A0F14438-B4D2-4FDE-BE3B-1F20D9F6D4C7}"/>
              </a:ext>
            </a:extLst>
          </p:cNvPr>
          <p:cNvSpPr/>
          <p:nvPr/>
        </p:nvSpPr>
        <p:spPr>
          <a:xfrm>
            <a:off x="10715027" y="7277100"/>
            <a:ext cx="3881073" cy="1300166"/>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r>
              <a:rPr lang="nl-BE" sz="3999" dirty="0">
                <a:solidFill>
                  <a:schemeClr val="bg1"/>
                </a:solidFill>
                <a:latin typeface="Canva Sans Bold"/>
              </a:rPr>
              <a:t>Lesdoelen - leerinhouden</a:t>
            </a:r>
          </a:p>
        </p:txBody>
      </p:sp>
    </p:spTree>
    <p:extLst>
      <p:ext uri="{BB962C8B-B14F-4D97-AF65-F5344CB8AC3E}">
        <p14:creationId xmlns:p14="http://schemas.microsoft.com/office/powerpoint/2010/main" val="64992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grpSp>
        <p:nvGrpSpPr>
          <p:cNvPr id="5" name="Group 2">
            <a:extLst>
              <a:ext uri="{FF2B5EF4-FFF2-40B4-BE49-F238E27FC236}">
                <a16:creationId xmlns:a16="http://schemas.microsoft.com/office/drawing/2014/main" id="{50C49A9A-7815-4AD1-BA74-95FE9C8A4054}"/>
              </a:ext>
            </a:extLst>
          </p:cNvPr>
          <p:cNvGrpSpPr/>
          <p:nvPr/>
        </p:nvGrpSpPr>
        <p:grpSpPr>
          <a:xfrm>
            <a:off x="-1523999" y="-120733"/>
            <a:ext cx="20127322" cy="10688224"/>
            <a:chOff x="0" y="0"/>
            <a:chExt cx="66219637" cy="30158858"/>
          </a:xfrm>
        </p:grpSpPr>
        <p:sp>
          <p:nvSpPr>
            <p:cNvPr id="6" name="Freeform 3">
              <a:extLst>
                <a:ext uri="{FF2B5EF4-FFF2-40B4-BE49-F238E27FC236}">
                  <a16:creationId xmlns:a16="http://schemas.microsoft.com/office/drawing/2014/main" id="{B091C056-E2BC-419E-9818-42F59ACEDFAF}"/>
                </a:ext>
              </a:extLst>
            </p:cNvPr>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7" name="Freeform 3">
            <a:extLst>
              <a:ext uri="{FF2B5EF4-FFF2-40B4-BE49-F238E27FC236}">
                <a16:creationId xmlns:a16="http://schemas.microsoft.com/office/drawing/2014/main" id="{4CDA3B26-E9D7-4D05-A866-EF3F14C1DB93}"/>
              </a:ext>
            </a:extLst>
          </p:cNvPr>
          <p:cNvSpPr/>
          <p:nvPr/>
        </p:nvSpPr>
        <p:spPr>
          <a:xfrm>
            <a:off x="1706225" y="-120733"/>
            <a:ext cx="16115000" cy="10528467"/>
          </a:xfrm>
          <a:custGeom>
            <a:avLst/>
            <a:gdLst/>
            <a:ahLst/>
            <a:cxnLst/>
            <a:rect l="l" t="t" r="r" b="b"/>
            <a:pathLst>
              <a:path w="16115000" h="10528467">
                <a:moveTo>
                  <a:pt x="0" y="0"/>
                </a:moveTo>
                <a:lnTo>
                  <a:pt x="16115000" y="0"/>
                </a:lnTo>
                <a:lnTo>
                  <a:pt x="16115000" y="10528466"/>
                </a:lnTo>
                <a:lnTo>
                  <a:pt x="0" y="10528466"/>
                </a:lnTo>
                <a:lnTo>
                  <a:pt x="0" y="0"/>
                </a:lnTo>
                <a:close/>
              </a:path>
            </a:pathLst>
          </a:custGeom>
          <a:blipFill>
            <a:blip r:embed="rId3"/>
            <a:stretch>
              <a:fillRect/>
            </a:stretch>
          </a:blipFill>
        </p:spPr>
        <p:txBody>
          <a:bodyPr/>
          <a:lstStyle/>
          <a:p>
            <a:endParaRPr lang="nl-BE"/>
          </a:p>
        </p:txBody>
      </p:sp>
    </p:spTree>
    <p:extLst>
      <p:ext uri="{BB962C8B-B14F-4D97-AF65-F5344CB8AC3E}">
        <p14:creationId xmlns:p14="http://schemas.microsoft.com/office/powerpoint/2010/main" val="316633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095500"/>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Lesdoelen - leerinhouden</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4130534"/>
            <a:ext cx="8538754" cy="452431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Naast leerplandoelen hanteert de leerkracht concrete lesdoelen</a:t>
            </a:r>
          </a:p>
          <a:p>
            <a:pPr marL="571500" indent="-571500">
              <a:buFont typeface="Arial" panose="020B0604020202020204" pitchFamily="34" charset="0"/>
              <a:buChar char="•"/>
            </a:pPr>
            <a:endParaRPr lang="nl-BE" sz="3600" dirty="0">
              <a:solidFill>
                <a:srgbClr val="572B18"/>
              </a:solidFill>
              <a:latin typeface="Canva Sans" panose="020B0604020202020204" charset="0"/>
            </a:endParaRPr>
          </a:p>
          <a:p>
            <a:pPr marL="571500" indent="-571500">
              <a:buFont typeface="Arial" panose="020B0604020202020204" pitchFamily="34" charset="0"/>
              <a:buChar char="•"/>
            </a:pPr>
            <a:r>
              <a:rPr lang="nl-BE" sz="3600" dirty="0">
                <a:solidFill>
                  <a:srgbClr val="572B18"/>
                </a:solidFill>
                <a:latin typeface="Canva Sans" panose="020B0604020202020204" charset="0"/>
              </a:rPr>
              <a:t>Leerinhouden bevatten een selectie van kennis, inzichten, vaardigheden en attitudes die nodig zijn om de doelen te realiseren</a:t>
            </a:r>
          </a:p>
        </p:txBody>
      </p:sp>
      <p:pic>
        <p:nvPicPr>
          <p:cNvPr id="1026" name="Picture 2" descr="https://prodiagnostiek.be/wp-content/uploads/2024/06/lesdoelen-en-leerinhouden-1-212x300.png">
            <a:extLst>
              <a:ext uri="{FF2B5EF4-FFF2-40B4-BE49-F238E27FC236}">
                <a16:creationId xmlns:a16="http://schemas.microsoft.com/office/drawing/2014/main" id="{0AE2C58A-3F4B-4F18-9276-65B011F73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00300"/>
            <a:ext cx="4914900" cy="695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2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FFFCE5"/>
                </a:solidFill>
                <a:latin typeface="Bobby Jones Soft"/>
              </a:rPr>
              <a:t>Didactisch handelen – instructie geven</a:t>
            </a:r>
            <a:endParaRPr lang="nl-BE" dirty="0"/>
          </a:p>
        </p:txBody>
      </p:sp>
      <p:sp>
        <p:nvSpPr>
          <p:cNvPr id="10" name="Freeform 14">
            <a:extLst>
              <a:ext uri="{FF2B5EF4-FFF2-40B4-BE49-F238E27FC236}">
                <a16:creationId xmlns:a16="http://schemas.microsoft.com/office/drawing/2014/main" id="{CBE56682-C53F-4034-A872-AE17A2DC043D}"/>
              </a:ext>
            </a:extLst>
          </p:cNvPr>
          <p:cNvSpPr/>
          <p:nvPr/>
        </p:nvSpPr>
        <p:spPr>
          <a:xfrm>
            <a:off x="7779933" y="7561740"/>
            <a:ext cx="2728127" cy="70775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Instructie</a:t>
            </a:r>
          </a:p>
        </p:txBody>
      </p:sp>
      <p:sp>
        <p:nvSpPr>
          <p:cNvPr id="7" name="Freeform 14">
            <a:extLst>
              <a:ext uri="{FF2B5EF4-FFF2-40B4-BE49-F238E27FC236}">
                <a16:creationId xmlns:a16="http://schemas.microsoft.com/office/drawing/2014/main" id="{D587C87D-2CA2-406E-9B34-691ABF7163FD}"/>
              </a:ext>
            </a:extLst>
          </p:cNvPr>
          <p:cNvSpPr/>
          <p:nvPr/>
        </p:nvSpPr>
        <p:spPr>
          <a:xfrm>
            <a:off x="6944773" y="8390675"/>
            <a:ext cx="4398449" cy="1448489"/>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Leerbegeleiding - REDICODI</a:t>
            </a:r>
          </a:p>
        </p:txBody>
      </p:sp>
      <p:pic>
        <p:nvPicPr>
          <p:cNvPr id="1026" name="Picture 2" descr="Lessen voor docenten (11): ARTHO, een instructie die werkt! - Trajectum">
            <a:extLst>
              <a:ext uri="{FF2B5EF4-FFF2-40B4-BE49-F238E27FC236}">
                <a16:creationId xmlns:a16="http://schemas.microsoft.com/office/drawing/2014/main" id="{3F6C49AE-C59D-4F3B-911D-899286F3B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6260" y="3013999"/>
            <a:ext cx="5493940" cy="453250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E4DD4D7-FEA1-437C-9920-4BAD8C089E0C}"/>
              </a:ext>
            </a:extLst>
          </p:cNvPr>
          <p:cNvSpPr txBox="1"/>
          <p:nvPr/>
        </p:nvSpPr>
        <p:spPr>
          <a:xfrm>
            <a:off x="1752600" y="3331242"/>
            <a:ext cx="6705600" cy="646331"/>
          </a:xfrm>
          <a:prstGeom prst="rect">
            <a:avLst/>
          </a:prstGeom>
          <a:noFill/>
        </p:spPr>
        <p:txBody>
          <a:bodyPr wrap="square" rtlCol="0">
            <a:spAutoFit/>
          </a:bodyPr>
          <a:lstStyle/>
          <a:p>
            <a:r>
              <a:rPr lang="nl-BE" sz="3600" dirty="0">
                <a:solidFill>
                  <a:srgbClr val="572B18"/>
                </a:solidFill>
                <a:latin typeface="Canva Sans" panose="020B0604020202020204" charset="0"/>
              </a:rPr>
              <a:t>Instructies </a:t>
            </a:r>
          </a:p>
        </p:txBody>
      </p:sp>
    </p:spTree>
    <p:extLst>
      <p:ext uri="{BB962C8B-B14F-4D97-AF65-F5344CB8AC3E}">
        <p14:creationId xmlns:p14="http://schemas.microsoft.com/office/powerpoint/2010/main" val="24208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ADDDB"/>
        </a:solidFill>
        <a:effectLst/>
      </p:bgPr>
    </p:bg>
    <p:spTree>
      <p:nvGrpSpPr>
        <p:cNvPr id="1" name=""/>
        <p:cNvGrpSpPr/>
        <p:nvPr/>
      </p:nvGrpSpPr>
      <p:grpSpPr>
        <a:xfrm>
          <a:off x="0" y="0"/>
          <a:ext cx="0" cy="0"/>
          <a:chOff x="0" y="0"/>
          <a:chExt cx="0" cy="0"/>
        </a:xfrm>
      </p:grpSpPr>
      <p:grpSp>
        <p:nvGrpSpPr>
          <p:cNvPr id="2" name="Group 2"/>
          <p:cNvGrpSpPr/>
          <p:nvPr/>
        </p:nvGrpSpPr>
        <p:grpSpPr>
          <a:xfrm>
            <a:off x="-436116" y="-504978"/>
            <a:ext cx="19160232" cy="2819833"/>
            <a:chOff x="0" y="0"/>
            <a:chExt cx="67231296" cy="9894507"/>
          </a:xfrm>
        </p:grpSpPr>
        <p:sp>
          <p:nvSpPr>
            <p:cNvPr id="3" name="Freeform 3"/>
            <p:cNvSpPr/>
            <p:nvPr/>
          </p:nvSpPr>
          <p:spPr>
            <a:xfrm>
              <a:off x="0" y="-4262"/>
              <a:ext cx="67239040" cy="9900993"/>
            </a:xfrm>
            <a:custGeom>
              <a:avLst/>
              <a:gdLst/>
              <a:ahLst/>
              <a:cxnLst/>
              <a:rect l="l" t="t" r="r" b="b"/>
              <a:pathLst>
                <a:path w="67239040" h="9900993">
                  <a:moveTo>
                    <a:pt x="66300145" y="9889806"/>
                  </a:moveTo>
                  <a:cubicBezTo>
                    <a:pt x="66300145" y="9889806"/>
                    <a:pt x="65880388" y="9900993"/>
                    <a:pt x="65417805" y="9898372"/>
                  </a:cubicBezTo>
                  <a:cubicBezTo>
                    <a:pt x="18767334" y="9896209"/>
                    <a:pt x="1057073" y="9888384"/>
                    <a:pt x="1057073" y="9888384"/>
                  </a:cubicBezTo>
                  <a:cubicBezTo>
                    <a:pt x="812931" y="9879551"/>
                    <a:pt x="565145" y="9862570"/>
                    <a:pt x="398404" y="9804392"/>
                  </a:cubicBezTo>
                  <a:cubicBezTo>
                    <a:pt x="120505" y="9707430"/>
                    <a:pt x="0" y="9529901"/>
                    <a:pt x="0" y="3075871"/>
                  </a:cubicBezTo>
                  <a:cubicBezTo>
                    <a:pt x="8536" y="440430"/>
                    <a:pt x="34263" y="311302"/>
                    <a:pt x="140291" y="225758"/>
                  </a:cubicBezTo>
                  <a:cubicBezTo>
                    <a:pt x="342602" y="62530"/>
                    <a:pt x="736658" y="7673"/>
                    <a:pt x="1155311" y="7673"/>
                  </a:cubicBezTo>
                  <a:cubicBezTo>
                    <a:pt x="1155311" y="7673"/>
                    <a:pt x="1551711" y="15681"/>
                    <a:pt x="51355309" y="7673"/>
                  </a:cubicBezTo>
                  <a:cubicBezTo>
                    <a:pt x="65661462" y="0"/>
                    <a:pt x="66125390" y="7673"/>
                    <a:pt x="66125390" y="7673"/>
                  </a:cubicBezTo>
                  <a:cubicBezTo>
                    <a:pt x="66493696" y="15152"/>
                    <a:pt x="66857011" y="84484"/>
                    <a:pt x="67054754" y="207066"/>
                  </a:cubicBezTo>
                  <a:cubicBezTo>
                    <a:pt x="67205771" y="300683"/>
                    <a:pt x="67239040" y="425358"/>
                    <a:pt x="67229899" y="3075871"/>
                  </a:cubicBezTo>
                  <a:cubicBezTo>
                    <a:pt x="67229899" y="9647867"/>
                    <a:pt x="66946903" y="9861965"/>
                    <a:pt x="66300145" y="9889806"/>
                  </a:cubicBezTo>
                  <a:close/>
                </a:path>
              </a:pathLst>
            </a:custGeom>
            <a:solidFill>
              <a:srgbClr val="7AA9A5"/>
            </a:solidFill>
          </p:spPr>
          <p:txBody>
            <a:bodyPr/>
            <a:lstStyle/>
            <a:p>
              <a:endParaRPr lang="nl-BE"/>
            </a:p>
          </p:txBody>
        </p:sp>
      </p:grpSp>
      <p:sp>
        <p:nvSpPr>
          <p:cNvPr id="6" name="TextBox 6"/>
          <p:cNvSpPr txBox="1"/>
          <p:nvPr/>
        </p:nvSpPr>
        <p:spPr>
          <a:xfrm>
            <a:off x="-2632901" y="690218"/>
            <a:ext cx="10972800" cy="1349374"/>
          </a:xfrm>
          <a:prstGeom prst="rect">
            <a:avLst/>
          </a:prstGeom>
        </p:spPr>
        <p:txBody>
          <a:bodyPr lIns="0" tIns="0" rIns="0" bIns="0" rtlCol="0" anchor="t">
            <a:spAutoFit/>
          </a:bodyPr>
          <a:lstStyle/>
          <a:p>
            <a:pPr algn="ctr">
              <a:lnSpc>
                <a:spcPts val="9999"/>
              </a:lnSpc>
            </a:pPr>
            <a:r>
              <a:rPr lang="en-US" sz="9999" dirty="0" err="1">
                <a:solidFill>
                  <a:srgbClr val="FFFCE5"/>
                </a:solidFill>
                <a:latin typeface="Bobby Jones Soft"/>
              </a:rPr>
              <a:t>doelen</a:t>
            </a:r>
            <a:endParaRPr lang="en-US" sz="9999" dirty="0">
              <a:solidFill>
                <a:srgbClr val="FFFCE5"/>
              </a:solidFill>
              <a:latin typeface="Bobby Jones Soft"/>
            </a:endParaRPr>
          </a:p>
        </p:txBody>
      </p:sp>
      <p:sp>
        <p:nvSpPr>
          <p:cNvPr id="7" name="TextBox 7"/>
          <p:cNvSpPr txBox="1"/>
          <p:nvPr/>
        </p:nvSpPr>
        <p:spPr>
          <a:xfrm>
            <a:off x="7391400" y="2628900"/>
            <a:ext cx="10287000" cy="9827370"/>
          </a:xfrm>
          <a:prstGeom prst="rect">
            <a:avLst/>
          </a:prstGeom>
        </p:spPr>
        <p:txBody>
          <a:bodyPr wrap="square" lIns="0" tIns="0" rIns="0" bIns="0" rtlCol="0" anchor="t">
            <a:spAutoFit/>
          </a:bodyPr>
          <a:lstStyle/>
          <a:p>
            <a:pPr marL="1174749" lvl="1" indent="-742950" algn="l">
              <a:lnSpc>
                <a:spcPts val="4799"/>
              </a:lnSpc>
              <a:buAutoNum type="arabicPeriod"/>
            </a:pPr>
            <a:r>
              <a:rPr lang="en-US" sz="3200" dirty="0">
                <a:solidFill>
                  <a:srgbClr val="572B18"/>
                </a:solidFill>
                <a:latin typeface="Canva Sans"/>
              </a:rPr>
              <a:t>Je </a:t>
            </a:r>
            <a:r>
              <a:rPr lang="en-US" sz="3200" dirty="0" err="1">
                <a:solidFill>
                  <a:srgbClr val="572B18"/>
                </a:solidFill>
                <a:latin typeface="Canva Sans"/>
              </a:rPr>
              <a:t>maakt</a:t>
            </a:r>
            <a:r>
              <a:rPr lang="en-US" sz="3200" dirty="0">
                <a:solidFill>
                  <a:srgbClr val="572B18"/>
                </a:solidFill>
                <a:latin typeface="Canva Sans"/>
              </a:rPr>
              <a:t> </a:t>
            </a:r>
            <a:r>
              <a:rPr lang="en-US" sz="3200" dirty="0" err="1">
                <a:solidFill>
                  <a:srgbClr val="572B18"/>
                </a:solidFill>
                <a:latin typeface="Canva Sans"/>
              </a:rPr>
              <a:t>kennis</a:t>
            </a:r>
            <a:r>
              <a:rPr lang="en-US" sz="3200" dirty="0">
                <a:solidFill>
                  <a:srgbClr val="572B18"/>
                </a:solidFill>
                <a:latin typeface="Canva Sans"/>
              </a:rPr>
              <a:t> met de ‘</a:t>
            </a:r>
            <a:r>
              <a:rPr lang="en-US" sz="3200" dirty="0" err="1">
                <a:solidFill>
                  <a:srgbClr val="572B18"/>
                </a:solidFill>
                <a:latin typeface="Canva Sans"/>
              </a:rPr>
              <a:t>Analyse</a:t>
            </a:r>
            <a:r>
              <a:rPr lang="en-US" sz="3200" dirty="0">
                <a:solidFill>
                  <a:srgbClr val="572B18"/>
                </a:solidFill>
                <a:latin typeface="Canva Sans"/>
              </a:rPr>
              <a:t> </a:t>
            </a:r>
            <a:r>
              <a:rPr lang="en-US" sz="3200" dirty="0" err="1">
                <a:solidFill>
                  <a:srgbClr val="572B18"/>
                </a:solidFill>
                <a:latin typeface="Canva Sans"/>
              </a:rPr>
              <a:t>Onderwijsleersituatie</a:t>
            </a:r>
            <a:r>
              <a:rPr lang="en-US" sz="3200" dirty="0">
                <a:solidFill>
                  <a:srgbClr val="572B18"/>
                </a:solidFill>
                <a:latin typeface="Canva Sans"/>
              </a:rPr>
              <a:t>’ </a:t>
            </a:r>
            <a:r>
              <a:rPr lang="en-US" sz="3200" dirty="0" err="1">
                <a:solidFill>
                  <a:srgbClr val="572B18"/>
                </a:solidFill>
                <a:latin typeface="Canva Sans"/>
              </a:rPr>
              <a:t>en</a:t>
            </a:r>
            <a:r>
              <a:rPr lang="en-US" sz="3200" dirty="0">
                <a:solidFill>
                  <a:srgbClr val="572B18"/>
                </a:solidFill>
                <a:latin typeface="Canva Sans"/>
              </a:rPr>
              <a:t> je </a:t>
            </a:r>
            <a:r>
              <a:rPr lang="en-US" sz="3200" dirty="0" err="1">
                <a:solidFill>
                  <a:srgbClr val="572B18"/>
                </a:solidFill>
                <a:latin typeface="Canva Sans"/>
              </a:rPr>
              <a:t>kan</a:t>
            </a:r>
            <a:r>
              <a:rPr lang="en-US" sz="3200" dirty="0">
                <a:solidFill>
                  <a:srgbClr val="572B18"/>
                </a:solidFill>
                <a:latin typeface="Canva Sans"/>
              </a:rPr>
              <a:t> het </a:t>
            </a:r>
            <a:r>
              <a:rPr lang="en-US" sz="3200" dirty="0" err="1">
                <a:solidFill>
                  <a:srgbClr val="572B18"/>
                </a:solidFill>
                <a:latin typeface="Canva Sans"/>
              </a:rPr>
              <a:t>toepassen</a:t>
            </a:r>
            <a:r>
              <a:rPr lang="en-US" sz="3200" dirty="0">
                <a:solidFill>
                  <a:srgbClr val="572B18"/>
                </a:solidFill>
                <a:latin typeface="Canva Sans"/>
              </a:rPr>
              <a:t> op </a:t>
            </a:r>
            <a:r>
              <a:rPr lang="en-US" sz="3200" dirty="0" err="1">
                <a:solidFill>
                  <a:srgbClr val="572B18"/>
                </a:solidFill>
                <a:latin typeface="Canva Sans"/>
              </a:rPr>
              <a:t>een</a:t>
            </a:r>
            <a:r>
              <a:rPr lang="en-US" sz="3200" dirty="0">
                <a:solidFill>
                  <a:srgbClr val="572B18"/>
                </a:solidFill>
                <a:latin typeface="Canva Sans"/>
              </a:rPr>
              <a:t> concrete casus</a:t>
            </a:r>
          </a:p>
          <a:p>
            <a:pPr marL="1174749" lvl="1" indent="-742950" algn="l">
              <a:lnSpc>
                <a:spcPts val="4799"/>
              </a:lnSpc>
              <a:buAutoNum type="arabicPeriod"/>
            </a:pPr>
            <a:r>
              <a:rPr lang="en-US" sz="3200" dirty="0">
                <a:solidFill>
                  <a:srgbClr val="572B18"/>
                </a:solidFill>
                <a:latin typeface="Canva Sans"/>
              </a:rPr>
              <a:t>Je </a:t>
            </a:r>
            <a:r>
              <a:rPr lang="en-US" sz="3200" dirty="0" err="1">
                <a:solidFill>
                  <a:srgbClr val="572B18"/>
                </a:solidFill>
                <a:latin typeface="Canva Sans"/>
              </a:rPr>
              <a:t>maakt</a:t>
            </a:r>
            <a:r>
              <a:rPr lang="en-US" sz="3200" dirty="0">
                <a:solidFill>
                  <a:srgbClr val="572B18"/>
                </a:solidFill>
                <a:latin typeface="Canva Sans"/>
              </a:rPr>
              <a:t> </a:t>
            </a:r>
            <a:r>
              <a:rPr lang="en-US" sz="3200" dirty="0" err="1">
                <a:solidFill>
                  <a:srgbClr val="572B18"/>
                </a:solidFill>
                <a:latin typeface="Canva Sans"/>
              </a:rPr>
              <a:t>kennis</a:t>
            </a:r>
            <a:r>
              <a:rPr lang="en-US" sz="3200" dirty="0">
                <a:solidFill>
                  <a:srgbClr val="572B18"/>
                </a:solidFill>
                <a:latin typeface="Canva Sans"/>
              </a:rPr>
              <a:t> met de ‘</a:t>
            </a:r>
            <a:r>
              <a:rPr lang="en-US" sz="3200" dirty="0" err="1">
                <a:solidFill>
                  <a:srgbClr val="572B18"/>
                </a:solidFill>
                <a:latin typeface="Canva Sans"/>
              </a:rPr>
              <a:t>Vragenlijst</a:t>
            </a:r>
            <a:r>
              <a:rPr lang="en-US" sz="3200" dirty="0">
                <a:solidFill>
                  <a:srgbClr val="572B18"/>
                </a:solidFill>
                <a:latin typeface="Canva Sans"/>
              </a:rPr>
              <a:t> </a:t>
            </a:r>
            <a:r>
              <a:rPr lang="en-US" sz="3200" dirty="0" err="1">
                <a:solidFill>
                  <a:srgbClr val="572B18"/>
                </a:solidFill>
                <a:latin typeface="Canva Sans"/>
              </a:rPr>
              <a:t>Ondersteuningsnoden</a:t>
            </a:r>
            <a:r>
              <a:rPr lang="en-US" sz="3200" dirty="0">
                <a:solidFill>
                  <a:srgbClr val="572B18"/>
                </a:solidFill>
                <a:latin typeface="Canva Sans"/>
              </a:rPr>
              <a:t>’ </a:t>
            </a:r>
            <a:r>
              <a:rPr lang="en-US" sz="3200" dirty="0" err="1">
                <a:solidFill>
                  <a:srgbClr val="572B18"/>
                </a:solidFill>
                <a:latin typeface="Canva Sans"/>
              </a:rPr>
              <a:t>en</a:t>
            </a:r>
            <a:r>
              <a:rPr lang="en-US" sz="3200" dirty="0">
                <a:solidFill>
                  <a:srgbClr val="572B18"/>
                </a:solidFill>
                <a:latin typeface="Canva Sans"/>
              </a:rPr>
              <a:t> je </a:t>
            </a:r>
            <a:r>
              <a:rPr lang="en-US" sz="3200" dirty="0" err="1">
                <a:solidFill>
                  <a:srgbClr val="572B18"/>
                </a:solidFill>
                <a:latin typeface="Canva Sans"/>
              </a:rPr>
              <a:t>kan</a:t>
            </a:r>
            <a:r>
              <a:rPr lang="en-US" sz="3200" dirty="0">
                <a:solidFill>
                  <a:srgbClr val="572B18"/>
                </a:solidFill>
                <a:latin typeface="Canva Sans"/>
              </a:rPr>
              <a:t> het </a:t>
            </a:r>
            <a:r>
              <a:rPr lang="en-US" sz="3200" dirty="0" err="1">
                <a:solidFill>
                  <a:srgbClr val="572B18"/>
                </a:solidFill>
                <a:latin typeface="Canva Sans"/>
              </a:rPr>
              <a:t>toepassen</a:t>
            </a:r>
            <a:r>
              <a:rPr lang="en-US" sz="3200" dirty="0">
                <a:solidFill>
                  <a:srgbClr val="572B18"/>
                </a:solidFill>
                <a:latin typeface="Canva Sans"/>
              </a:rPr>
              <a:t> op </a:t>
            </a:r>
            <a:r>
              <a:rPr lang="en-US" sz="3200" dirty="0" err="1">
                <a:solidFill>
                  <a:srgbClr val="572B18"/>
                </a:solidFill>
                <a:latin typeface="Canva Sans"/>
              </a:rPr>
              <a:t>een</a:t>
            </a:r>
            <a:r>
              <a:rPr lang="en-US" sz="3200" dirty="0">
                <a:solidFill>
                  <a:srgbClr val="572B18"/>
                </a:solidFill>
                <a:latin typeface="Canva Sans"/>
              </a:rPr>
              <a:t> concrete casus</a:t>
            </a:r>
          </a:p>
          <a:p>
            <a:pPr marL="1174749" lvl="1" indent="-742950" algn="l">
              <a:lnSpc>
                <a:spcPts val="4799"/>
              </a:lnSpc>
              <a:buAutoNum type="arabicPeriod"/>
            </a:pPr>
            <a:r>
              <a:rPr lang="en-US" sz="3200" dirty="0">
                <a:solidFill>
                  <a:srgbClr val="572B18"/>
                </a:solidFill>
                <a:latin typeface="Canva Sans"/>
              </a:rPr>
              <a:t>Je </a:t>
            </a:r>
            <a:r>
              <a:rPr lang="en-US" sz="3200" dirty="0" err="1">
                <a:solidFill>
                  <a:srgbClr val="572B18"/>
                </a:solidFill>
                <a:latin typeface="Canva Sans"/>
              </a:rPr>
              <a:t>kan</a:t>
            </a:r>
            <a:r>
              <a:rPr lang="en-US" sz="3200" dirty="0">
                <a:solidFill>
                  <a:srgbClr val="572B18"/>
                </a:solidFill>
                <a:latin typeface="Canva Sans"/>
              </a:rPr>
              <a:t> met de </a:t>
            </a:r>
            <a:r>
              <a:rPr lang="en-US" sz="3200" dirty="0" err="1">
                <a:solidFill>
                  <a:srgbClr val="572B18"/>
                </a:solidFill>
                <a:latin typeface="Canva Sans"/>
              </a:rPr>
              <a:t>leerkracht</a:t>
            </a:r>
            <a:r>
              <a:rPr lang="en-US" sz="3200" dirty="0">
                <a:solidFill>
                  <a:srgbClr val="572B18"/>
                </a:solidFill>
                <a:latin typeface="Canva Sans"/>
              </a:rPr>
              <a:t>(</a:t>
            </a:r>
            <a:r>
              <a:rPr lang="en-US" sz="3200" dirty="0" err="1">
                <a:solidFill>
                  <a:srgbClr val="572B18"/>
                </a:solidFill>
                <a:latin typeface="Canva Sans"/>
              </a:rPr>
              <a:t>en</a:t>
            </a:r>
            <a:r>
              <a:rPr lang="en-US" sz="3200" dirty="0">
                <a:solidFill>
                  <a:srgbClr val="572B18"/>
                </a:solidFill>
                <a:latin typeface="Canva Sans"/>
              </a:rPr>
              <a:t>)/</a:t>
            </a:r>
            <a:r>
              <a:rPr lang="en-US" sz="3200" dirty="0" err="1">
                <a:solidFill>
                  <a:srgbClr val="572B18"/>
                </a:solidFill>
                <a:latin typeface="Canva Sans"/>
              </a:rPr>
              <a:t>schoolteam</a:t>
            </a:r>
            <a:r>
              <a:rPr lang="en-US" sz="3200" dirty="0">
                <a:solidFill>
                  <a:srgbClr val="572B18"/>
                </a:solidFill>
                <a:latin typeface="Canva Sans"/>
              </a:rPr>
              <a:t> </a:t>
            </a:r>
            <a:r>
              <a:rPr lang="en-US" sz="3200" dirty="0" err="1">
                <a:solidFill>
                  <a:srgbClr val="572B18"/>
                </a:solidFill>
                <a:latin typeface="Canva Sans"/>
              </a:rPr>
              <a:t>mee</a:t>
            </a:r>
            <a:r>
              <a:rPr lang="en-US" sz="3200" dirty="0">
                <a:solidFill>
                  <a:srgbClr val="572B18"/>
                </a:solidFill>
                <a:latin typeface="Canva Sans"/>
              </a:rPr>
              <a:t> </a:t>
            </a:r>
            <a:r>
              <a:rPr lang="en-US" sz="3200" dirty="0" err="1">
                <a:solidFill>
                  <a:srgbClr val="572B18"/>
                </a:solidFill>
                <a:latin typeface="Canva Sans"/>
              </a:rPr>
              <a:t>reflecteren</a:t>
            </a:r>
            <a:r>
              <a:rPr lang="en-US" sz="3200" dirty="0">
                <a:solidFill>
                  <a:srgbClr val="572B18"/>
                </a:solidFill>
                <a:latin typeface="Canva Sans"/>
              </a:rPr>
              <a:t> over de </a:t>
            </a:r>
            <a:r>
              <a:rPr lang="en-US" sz="3200" dirty="0" err="1">
                <a:solidFill>
                  <a:srgbClr val="572B18"/>
                </a:solidFill>
                <a:latin typeface="Canva Sans"/>
              </a:rPr>
              <a:t>onderwijsleersituatie</a:t>
            </a:r>
            <a:r>
              <a:rPr lang="en-US" sz="3200" dirty="0">
                <a:solidFill>
                  <a:srgbClr val="572B18"/>
                </a:solidFill>
                <a:latin typeface="Canva Sans"/>
              </a:rPr>
              <a:t> </a:t>
            </a:r>
            <a:r>
              <a:rPr lang="en-US" sz="3200" dirty="0" err="1">
                <a:solidFill>
                  <a:srgbClr val="572B18"/>
                </a:solidFill>
                <a:latin typeface="Canva Sans"/>
              </a:rPr>
              <a:t>en</a:t>
            </a:r>
            <a:r>
              <a:rPr lang="en-US" sz="3200" dirty="0">
                <a:solidFill>
                  <a:srgbClr val="572B18"/>
                </a:solidFill>
                <a:latin typeface="Canva Sans"/>
              </a:rPr>
              <a:t> de </a:t>
            </a:r>
            <a:r>
              <a:rPr lang="en-US" sz="3200" dirty="0" err="1">
                <a:solidFill>
                  <a:srgbClr val="572B18"/>
                </a:solidFill>
                <a:latin typeface="Canva Sans"/>
              </a:rPr>
              <a:t>ondersteuningsnoden</a:t>
            </a:r>
            <a:r>
              <a:rPr lang="en-US" sz="3200" dirty="0">
                <a:solidFill>
                  <a:srgbClr val="572B18"/>
                </a:solidFill>
                <a:latin typeface="Canva Sans"/>
              </a:rPr>
              <a:t> van de </a:t>
            </a:r>
            <a:r>
              <a:rPr lang="en-US" sz="3200" dirty="0" err="1">
                <a:solidFill>
                  <a:srgbClr val="572B18"/>
                </a:solidFill>
                <a:latin typeface="Canva Sans"/>
              </a:rPr>
              <a:t>leerkracht</a:t>
            </a:r>
            <a:r>
              <a:rPr lang="en-US" sz="3200" dirty="0">
                <a:solidFill>
                  <a:srgbClr val="572B18"/>
                </a:solidFill>
                <a:latin typeface="Canva Sans"/>
              </a:rPr>
              <a:t>(</a:t>
            </a:r>
            <a:r>
              <a:rPr lang="en-US" sz="3200" dirty="0" err="1">
                <a:solidFill>
                  <a:srgbClr val="572B18"/>
                </a:solidFill>
                <a:latin typeface="Canva Sans"/>
              </a:rPr>
              <a:t>en</a:t>
            </a:r>
            <a:r>
              <a:rPr lang="en-US" sz="3200" dirty="0">
                <a:solidFill>
                  <a:srgbClr val="572B18"/>
                </a:solidFill>
                <a:latin typeface="Canva Sans"/>
              </a:rPr>
              <a:t>)/</a:t>
            </a:r>
            <a:r>
              <a:rPr lang="en-US" sz="3200" dirty="0" err="1">
                <a:solidFill>
                  <a:srgbClr val="572B18"/>
                </a:solidFill>
                <a:latin typeface="Canva Sans"/>
              </a:rPr>
              <a:t>schoolteam</a:t>
            </a:r>
            <a:endParaRPr lang="en-US" sz="3200"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p:txBody>
      </p:sp>
      <p:grpSp>
        <p:nvGrpSpPr>
          <p:cNvPr id="9" name="Group 2">
            <a:extLst>
              <a:ext uri="{FF2B5EF4-FFF2-40B4-BE49-F238E27FC236}">
                <a16:creationId xmlns:a16="http://schemas.microsoft.com/office/drawing/2014/main" id="{B50D6EEA-09DF-4D3D-A83E-F452D0037BEA}"/>
              </a:ext>
            </a:extLst>
          </p:cNvPr>
          <p:cNvGrpSpPr/>
          <p:nvPr/>
        </p:nvGrpSpPr>
        <p:grpSpPr>
          <a:xfrm>
            <a:off x="609600" y="3236003"/>
            <a:ext cx="5867400" cy="5794394"/>
            <a:chOff x="0" y="0"/>
            <a:chExt cx="6350000" cy="6349975"/>
          </a:xfrm>
        </p:grpSpPr>
        <p:sp>
          <p:nvSpPr>
            <p:cNvPr id="10" name="Freeform 3">
              <a:extLst>
                <a:ext uri="{FF2B5EF4-FFF2-40B4-BE49-F238E27FC236}">
                  <a16:creationId xmlns:a16="http://schemas.microsoft.com/office/drawing/2014/main" id="{7083C99F-A99C-4D8B-A010-9BF57CB63225}"/>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nl-BE"/>
            </a:p>
          </p:txBody>
        </p:sp>
      </p:grpSp>
    </p:spTree>
    <p:extLst>
      <p:ext uri="{BB962C8B-B14F-4D97-AF65-F5344CB8AC3E}">
        <p14:creationId xmlns:p14="http://schemas.microsoft.com/office/powerpoint/2010/main" val="374455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instructie</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3453561"/>
            <a:ext cx="8538754" cy="452431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Doelmatig aanbieden van nieuwe leerstof: leerinhoud vertalen op leerlingenniveau</a:t>
            </a:r>
          </a:p>
          <a:p>
            <a:pPr marL="571500" indent="-571500">
              <a:buFont typeface="Arial" panose="020B0604020202020204" pitchFamily="34" charset="0"/>
              <a:buChar char="•"/>
            </a:pPr>
            <a:endParaRPr lang="nl-BE" sz="3600" dirty="0">
              <a:solidFill>
                <a:srgbClr val="572B18"/>
              </a:solidFill>
              <a:latin typeface="Canva Sans" panose="020B0604020202020204" charset="0"/>
            </a:endParaRPr>
          </a:p>
          <a:p>
            <a:pPr marL="571500" indent="-571500">
              <a:buFont typeface="Arial" panose="020B0604020202020204" pitchFamily="34" charset="0"/>
              <a:buChar char="•"/>
            </a:pPr>
            <a:r>
              <a:rPr lang="nl-BE" sz="3600" dirty="0">
                <a:solidFill>
                  <a:srgbClr val="572B18"/>
                </a:solidFill>
                <a:latin typeface="Canva Sans" panose="020B0604020202020204" charset="0"/>
              </a:rPr>
              <a:t>Afstemmen van instructie op het profiel van de leerlingen(groep) en doelbewust kiezen voor een soort instructie</a:t>
            </a:r>
          </a:p>
        </p:txBody>
      </p:sp>
      <p:pic>
        <p:nvPicPr>
          <p:cNvPr id="7" name="Picture 2" descr="https://prodiagnostiek.be/wp-content/uploads/2024/06/instructie-2-212x300.png">
            <a:extLst>
              <a:ext uri="{FF2B5EF4-FFF2-40B4-BE49-F238E27FC236}">
                <a16:creationId xmlns:a16="http://schemas.microsoft.com/office/drawing/2014/main" id="{5260F9B5-91EF-4F20-B9A5-8F4A6DD2D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526" y="2492064"/>
            <a:ext cx="5339082" cy="755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66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Leerbegeleiding/</a:t>
            </a:r>
            <a:r>
              <a:rPr lang="nl-BE" sz="6000" dirty="0" err="1">
                <a:solidFill>
                  <a:srgbClr val="92D050"/>
                </a:solidFill>
                <a:latin typeface="Bobby Jones Soft"/>
              </a:rPr>
              <a:t>redicodi</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2622564"/>
            <a:ext cx="8538754" cy="729430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Begeleiding van leerproces van leerlingen = kerntaak van leerkracht</a:t>
            </a:r>
          </a:p>
          <a:p>
            <a:pPr marL="571500" indent="-571500">
              <a:buFont typeface="Arial" panose="020B0604020202020204" pitchFamily="34" charset="0"/>
              <a:buChar char="•"/>
            </a:pPr>
            <a:r>
              <a:rPr lang="nl-BE" sz="3600" dirty="0">
                <a:solidFill>
                  <a:srgbClr val="572B18"/>
                </a:solidFill>
                <a:latin typeface="Canva Sans" panose="020B0604020202020204" charset="0"/>
              </a:rPr>
              <a:t>(voor)kennis, strategieën of oplossingswegen duidelijk verwoorden, leerlingen laten nadenken over leerproces, denk- en aanpakgedrag transparant maken, aanwijzingen en feedback geven</a:t>
            </a:r>
          </a:p>
          <a:p>
            <a:pPr marL="571500" indent="-571500">
              <a:buFont typeface="Arial" panose="020B0604020202020204" pitchFamily="34" charset="0"/>
              <a:buChar char="•"/>
            </a:pPr>
            <a:r>
              <a:rPr lang="nl-BE" sz="3600" dirty="0">
                <a:solidFill>
                  <a:srgbClr val="572B18"/>
                </a:solidFill>
                <a:latin typeface="Canva Sans" panose="020B0604020202020204" charset="0"/>
              </a:rPr>
              <a:t>Door te remediëren of compenserende/dispenserende maatregelen toe te passen</a:t>
            </a:r>
          </a:p>
        </p:txBody>
      </p:sp>
      <p:pic>
        <p:nvPicPr>
          <p:cNvPr id="3074" name="Picture 2" descr="https://prodiagnostiek.be/wp-content/uploads/2024/06/leerbegeleiding-1-212x300.png">
            <a:extLst>
              <a:ext uri="{FF2B5EF4-FFF2-40B4-BE49-F238E27FC236}">
                <a16:creationId xmlns:a16="http://schemas.microsoft.com/office/drawing/2014/main" id="{3E3D0CE5-358C-4D08-A598-F0A56224B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202" y="2153095"/>
            <a:ext cx="5486400" cy="776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860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215171"/>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FFFCE5"/>
                </a:solidFill>
                <a:latin typeface="Bobby Jones Soft"/>
              </a:rPr>
              <a:t>Didactisch handelen – feedback geven</a:t>
            </a:r>
            <a:endParaRPr lang="nl-BE" dirty="0"/>
          </a:p>
        </p:txBody>
      </p:sp>
      <p:sp>
        <p:nvSpPr>
          <p:cNvPr id="13" name="Freeform 14">
            <a:extLst>
              <a:ext uri="{FF2B5EF4-FFF2-40B4-BE49-F238E27FC236}">
                <a16:creationId xmlns:a16="http://schemas.microsoft.com/office/drawing/2014/main" id="{CECE5918-9E51-44D8-AA59-E7EB560A2DC8}"/>
              </a:ext>
            </a:extLst>
          </p:cNvPr>
          <p:cNvSpPr/>
          <p:nvPr/>
        </p:nvSpPr>
        <p:spPr>
          <a:xfrm>
            <a:off x="7439234" y="9853626"/>
            <a:ext cx="2952332" cy="70775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Feedback</a:t>
            </a:r>
          </a:p>
        </p:txBody>
      </p:sp>
      <p:pic>
        <p:nvPicPr>
          <p:cNvPr id="10" name="Afbeelding 9" descr="Afbeelding met tekst, Lettertype, schermopname, grafische vormgeving&#10;&#10;Automatisch gegenereerde beschrijving">
            <a:extLst>
              <a:ext uri="{FF2B5EF4-FFF2-40B4-BE49-F238E27FC236}">
                <a16:creationId xmlns:a16="http://schemas.microsoft.com/office/drawing/2014/main" id="{85C01094-9977-7F25-34CC-4CF547D77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547465"/>
            <a:ext cx="9334500" cy="6600825"/>
          </a:xfrm>
          <a:prstGeom prst="rect">
            <a:avLst/>
          </a:prstGeom>
        </p:spPr>
      </p:pic>
    </p:spTree>
    <p:extLst>
      <p:ext uri="{BB962C8B-B14F-4D97-AF65-F5344CB8AC3E}">
        <p14:creationId xmlns:p14="http://schemas.microsoft.com/office/powerpoint/2010/main" val="9536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1715C"/>
        </a:solidFill>
        <a:effectLst/>
      </p:bgPr>
    </p:bg>
    <p:spTree>
      <p:nvGrpSpPr>
        <p:cNvPr id="1" name=""/>
        <p:cNvGrpSpPr/>
        <p:nvPr/>
      </p:nvGrpSpPr>
      <p:grpSpPr>
        <a:xfrm>
          <a:off x="0" y="0"/>
          <a:ext cx="0" cy="0"/>
          <a:chOff x="0" y="0"/>
          <a:chExt cx="0" cy="0"/>
        </a:xfrm>
      </p:grpSpPr>
      <p:grpSp>
        <p:nvGrpSpPr>
          <p:cNvPr id="2" name="Group 2"/>
          <p:cNvGrpSpPr/>
          <p:nvPr/>
        </p:nvGrpSpPr>
        <p:grpSpPr>
          <a:xfrm>
            <a:off x="-291960" y="2215171"/>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FFFCE5"/>
                </a:solidFill>
                <a:latin typeface="Bobby Jones Soft"/>
              </a:rPr>
              <a:t>Didactisch handelen – feedback geven</a:t>
            </a:r>
            <a:endParaRPr lang="nl-BE" dirty="0"/>
          </a:p>
        </p:txBody>
      </p:sp>
      <p:graphicFrame>
        <p:nvGraphicFramePr>
          <p:cNvPr id="9" name="Tabel 8">
            <a:extLst>
              <a:ext uri="{FF2B5EF4-FFF2-40B4-BE49-F238E27FC236}">
                <a16:creationId xmlns:a16="http://schemas.microsoft.com/office/drawing/2014/main" id="{6DED3D0C-50D9-4E39-BF03-8F998DF3B865}"/>
              </a:ext>
            </a:extLst>
          </p:cNvPr>
          <p:cNvGraphicFramePr>
            <a:graphicFrameLocks noGrp="1"/>
          </p:cNvGraphicFramePr>
          <p:nvPr>
            <p:extLst>
              <p:ext uri="{D42A27DB-BD31-4B8C-83A1-F6EECF244321}">
                <p14:modId xmlns:p14="http://schemas.microsoft.com/office/powerpoint/2010/main" val="2089772994"/>
              </p:ext>
            </p:extLst>
          </p:nvPr>
        </p:nvGraphicFramePr>
        <p:xfrm>
          <a:off x="3429000" y="3723976"/>
          <a:ext cx="12265690" cy="4349068"/>
        </p:xfrm>
        <a:graphic>
          <a:graphicData uri="http://schemas.openxmlformats.org/drawingml/2006/table">
            <a:tbl>
              <a:tblPr firstRow="1" bandRow="1">
                <a:tableStyleId>{9D7B26C5-4107-4FEC-AEDC-1716B250A1EF}</a:tableStyleId>
              </a:tblPr>
              <a:tblGrid>
                <a:gridCol w="12265690">
                  <a:extLst>
                    <a:ext uri="{9D8B030D-6E8A-4147-A177-3AD203B41FA5}">
                      <a16:colId xmlns:a16="http://schemas.microsoft.com/office/drawing/2014/main" val="3743030449"/>
                    </a:ext>
                  </a:extLst>
                </a:gridCol>
              </a:tblGrid>
              <a:tr h="1676400">
                <a:tc>
                  <a:txBody>
                    <a:bodyPr/>
                    <a:lstStyle/>
                    <a:p>
                      <a:pPr algn="ctr"/>
                      <a:endParaRPr lang="nl-BE" sz="3600" kern="1200" dirty="0">
                        <a:solidFill>
                          <a:srgbClr val="572B18"/>
                        </a:solidFill>
                        <a:latin typeface="Canva Sans Bold"/>
                        <a:ea typeface="+mn-ea"/>
                        <a:cs typeface="+mn-cs"/>
                      </a:endParaRPr>
                    </a:p>
                    <a:p>
                      <a:pPr algn="ctr"/>
                      <a:r>
                        <a:rPr lang="nl-BE" sz="3600" kern="1200" dirty="0">
                          <a:solidFill>
                            <a:srgbClr val="572B18"/>
                          </a:solidFill>
                          <a:latin typeface="Canva Sans Bold"/>
                          <a:ea typeface="+mn-ea"/>
                          <a:cs typeface="+mn-cs"/>
                        </a:rPr>
                        <a:t>Laat merken dat fouten maken mag!</a:t>
                      </a:r>
                    </a:p>
                  </a:txBody>
                  <a:tcPr/>
                </a:tc>
                <a:extLst>
                  <a:ext uri="{0D108BD9-81ED-4DB2-BD59-A6C34878D82A}">
                    <a16:rowId xmlns:a16="http://schemas.microsoft.com/office/drawing/2014/main" val="2666886043"/>
                  </a:ext>
                </a:extLst>
              </a:tr>
              <a:tr h="2672668">
                <a:tc>
                  <a:txBody>
                    <a:bodyPr/>
                    <a:lstStyle/>
                    <a:p>
                      <a:pPr marL="0" indent="0" algn="l">
                        <a:buFont typeface="Arial" panose="020B0604020202020204" pitchFamily="34" charset="0"/>
                        <a:buNone/>
                      </a:pPr>
                      <a:endParaRPr lang="nl-BE" sz="1200" kern="1200" dirty="0">
                        <a:solidFill>
                          <a:schemeClr val="tx1"/>
                        </a:solidFill>
                        <a:latin typeface="+mn-lt"/>
                        <a:ea typeface="+mn-ea"/>
                        <a:cs typeface="+mn-cs"/>
                      </a:endParaRPr>
                    </a:p>
                    <a:p>
                      <a:pPr marL="0" indent="0" algn="ctr">
                        <a:buFont typeface="Arial" panose="020B0604020202020204" pitchFamily="34" charset="0"/>
                        <a:buNone/>
                      </a:pPr>
                      <a:endParaRPr lang="nl-BE" sz="2800" kern="1200" dirty="0">
                        <a:solidFill>
                          <a:srgbClr val="3E5B2C"/>
                        </a:solidFill>
                        <a:latin typeface="Canva Sans Bold"/>
                        <a:ea typeface="+mn-ea"/>
                        <a:cs typeface="+mn-cs"/>
                      </a:endParaRPr>
                    </a:p>
                    <a:p>
                      <a:pPr marL="0" indent="0" algn="ctr">
                        <a:buFont typeface="Arial" panose="020B0604020202020204" pitchFamily="34" charset="0"/>
                        <a:buNone/>
                      </a:pPr>
                      <a:r>
                        <a:rPr lang="nl-BE" sz="2800" kern="1200" dirty="0">
                          <a:solidFill>
                            <a:srgbClr val="3E5B2C"/>
                          </a:solidFill>
                          <a:latin typeface="Canva Sans Bold"/>
                          <a:ea typeface="+mn-ea"/>
                          <a:cs typeface="+mn-cs"/>
                        </a:rPr>
                        <a:t>Creëer een omgeving waarin leerlingen niet bang zijn om fouten te maken en ze durven te bespreken, zodat je minder tijd kwijt bent aan het opsporen en herstellen van die fouten!</a:t>
                      </a:r>
                    </a:p>
                    <a:p>
                      <a:pPr marL="571500" indent="-571500" algn="ctr">
                        <a:buFont typeface="Arial" panose="020B0604020202020204" pitchFamily="34" charset="0"/>
                        <a:buChar char="•"/>
                      </a:pPr>
                      <a:endParaRPr lang="nl-BE" sz="3999"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sp>
        <p:nvSpPr>
          <p:cNvPr id="13" name="Freeform 14">
            <a:extLst>
              <a:ext uri="{FF2B5EF4-FFF2-40B4-BE49-F238E27FC236}">
                <a16:creationId xmlns:a16="http://schemas.microsoft.com/office/drawing/2014/main" id="{CECE5918-9E51-44D8-AA59-E7EB560A2DC8}"/>
              </a:ext>
            </a:extLst>
          </p:cNvPr>
          <p:cNvSpPr/>
          <p:nvPr/>
        </p:nvSpPr>
        <p:spPr>
          <a:xfrm>
            <a:off x="7439234" y="9853626"/>
            <a:ext cx="2952332" cy="70775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Feedback</a:t>
            </a:r>
          </a:p>
        </p:txBody>
      </p:sp>
    </p:spTree>
    <p:extLst>
      <p:ext uri="{BB962C8B-B14F-4D97-AF65-F5344CB8AC3E}">
        <p14:creationId xmlns:p14="http://schemas.microsoft.com/office/powerpoint/2010/main" val="29623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2819400" y="571500"/>
            <a:ext cx="14020800" cy="1015663"/>
          </a:xfrm>
          <a:prstGeom prst="rect">
            <a:avLst/>
          </a:prstGeom>
          <a:noFill/>
        </p:spPr>
        <p:txBody>
          <a:bodyPr wrap="square" rtlCol="0">
            <a:spAutoFit/>
          </a:bodyPr>
          <a:lstStyle/>
          <a:p>
            <a:r>
              <a:rPr lang="nl-BE" sz="6000" dirty="0">
                <a:solidFill>
                  <a:srgbClr val="FFFCE5"/>
                </a:solidFill>
                <a:latin typeface="Bobby Jones Soft"/>
              </a:rPr>
              <a:t>Creëer een veilig klimaat </a:t>
            </a:r>
            <a:endParaRPr lang="nl-BE" dirty="0"/>
          </a:p>
        </p:txBody>
      </p:sp>
      <p:sp>
        <p:nvSpPr>
          <p:cNvPr id="8" name="Freeform 10">
            <a:extLst>
              <a:ext uri="{FF2B5EF4-FFF2-40B4-BE49-F238E27FC236}">
                <a16:creationId xmlns:a16="http://schemas.microsoft.com/office/drawing/2014/main" id="{378D3A0F-8491-4DD2-BAA8-63208ACB01B1}"/>
              </a:ext>
            </a:extLst>
          </p:cNvPr>
          <p:cNvSpPr/>
          <p:nvPr/>
        </p:nvSpPr>
        <p:spPr>
          <a:xfrm>
            <a:off x="992875" y="528196"/>
            <a:ext cx="1626155" cy="1008216"/>
          </a:xfrm>
          <a:custGeom>
            <a:avLst/>
            <a:gdLst/>
            <a:ahLst/>
            <a:cxnLst/>
            <a:rect l="l" t="t" r="r" b="b"/>
            <a:pathLst>
              <a:path w="1626155" h="1008216">
                <a:moveTo>
                  <a:pt x="0" y="0"/>
                </a:moveTo>
                <a:lnTo>
                  <a:pt x="1626155" y="0"/>
                </a:lnTo>
                <a:lnTo>
                  <a:pt x="1626155" y="1008216"/>
                </a:lnTo>
                <a:lnTo>
                  <a:pt x="0" y="10082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nl-BE"/>
          </a:p>
        </p:txBody>
      </p:sp>
      <p:pic>
        <p:nvPicPr>
          <p:cNvPr id="6" name="Onlinemedia 5">
            <a:hlinkClick r:id="" action="ppaction://media"/>
            <a:extLst>
              <a:ext uri="{FF2B5EF4-FFF2-40B4-BE49-F238E27FC236}">
                <a16:creationId xmlns:a16="http://schemas.microsoft.com/office/drawing/2014/main" id="{5035222D-550D-47E5-854B-13058EA8AAFF}"/>
              </a:ext>
            </a:extLst>
          </p:cNvPr>
          <p:cNvPicPr>
            <a:picLocks noRot="1" noChangeAspect="1"/>
          </p:cNvPicPr>
          <p:nvPr>
            <a:videoFile r:link="rId1"/>
          </p:nvPr>
        </p:nvPicPr>
        <p:blipFill>
          <a:blip r:embed="rId6"/>
          <a:stretch>
            <a:fillRect/>
          </a:stretch>
        </p:blipFill>
        <p:spPr>
          <a:xfrm>
            <a:off x="2719598" y="2656068"/>
            <a:ext cx="12848803" cy="7227452"/>
          </a:xfrm>
          <a:prstGeom prst="rect">
            <a:avLst/>
          </a:prstGeom>
        </p:spPr>
      </p:pic>
    </p:spTree>
    <p:extLst>
      <p:ext uri="{BB962C8B-B14F-4D97-AF65-F5344CB8AC3E}">
        <p14:creationId xmlns:p14="http://schemas.microsoft.com/office/powerpoint/2010/main" val="3631585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2819400" y="571500"/>
            <a:ext cx="14020800" cy="1015663"/>
          </a:xfrm>
          <a:prstGeom prst="rect">
            <a:avLst/>
          </a:prstGeom>
          <a:noFill/>
        </p:spPr>
        <p:txBody>
          <a:bodyPr wrap="square" rtlCol="0">
            <a:spAutoFit/>
          </a:bodyPr>
          <a:lstStyle/>
          <a:p>
            <a:r>
              <a:rPr lang="nl-BE" sz="6000" dirty="0">
                <a:solidFill>
                  <a:srgbClr val="FFFCE5"/>
                </a:solidFill>
                <a:latin typeface="Bobby Jones Soft"/>
              </a:rPr>
              <a:t>Fouten bieden leerpotentieel!</a:t>
            </a:r>
            <a:endParaRPr lang="nl-BE" dirty="0"/>
          </a:p>
        </p:txBody>
      </p:sp>
      <p:sp>
        <p:nvSpPr>
          <p:cNvPr id="8" name="Freeform 10">
            <a:extLst>
              <a:ext uri="{FF2B5EF4-FFF2-40B4-BE49-F238E27FC236}">
                <a16:creationId xmlns:a16="http://schemas.microsoft.com/office/drawing/2014/main" id="{378D3A0F-8491-4DD2-BAA8-63208ACB01B1}"/>
              </a:ext>
            </a:extLst>
          </p:cNvPr>
          <p:cNvSpPr/>
          <p:nvPr/>
        </p:nvSpPr>
        <p:spPr>
          <a:xfrm>
            <a:off x="992875" y="528196"/>
            <a:ext cx="1626155" cy="1008216"/>
          </a:xfrm>
          <a:custGeom>
            <a:avLst/>
            <a:gdLst/>
            <a:ahLst/>
            <a:cxnLst/>
            <a:rect l="l" t="t" r="r" b="b"/>
            <a:pathLst>
              <a:path w="1626155" h="1008216">
                <a:moveTo>
                  <a:pt x="0" y="0"/>
                </a:moveTo>
                <a:lnTo>
                  <a:pt x="1626155" y="0"/>
                </a:lnTo>
                <a:lnTo>
                  <a:pt x="1626155" y="1008216"/>
                </a:lnTo>
                <a:lnTo>
                  <a:pt x="0" y="10082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nl-BE"/>
          </a:p>
        </p:txBody>
      </p:sp>
      <p:pic>
        <p:nvPicPr>
          <p:cNvPr id="6" name="Onlinemedia 5">
            <a:hlinkClick r:id="" action="ppaction://media"/>
            <a:extLst>
              <a:ext uri="{FF2B5EF4-FFF2-40B4-BE49-F238E27FC236}">
                <a16:creationId xmlns:a16="http://schemas.microsoft.com/office/drawing/2014/main" id="{58CEC273-F793-4501-9AB9-9B207B45CB7B}"/>
              </a:ext>
            </a:extLst>
          </p:cNvPr>
          <p:cNvPicPr>
            <a:picLocks noRot="1" noChangeAspect="1"/>
          </p:cNvPicPr>
          <p:nvPr>
            <a:videoFile r:link="rId1"/>
          </p:nvPr>
        </p:nvPicPr>
        <p:blipFill>
          <a:blip r:embed="rId6"/>
          <a:stretch>
            <a:fillRect/>
          </a:stretch>
        </p:blipFill>
        <p:spPr>
          <a:xfrm>
            <a:off x="2721925" y="2657300"/>
            <a:ext cx="12844149" cy="7224834"/>
          </a:xfrm>
          <a:prstGeom prst="rect">
            <a:avLst/>
          </a:prstGeom>
        </p:spPr>
      </p:pic>
    </p:spTree>
    <p:extLst>
      <p:ext uri="{BB962C8B-B14F-4D97-AF65-F5344CB8AC3E}">
        <p14:creationId xmlns:p14="http://schemas.microsoft.com/office/powerpoint/2010/main" val="307899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feedback</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3730560"/>
            <a:ext cx="8538754" cy="5078313"/>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Opvolgen van leerresultaten en –vorderingen</a:t>
            </a:r>
          </a:p>
          <a:p>
            <a:pPr marL="571500" indent="-571500">
              <a:buFont typeface="Arial" panose="020B0604020202020204" pitchFamily="34" charset="0"/>
              <a:buChar char="•"/>
            </a:pPr>
            <a:r>
              <a:rPr lang="nl-BE" sz="3600" dirty="0">
                <a:solidFill>
                  <a:srgbClr val="572B18"/>
                </a:solidFill>
                <a:latin typeface="Canva Sans" panose="020B0604020202020204" charset="0"/>
              </a:rPr>
              <a:t>Op niveau van klasgroep en van individuele leerling</a:t>
            </a:r>
          </a:p>
          <a:p>
            <a:pPr marL="571500" indent="-571500">
              <a:buFont typeface="Arial" panose="020B0604020202020204" pitchFamily="34" charset="0"/>
              <a:buChar char="•"/>
            </a:pPr>
            <a:r>
              <a:rPr lang="nl-BE" sz="3600" dirty="0">
                <a:solidFill>
                  <a:srgbClr val="572B18"/>
                </a:solidFill>
                <a:latin typeface="Canva Sans" panose="020B0604020202020204" charset="0"/>
              </a:rPr>
              <a:t>Vanuit deze inschatting geeft leerkracht informatie aan leerling over leerproces en over mogelijkheden om dit te optimaliseren</a:t>
            </a:r>
          </a:p>
        </p:txBody>
      </p:sp>
      <p:pic>
        <p:nvPicPr>
          <p:cNvPr id="5122" name="Picture 2" descr="https://prodiagnostiek.be/wp-content/uploads/2024/06/feedback-1-212x300.png">
            <a:extLst>
              <a:ext uri="{FF2B5EF4-FFF2-40B4-BE49-F238E27FC236}">
                <a16:creationId xmlns:a16="http://schemas.microsoft.com/office/drawing/2014/main" id="{694D414D-2CA1-4604-A5BA-2DCD456E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465" y="1558895"/>
            <a:ext cx="5941204" cy="840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83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10" name="Freeform 2">
            <a:extLst>
              <a:ext uri="{FF2B5EF4-FFF2-40B4-BE49-F238E27FC236}">
                <a16:creationId xmlns:a16="http://schemas.microsoft.com/office/drawing/2014/main" id="{D05051AA-A5BE-40D8-877D-597821981265}"/>
              </a:ext>
            </a:extLst>
          </p:cNvPr>
          <p:cNvSpPr/>
          <p:nvPr/>
        </p:nvSpPr>
        <p:spPr>
          <a:xfrm>
            <a:off x="2659849" y="-183685"/>
            <a:ext cx="15961602" cy="10654369"/>
          </a:xfrm>
          <a:custGeom>
            <a:avLst/>
            <a:gdLst/>
            <a:ahLst/>
            <a:cxnLst/>
            <a:rect l="l" t="t" r="r" b="b"/>
            <a:pathLst>
              <a:path w="15961602" h="10654369">
                <a:moveTo>
                  <a:pt x="0" y="0"/>
                </a:moveTo>
                <a:lnTo>
                  <a:pt x="15961602" y="0"/>
                </a:lnTo>
                <a:lnTo>
                  <a:pt x="15961602" y="10654369"/>
                </a:lnTo>
                <a:lnTo>
                  <a:pt x="0" y="10654369"/>
                </a:lnTo>
                <a:lnTo>
                  <a:pt x="0" y="0"/>
                </a:lnTo>
                <a:close/>
              </a:path>
            </a:pathLst>
          </a:custGeom>
          <a:blipFill>
            <a:blip r:embed="rId3"/>
            <a:stretch>
              <a:fillRect l="-93" r="-93"/>
            </a:stretch>
          </a:blipFill>
        </p:spPr>
        <p:txBody>
          <a:bodyPr/>
          <a:lstStyle/>
          <a:p>
            <a:endParaRPr lang="nl-BE"/>
          </a:p>
        </p:txBody>
      </p:sp>
      <p:sp>
        <p:nvSpPr>
          <p:cNvPr id="9" name="Freeform 4">
            <a:extLst>
              <a:ext uri="{FF2B5EF4-FFF2-40B4-BE49-F238E27FC236}">
                <a16:creationId xmlns:a16="http://schemas.microsoft.com/office/drawing/2014/main" id="{2602322C-6E35-454C-8664-1C0498E9D0EB}"/>
              </a:ext>
            </a:extLst>
          </p:cNvPr>
          <p:cNvSpPr/>
          <p:nvPr/>
        </p:nvSpPr>
        <p:spPr>
          <a:xfrm>
            <a:off x="-5108253" y="-1028700"/>
            <a:ext cx="15040768" cy="13313729"/>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3810000" y="3102429"/>
            <a:ext cx="5334000" cy="2308324"/>
          </a:xfrm>
          <a:prstGeom prst="rect">
            <a:avLst/>
          </a:prstGeom>
          <a:noFill/>
        </p:spPr>
        <p:txBody>
          <a:bodyPr wrap="square" rtlCol="0">
            <a:spAutoFit/>
          </a:bodyPr>
          <a:lstStyle/>
          <a:p>
            <a:r>
              <a:rPr lang="nl-BE" sz="7200" dirty="0">
                <a:solidFill>
                  <a:srgbClr val="572B18"/>
                </a:solidFill>
                <a:latin typeface="Bobby Jones Soft" panose="020B0604020202020204" charset="0"/>
              </a:rPr>
              <a:t>Pedagogisch handelen</a:t>
            </a:r>
          </a:p>
        </p:txBody>
      </p:sp>
      <p:sp>
        <p:nvSpPr>
          <p:cNvPr id="7" name="Tekstvak 6">
            <a:extLst>
              <a:ext uri="{FF2B5EF4-FFF2-40B4-BE49-F238E27FC236}">
                <a16:creationId xmlns:a16="http://schemas.microsoft.com/office/drawing/2014/main" id="{6C6E1526-7C01-4514-954F-B33DB322BA41}"/>
              </a:ext>
            </a:extLst>
          </p:cNvPr>
          <p:cNvSpPr txBox="1"/>
          <p:nvPr/>
        </p:nvSpPr>
        <p:spPr>
          <a:xfrm>
            <a:off x="3810000" y="5511818"/>
            <a:ext cx="4343400" cy="523220"/>
          </a:xfrm>
          <a:prstGeom prst="rect">
            <a:avLst/>
          </a:prstGeom>
          <a:noFill/>
        </p:spPr>
        <p:txBody>
          <a:bodyPr wrap="square" rtlCol="0">
            <a:spAutoFit/>
          </a:bodyPr>
          <a:lstStyle/>
          <a:p>
            <a:r>
              <a:rPr lang="nl-BE" sz="2800" dirty="0">
                <a:solidFill>
                  <a:srgbClr val="3E5B2C"/>
                </a:solidFill>
                <a:latin typeface="Canva Sans Bold"/>
              </a:rPr>
              <a:t>De leerkracht als model</a:t>
            </a:r>
          </a:p>
        </p:txBody>
      </p:sp>
    </p:spTree>
    <p:extLst>
      <p:ext uri="{BB962C8B-B14F-4D97-AF65-F5344CB8AC3E}">
        <p14:creationId xmlns:p14="http://schemas.microsoft.com/office/powerpoint/2010/main" val="141765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6611600" cy="1015663"/>
          </a:xfrm>
          <a:prstGeom prst="rect">
            <a:avLst/>
          </a:prstGeom>
          <a:noFill/>
        </p:spPr>
        <p:txBody>
          <a:bodyPr wrap="square" rtlCol="0">
            <a:spAutoFit/>
          </a:bodyPr>
          <a:lstStyle/>
          <a:p>
            <a:pPr algn="ctr"/>
            <a:r>
              <a:rPr lang="nl-BE" sz="6000" dirty="0">
                <a:solidFill>
                  <a:srgbClr val="FFFCE5"/>
                </a:solidFill>
                <a:latin typeface="Bobby Jones Soft"/>
              </a:rPr>
              <a:t>Pedagogisch handelen – voorbeeldgedrag tonen</a:t>
            </a:r>
            <a:endParaRPr lang="nl-BE" dirty="0"/>
          </a:p>
        </p:txBody>
      </p:sp>
      <p:graphicFrame>
        <p:nvGraphicFramePr>
          <p:cNvPr id="9" name="Tabel 8">
            <a:extLst>
              <a:ext uri="{FF2B5EF4-FFF2-40B4-BE49-F238E27FC236}">
                <a16:creationId xmlns:a16="http://schemas.microsoft.com/office/drawing/2014/main" id="{6DED3D0C-50D9-4E39-BF03-8F998DF3B865}"/>
              </a:ext>
            </a:extLst>
          </p:cNvPr>
          <p:cNvGraphicFramePr>
            <a:graphicFrameLocks noGrp="1"/>
          </p:cNvGraphicFramePr>
          <p:nvPr>
            <p:extLst>
              <p:ext uri="{D42A27DB-BD31-4B8C-83A1-F6EECF244321}">
                <p14:modId xmlns:p14="http://schemas.microsoft.com/office/powerpoint/2010/main" val="2271196907"/>
              </p:ext>
            </p:extLst>
          </p:nvPr>
        </p:nvGraphicFramePr>
        <p:xfrm>
          <a:off x="3163555" y="2629098"/>
          <a:ext cx="12265690" cy="5576697"/>
        </p:xfrm>
        <a:graphic>
          <a:graphicData uri="http://schemas.openxmlformats.org/drawingml/2006/table">
            <a:tbl>
              <a:tblPr firstRow="1" bandRow="1">
                <a:tableStyleId>{9D7B26C5-4107-4FEC-AEDC-1716B250A1EF}</a:tableStyleId>
              </a:tblPr>
              <a:tblGrid>
                <a:gridCol w="12265690">
                  <a:extLst>
                    <a:ext uri="{9D8B030D-6E8A-4147-A177-3AD203B41FA5}">
                      <a16:colId xmlns:a16="http://schemas.microsoft.com/office/drawing/2014/main" val="3743030449"/>
                    </a:ext>
                  </a:extLst>
                </a:gridCol>
              </a:tblGrid>
              <a:tr h="2672668">
                <a:tc>
                  <a:txBody>
                    <a:bodyPr/>
                    <a:lstStyle/>
                    <a:p>
                      <a:pPr marL="571500" indent="-571500" algn="l">
                        <a:buFont typeface="Arial" panose="020B0604020202020204" pitchFamily="34" charset="0"/>
                        <a:buChar char="•"/>
                      </a:pPr>
                      <a:r>
                        <a:rPr lang="nl-NL" sz="3999" kern="1200" dirty="0">
                          <a:solidFill>
                            <a:srgbClr val="3E5B2C"/>
                          </a:solidFill>
                          <a:latin typeface="Canva Sans Bold"/>
                          <a:ea typeface="+mn-ea"/>
                          <a:cs typeface="+mn-cs"/>
                        </a:rPr>
                        <a:t>Stelt zich op als rolmodel, laat bewust voorbeeldgedrag zien</a:t>
                      </a:r>
                    </a:p>
                    <a:p>
                      <a:pPr marL="571500" indent="-571500" algn="l">
                        <a:buFont typeface="Arial" panose="020B0604020202020204" pitchFamily="34" charset="0"/>
                        <a:buChar char="•"/>
                      </a:pPr>
                      <a:r>
                        <a:rPr lang="nl-NL" sz="3999" kern="1200" dirty="0">
                          <a:solidFill>
                            <a:srgbClr val="3E5B2C"/>
                          </a:solidFill>
                          <a:latin typeface="Canva Sans Bold"/>
                          <a:ea typeface="+mn-ea"/>
                          <a:cs typeface="+mn-cs"/>
                        </a:rPr>
                        <a:t>Bevordert in woord en daad dat leerlingen elkaar respecteren en accepteren</a:t>
                      </a:r>
                    </a:p>
                    <a:p>
                      <a:pPr marL="571500" indent="-571500" algn="l">
                        <a:buFont typeface="Arial" panose="020B0604020202020204" pitchFamily="34" charset="0"/>
                        <a:buChar char="•"/>
                      </a:pPr>
                      <a:r>
                        <a:rPr lang="nl-NL" sz="3999" kern="1200" dirty="0">
                          <a:solidFill>
                            <a:srgbClr val="3E5B2C"/>
                          </a:solidFill>
                          <a:latin typeface="Canva Sans Bold"/>
                          <a:ea typeface="+mn-ea"/>
                          <a:cs typeface="+mn-cs"/>
                        </a:rPr>
                        <a:t>Laat merken dat de leerling als persoon geaccepteerd wordt maar dat bepaald gedrag niet toelaatbaar is</a:t>
                      </a:r>
                    </a:p>
                    <a:p>
                      <a:pPr marL="571500" indent="-571500" algn="l">
                        <a:buFont typeface="Arial" panose="020B0604020202020204" pitchFamily="34" charset="0"/>
                        <a:buChar char="•"/>
                      </a:pPr>
                      <a:r>
                        <a:rPr lang="nl-NL" sz="3999" kern="1200" dirty="0">
                          <a:solidFill>
                            <a:srgbClr val="3E5B2C"/>
                          </a:solidFill>
                          <a:latin typeface="Canva Sans Bold"/>
                          <a:ea typeface="+mn-ea"/>
                          <a:cs typeface="+mn-cs"/>
                        </a:rPr>
                        <a:t>Tolereert geen enkele vorm van pesten in de klas</a:t>
                      </a:r>
                    </a:p>
                  </a:txBody>
                  <a:tcPr/>
                </a:tc>
                <a:extLst>
                  <a:ext uri="{0D108BD9-81ED-4DB2-BD59-A6C34878D82A}">
                    <a16:rowId xmlns:a16="http://schemas.microsoft.com/office/drawing/2014/main" val="3395975333"/>
                  </a:ext>
                </a:extLst>
              </a:tr>
            </a:tbl>
          </a:graphicData>
        </a:graphic>
      </p:graphicFrame>
      <p:sp>
        <p:nvSpPr>
          <p:cNvPr id="7" name="Freeform 14">
            <a:extLst>
              <a:ext uri="{FF2B5EF4-FFF2-40B4-BE49-F238E27FC236}">
                <a16:creationId xmlns:a16="http://schemas.microsoft.com/office/drawing/2014/main" id="{9E437FB2-B654-4787-AC5D-14476A8FFABE}"/>
              </a:ext>
            </a:extLst>
          </p:cNvPr>
          <p:cNvSpPr/>
          <p:nvPr/>
        </p:nvSpPr>
        <p:spPr>
          <a:xfrm>
            <a:off x="7863599" y="8711394"/>
            <a:ext cx="2908859" cy="675565"/>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Interactie</a:t>
            </a:r>
          </a:p>
          <a:p>
            <a:endParaRPr lang="nl-BE" dirty="0"/>
          </a:p>
        </p:txBody>
      </p:sp>
    </p:spTree>
    <p:extLst>
      <p:ext uri="{BB962C8B-B14F-4D97-AF65-F5344CB8AC3E}">
        <p14:creationId xmlns:p14="http://schemas.microsoft.com/office/powerpoint/2010/main" val="29415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Pedagogisch handelen – relatie leerling-leerkracht</a:t>
            </a:r>
            <a:endParaRPr lang="nl-BE" dirty="0"/>
          </a:p>
        </p:txBody>
      </p:sp>
      <p:grpSp>
        <p:nvGrpSpPr>
          <p:cNvPr id="7" name="Group 4">
            <a:extLst>
              <a:ext uri="{FF2B5EF4-FFF2-40B4-BE49-F238E27FC236}">
                <a16:creationId xmlns:a16="http://schemas.microsoft.com/office/drawing/2014/main" id="{99A6E4F7-7CF7-49D4-AC0F-4E5CE47DAF43}"/>
              </a:ext>
            </a:extLst>
          </p:cNvPr>
          <p:cNvGrpSpPr/>
          <p:nvPr/>
        </p:nvGrpSpPr>
        <p:grpSpPr>
          <a:xfrm>
            <a:off x="1184290" y="1444530"/>
            <a:ext cx="15968360" cy="9123590"/>
            <a:chOff x="-20719" y="86582"/>
            <a:chExt cx="827989" cy="473075"/>
          </a:xfrm>
        </p:grpSpPr>
        <p:sp>
          <p:nvSpPr>
            <p:cNvPr id="8" name="Freeform 5">
              <a:extLst>
                <a:ext uri="{FF2B5EF4-FFF2-40B4-BE49-F238E27FC236}">
                  <a16:creationId xmlns:a16="http://schemas.microsoft.com/office/drawing/2014/main" id="{0A6BFBF8-8518-4B27-A86E-CB1ADF9AC15E}"/>
                </a:ext>
              </a:extLst>
            </p:cNvPr>
            <p:cNvSpPr/>
            <p:nvPr/>
          </p:nvSpPr>
          <p:spPr>
            <a:xfrm>
              <a:off x="-20719" y="120336"/>
              <a:ext cx="827989" cy="426864"/>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D0E8EE"/>
            </a:solidFill>
          </p:spPr>
          <p:txBody>
            <a:bodyPr/>
            <a:lstStyle/>
            <a:p>
              <a:endParaRPr lang="nl-BE"/>
            </a:p>
          </p:txBody>
        </p:sp>
        <p:sp>
          <p:nvSpPr>
            <p:cNvPr id="10" name="TextBox 6">
              <a:extLst>
                <a:ext uri="{FF2B5EF4-FFF2-40B4-BE49-F238E27FC236}">
                  <a16:creationId xmlns:a16="http://schemas.microsoft.com/office/drawing/2014/main" id="{0DA23985-871E-4E78-A47E-ECFFFF185635}"/>
                </a:ext>
              </a:extLst>
            </p:cNvPr>
            <p:cNvSpPr txBox="1"/>
            <p:nvPr/>
          </p:nvSpPr>
          <p:spPr>
            <a:xfrm>
              <a:off x="32730" y="86582"/>
              <a:ext cx="736600" cy="473075"/>
            </a:xfrm>
            <a:prstGeom prst="rect">
              <a:avLst/>
            </a:prstGeom>
          </p:spPr>
          <p:txBody>
            <a:bodyPr lIns="50800" tIns="50800" rIns="50800" bIns="50800" rtlCol="0" anchor="ctr"/>
            <a:lstStyle/>
            <a:p>
              <a:pPr algn="ctr">
                <a:lnSpc>
                  <a:spcPts val="7559"/>
                </a:lnSpc>
              </a:pPr>
              <a:r>
                <a:rPr lang="nl-BE" sz="4800" b="1" dirty="0">
                  <a:solidFill>
                    <a:srgbClr val="3E5B2C"/>
                  </a:solidFill>
                  <a:latin typeface="Canva Sans Bold"/>
                </a:rPr>
                <a:t>Leerling-leerkracht relaties zijn een </a:t>
              </a:r>
              <a:br>
                <a:rPr lang="nl-BE" sz="4800" b="1" dirty="0">
                  <a:solidFill>
                    <a:srgbClr val="3E5B2C"/>
                  </a:solidFill>
                  <a:latin typeface="Canva Sans Bold"/>
                </a:rPr>
              </a:br>
              <a:r>
                <a:rPr lang="nl-BE" sz="4800" b="1" dirty="0">
                  <a:solidFill>
                    <a:srgbClr val="3E5B2C"/>
                  </a:solidFill>
                  <a:latin typeface="Canva Sans Bold"/>
                </a:rPr>
                <a:t>belangrijke voorspeller voor de ontwikkeling van een leerling, zowel op vlak van hun schoolresultaten als voor hun sociaal functioneren en latere gedrag </a:t>
              </a:r>
            </a:p>
          </p:txBody>
        </p:sp>
      </p:grpSp>
      <p:sp>
        <p:nvSpPr>
          <p:cNvPr id="9" name="Freeform 14">
            <a:extLst>
              <a:ext uri="{FF2B5EF4-FFF2-40B4-BE49-F238E27FC236}">
                <a16:creationId xmlns:a16="http://schemas.microsoft.com/office/drawing/2014/main" id="{08F3F75F-3161-4EBC-BCC7-763305FA8E11}"/>
              </a:ext>
            </a:extLst>
          </p:cNvPr>
          <p:cNvSpPr/>
          <p:nvPr/>
        </p:nvSpPr>
        <p:spPr>
          <a:xfrm>
            <a:off x="7863591" y="8842470"/>
            <a:ext cx="2908859" cy="675565"/>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Interactie</a:t>
            </a:r>
          </a:p>
          <a:p>
            <a:endParaRPr lang="nl-BE" dirty="0"/>
          </a:p>
        </p:txBody>
      </p:sp>
    </p:spTree>
    <p:extLst>
      <p:ext uri="{BB962C8B-B14F-4D97-AF65-F5344CB8AC3E}">
        <p14:creationId xmlns:p14="http://schemas.microsoft.com/office/powerpoint/2010/main" val="25455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DDDB"/>
        </a:solidFill>
        <a:effectLst/>
      </p:bgPr>
    </p:bg>
    <p:spTree>
      <p:nvGrpSpPr>
        <p:cNvPr id="1" name=""/>
        <p:cNvGrpSpPr/>
        <p:nvPr/>
      </p:nvGrpSpPr>
      <p:grpSpPr>
        <a:xfrm>
          <a:off x="0" y="0"/>
          <a:ext cx="0" cy="0"/>
          <a:chOff x="0" y="0"/>
          <a:chExt cx="0" cy="0"/>
        </a:xfrm>
      </p:grpSpPr>
      <p:grpSp>
        <p:nvGrpSpPr>
          <p:cNvPr id="2" name="Group 2"/>
          <p:cNvGrpSpPr/>
          <p:nvPr/>
        </p:nvGrpSpPr>
        <p:grpSpPr>
          <a:xfrm>
            <a:off x="-436116" y="-504978"/>
            <a:ext cx="19160232" cy="2819833"/>
            <a:chOff x="0" y="0"/>
            <a:chExt cx="67231296" cy="9894507"/>
          </a:xfrm>
        </p:grpSpPr>
        <p:sp>
          <p:nvSpPr>
            <p:cNvPr id="3" name="Freeform 3"/>
            <p:cNvSpPr/>
            <p:nvPr/>
          </p:nvSpPr>
          <p:spPr>
            <a:xfrm>
              <a:off x="0" y="-4262"/>
              <a:ext cx="67239040" cy="9900993"/>
            </a:xfrm>
            <a:custGeom>
              <a:avLst/>
              <a:gdLst/>
              <a:ahLst/>
              <a:cxnLst/>
              <a:rect l="l" t="t" r="r" b="b"/>
              <a:pathLst>
                <a:path w="67239040" h="9900993">
                  <a:moveTo>
                    <a:pt x="66300145" y="9889806"/>
                  </a:moveTo>
                  <a:cubicBezTo>
                    <a:pt x="66300145" y="9889806"/>
                    <a:pt x="65880388" y="9900993"/>
                    <a:pt x="65417805" y="9898372"/>
                  </a:cubicBezTo>
                  <a:cubicBezTo>
                    <a:pt x="18767334" y="9896209"/>
                    <a:pt x="1057073" y="9888384"/>
                    <a:pt x="1057073" y="9888384"/>
                  </a:cubicBezTo>
                  <a:cubicBezTo>
                    <a:pt x="812931" y="9879551"/>
                    <a:pt x="565145" y="9862570"/>
                    <a:pt x="398404" y="9804392"/>
                  </a:cubicBezTo>
                  <a:cubicBezTo>
                    <a:pt x="120505" y="9707430"/>
                    <a:pt x="0" y="9529901"/>
                    <a:pt x="0" y="3075871"/>
                  </a:cubicBezTo>
                  <a:cubicBezTo>
                    <a:pt x="8536" y="440430"/>
                    <a:pt x="34263" y="311302"/>
                    <a:pt x="140291" y="225758"/>
                  </a:cubicBezTo>
                  <a:cubicBezTo>
                    <a:pt x="342602" y="62530"/>
                    <a:pt x="736658" y="7673"/>
                    <a:pt x="1155311" y="7673"/>
                  </a:cubicBezTo>
                  <a:cubicBezTo>
                    <a:pt x="1155311" y="7673"/>
                    <a:pt x="1551711" y="15681"/>
                    <a:pt x="51355309" y="7673"/>
                  </a:cubicBezTo>
                  <a:cubicBezTo>
                    <a:pt x="65661462" y="0"/>
                    <a:pt x="66125390" y="7673"/>
                    <a:pt x="66125390" y="7673"/>
                  </a:cubicBezTo>
                  <a:cubicBezTo>
                    <a:pt x="66493696" y="15152"/>
                    <a:pt x="66857011" y="84484"/>
                    <a:pt x="67054754" y="207066"/>
                  </a:cubicBezTo>
                  <a:cubicBezTo>
                    <a:pt x="67205771" y="300683"/>
                    <a:pt x="67239040" y="425358"/>
                    <a:pt x="67229899" y="3075871"/>
                  </a:cubicBezTo>
                  <a:cubicBezTo>
                    <a:pt x="67229899" y="9647867"/>
                    <a:pt x="66946903" y="9861965"/>
                    <a:pt x="66300145" y="9889806"/>
                  </a:cubicBezTo>
                  <a:close/>
                </a:path>
              </a:pathLst>
            </a:custGeom>
            <a:solidFill>
              <a:srgbClr val="7AA9A5"/>
            </a:solidFill>
          </p:spPr>
          <p:txBody>
            <a:bodyPr/>
            <a:lstStyle/>
            <a:p>
              <a:endParaRPr lang="nl-BE"/>
            </a:p>
          </p:txBody>
        </p:sp>
      </p:grpSp>
      <p:sp>
        <p:nvSpPr>
          <p:cNvPr id="4" name="Freeform 4"/>
          <p:cNvSpPr/>
          <p:nvPr/>
        </p:nvSpPr>
        <p:spPr>
          <a:xfrm>
            <a:off x="1028700" y="3949643"/>
            <a:ext cx="3649599" cy="4982388"/>
          </a:xfrm>
          <a:custGeom>
            <a:avLst/>
            <a:gdLst/>
            <a:ahLst/>
            <a:cxnLst/>
            <a:rect l="l" t="t" r="r" b="b"/>
            <a:pathLst>
              <a:path w="3649599" h="4982388">
                <a:moveTo>
                  <a:pt x="0" y="0"/>
                </a:moveTo>
                <a:lnTo>
                  <a:pt x="3649599" y="0"/>
                </a:lnTo>
                <a:lnTo>
                  <a:pt x="3649599" y="4982388"/>
                </a:lnTo>
                <a:lnTo>
                  <a:pt x="0" y="4982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5" name="Freeform 5"/>
          <p:cNvSpPr/>
          <p:nvPr/>
        </p:nvSpPr>
        <p:spPr>
          <a:xfrm>
            <a:off x="10972800" y="464363"/>
            <a:ext cx="5398032" cy="1707128"/>
          </a:xfrm>
          <a:custGeom>
            <a:avLst/>
            <a:gdLst/>
            <a:ahLst/>
            <a:cxnLst/>
            <a:rect l="l" t="t" r="r" b="b"/>
            <a:pathLst>
              <a:path w="5398032" h="1707128">
                <a:moveTo>
                  <a:pt x="0" y="0"/>
                </a:moveTo>
                <a:lnTo>
                  <a:pt x="5398032" y="0"/>
                </a:lnTo>
                <a:lnTo>
                  <a:pt x="5398032" y="1707127"/>
                </a:lnTo>
                <a:lnTo>
                  <a:pt x="0" y="17071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6" name="TextBox 6"/>
          <p:cNvSpPr txBox="1"/>
          <p:nvPr/>
        </p:nvSpPr>
        <p:spPr>
          <a:xfrm>
            <a:off x="0" y="728965"/>
            <a:ext cx="10972800" cy="1349374"/>
          </a:xfrm>
          <a:prstGeom prst="rect">
            <a:avLst/>
          </a:prstGeom>
        </p:spPr>
        <p:txBody>
          <a:bodyPr lIns="0" tIns="0" rIns="0" bIns="0" rtlCol="0" anchor="t">
            <a:spAutoFit/>
          </a:bodyPr>
          <a:lstStyle/>
          <a:p>
            <a:pPr algn="ctr">
              <a:lnSpc>
                <a:spcPts val="9999"/>
              </a:lnSpc>
            </a:pPr>
            <a:r>
              <a:rPr lang="en-US" sz="9999">
                <a:solidFill>
                  <a:srgbClr val="FFFCE5"/>
                </a:solidFill>
                <a:latin typeface="Bobby Jones Soft"/>
              </a:rPr>
              <a:t>WAT STAAT ER OP HET                     </a:t>
            </a:r>
          </a:p>
        </p:txBody>
      </p:sp>
      <p:sp>
        <p:nvSpPr>
          <p:cNvPr id="7" name="TextBox 7"/>
          <p:cNvSpPr txBox="1"/>
          <p:nvPr/>
        </p:nvSpPr>
        <p:spPr>
          <a:xfrm>
            <a:off x="5486400" y="3531356"/>
            <a:ext cx="12801600" cy="7365158"/>
          </a:xfrm>
          <a:prstGeom prst="rect">
            <a:avLst/>
          </a:prstGeom>
        </p:spPr>
        <p:txBody>
          <a:bodyPr lIns="0" tIns="0" rIns="0" bIns="0" rtlCol="0" anchor="t">
            <a:spAutoFit/>
          </a:bodyPr>
          <a:lstStyle/>
          <a:p>
            <a:pPr marL="1174749" lvl="1" indent="-742950" algn="l">
              <a:lnSpc>
                <a:spcPts val="4799"/>
              </a:lnSpc>
              <a:buAutoNum type="arabicPeriod"/>
            </a:pPr>
            <a:r>
              <a:rPr lang="en-US" sz="3999" dirty="0" err="1">
                <a:solidFill>
                  <a:srgbClr val="572B18"/>
                </a:solidFill>
                <a:latin typeface="Canva Sans"/>
              </a:rPr>
              <a:t>Voorstelling</a:t>
            </a:r>
            <a:r>
              <a:rPr lang="en-US" sz="3999" dirty="0">
                <a:solidFill>
                  <a:srgbClr val="572B18"/>
                </a:solidFill>
                <a:latin typeface="Canva Sans"/>
              </a:rPr>
              <a:t> </a:t>
            </a:r>
            <a:r>
              <a:rPr lang="en-US" sz="3999" dirty="0" err="1">
                <a:solidFill>
                  <a:srgbClr val="572B18"/>
                </a:solidFill>
                <a:latin typeface="Canva Sans"/>
              </a:rPr>
              <a:t>documenten</a:t>
            </a:r>
            <a:endParaRPr lang="en-US" sz="3999" dirty="0">
              <a:solidFill>
                <a:srgbClr val="572B18"/>
              </a:solidFill>
              <a:latin typeface="Canva Sans"/>
            </a:endParaRPr>
          </a:p>
          <a:p>
            <a:pPr marL="1174749" lvl="1" indent="-742950" algn="l">
              <a:lnSpc>
                <a:spcPts val="4799"/>
              </a:lnSpc>
              <a:buAutoNum type="arabicPeriod"/>
            </a:pPr>
            <a:endParaRPr lang="en-US" sz="3999" dirty="0">
              <a:solidFill>
                <a:srgbClr val="572B18"/>
              </a:solidFill>
              <a:latin typeface="Canva Sans"/>
            </a:endParaRPr>
          </a:p>
          <a:p>
            <a:pPr marL="431799" lvl="1" algn="l">
              <a:lnSpc>
                <a:spcPts val="4799"/>
              </a:lnSpc>
            </a:pPr>
            <a:r>
              <a:rPr lang="en-US" sz="3999" dirty="0">
                <a:solidFill>
                  <a:srgbClr val="572B18"/>
                </a:solidFill>
                <a:latin typeface="Canva Sans"/>
              </a:rPr>
              <a:t>		a) </a:t>
            </a:r>
            <a:r>
              <a:rPr lang="en-US" sz="3999" dirty="0" err="1">
                <a:solidFill>
                  <a:srgbClr val="572B18"/>
                </a:solidFill>
                <a:latin typeface="Canva Sans"/>
              </a:rPr>
              <a:t>Analyse</a:t>
            </a:r>
            <a:r>
              <a:rPr lang="en-US" sz="3999" dirty="0">
                <a:solidFill>
                  <a:srgbClr val="572B18"/>
                </a:solidFill>
                <a:latin typeface="Canva Sans"/>
              </a:rPr>
              <a:t> </a:t>
            </a:r>
            <a:r>
              <a:rPr lang="en-US" sz="3999" dirty="0" err="1">
                <a:solidFill>
                  <a:srgbClr val="572B18"/>
                </a:solidFill>
                <a:latin typeface="Canva Sans"/>
              </a:rPr>
              <a:t>Onderwijsleersituatie</a:t>
            </a:r>
            <a:endParaRPr lang="en-US" sz="3999" dirty="0">
              <a:solidFill>
                <a:srgbClr val="572B18"/>
              </a:solidFill>
              <a:latin typeface="Canva Sans"/>
            </a:endParaRPr>
          </a:p>
          <a:p>
            <a:pPr marL="431799" lvl="1" algn="l">
              <a:lnSpc>
                <a:spcPts val="4799"/>
              </a:lnSpc>
            </a:pPr>
            <a:r>
              <a:rPr lang="en-US" sz="3999" dirty="0">
                <a:solidFill>
                  <a:srgbClr val="572B18"/>
                </a:solidFill>
                <a:latin typeface="Canva Sans"/>
              </a:rPr>
              <a:t>		b) </a:t>
            </a:r>
            <a:r>
              <a:rPr lang="en-US" sz="3999" dirty="0" err="1">
                <a:solidFill>
                  <a:srgbClr val="572B18"/>
                </a:solidFill>
                <a:latin typeface="Canva Sans"/>
              </a:rPr>
              <a:t>Vragenlijst</a:t>
            </a:r>
            <a:r>
              <a:rPr lang="en-US" sz="3999" dirty="0">
                <a:solidFill>
                  <a:srgbClr val="572B18"/>
                </a:solidFill>
                <a:latin typeface="Canva Sans"/>
              </a:rPr>
              <a:t> </a:t>
            </a:r>
            <a:r>
              <a:rPr lang="en-US" sz="3999" dirty="0" err="1">
                <a:solidFill>
                  <a:srgbClr val="572B18"/>
                </a:solidFill>
                <a:latin typeface="Canva Sans"/>
              </a:rPr>
              <a:t>Ondersteuningsnoden</a:t>
            </a: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r>
              <a:rPr lang="en-US" sz="3999" dirty="0">
                <a:solidFill>
                  <a:srgbClr val="572B18"/>
                </a:solidFill>
                <a:latin typeface="Canva Sans"/>
              </a:rPr>
              <a:t>2. </a:t>
            </a:r>
            <a:r>
              <a:rPr lang="en-US" sz="3999" dirty="0" err="1">
                <a:solidFill>
                  <a:srgbClr val="572B18"/>
                </a:solidFill>
                <a:latin typeface="Canva Sans"/>
              </a:rPr>
              <a:t>Aan</a:t>
            </a:r>
            <a:r>
              <a:rPr lang="en-US" sz="3999" dirty="0">
                <a:solidFill>
                  <a:srgbClr val="572B18"/>
                </a:solidFill>
                <a:latin typeface="Canva Sans"/>
              </a:rPr>
              <a:t> de slag!</a:t>
            </a: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a:p>
            <a:pPr marL="431799" lvl="1" algn="l">
              <a:lnSpc>
                <a:spcPts val="4799"/>
              </a:lnSpc>
            </a:pPr>
            <a:endParaRPr lang="en-US" sz="3999" dirty="0">
              <a:solidFill>
                <a:srgbClr val="572B18"/>
              </a:solidFill>
              <a:latin typeface="Canva Sans"/>
            </a:endParaRPr>
          </a:p>
        </p:txBody>
      </p:sp>
      <p:sp>
        <p:nvSpPr>
          <p:cNvPr id="8" name="TextBox 8"/>
          <p:cNvSpPr txBox="1"/>
          <p:nvPr/>
        </p:nvSpPr>
        <p:spPr>
          <a:xfrm>
            <a:off x="16696085" y="254813"/>
            <a:ext cx="569020" cy="1727204"/>
          </a:xfrm>
          <a:prstGeom prst="rect">
            <a:avLst/>
          </a:prstGeom>
        </p:spPr>
        <p:txBody>
          <a:bodyPr lIns="0" tIns="0" rIns="0" bIns="0" rtlCol="0" anchor="t">
            <a:spAutoFit/>
          </a:bodyPr>
          <a:lstStyle/>
          <a:p>
            <a:pPr algn="ctr">
              <a:lnSpc>
                <a:spcPts val="13999"/>
              </a:lnSpc>
            </a:pPr>
            <a:r>
              <a:rPr lang="en-US" sz="9999">
                <a:solidFill>
                  <a:srgbClr val="FFFCE5"/>
                </a:solidFill>
                <a:latin typeface="Bobby Jones Soft"/>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1909592"/>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Conflictueuze relaties leerkracht-leerling</a:t>
            </a:r>
            <a:endParaRPr lang="nl-BE" dirty="0"/>
          </a:p>
        </p:txBody>
      </p:sp>
      <p:graphicFrame>
        <p:nvGraphicFramePr>
          <p:cNvPr id="9" name="Tabel 8">
            <a:extLst>
              <a:ext uri="{FF2B5EF4-FFF2-40B4-BE49-F238E27FC236}">
                <a16:creationId xmlns:a16="http://schemas.microsoft.com/office/drawing/2014/main" id="{E2C1882D-90F5-4AD0-84E2-D00E8E639E6E}"/>
              </a:ext>
            </a:extLst>
          </p:cNvPr>
          <p:cNvGraphicFramePr>
            <a:graphicFrameLocks noGrp="1"/>
          </p:cNvGraphicFramePr>
          <p:nvPr>
            <p:extLst>
              <p:ext uri="{D42A27DB-BD31-4B8C-83A1-F6EECF244321}">
                <p14:modId xmlns:p14="http://schemas.microsoft.com/office/powerpoint/2010/main" val="1193685352"/>
              </p:ext>
            </p:extLst>
          </p:nvPr>
        </p:nvGraphicFramePr>
        <p:xfrm>
          <a:off x="2514600" y="2622450"/>
          <a:ext cx="5179089" cy="7169250"/>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920850">
                <a:tc>
                  <a:txBody>
                    <a:bodyPr/>
                    <a:lstStyle/>
                    <a:p>
                      <a:pPr algn="ctr"/>
                      <a:r>
                        <a:rPr lang="nl-BE" sz="3600" kern="1200" dirty="0">
                          <a:solidFill>
                            <a:srgbClr val="572B18"/>
                          </a:solidFill>
                          <a:latin typeface="Canva Sans Bold"/>
                          <a:ea typeface="+mn-ea"/>
                          <a:cs typeface="+mn-cs"/>
                        </a:rPr>
                        <a:t>Bij de leerkracht</a:t>
                      </a:r>
                    </a:p>
                  </a:txBody>
                  <a:tcPr/>
                </a:tc>
                <a:extLst>
                  <a:ext uri="{0D108BD9-81ED-4DB2-BD59-A6C34878D82A}">
                    <a16:rowId xmlns:a16="http://schemas.microsoft.com/office/drawing/2014/main" val="2666886043"/>
                  </a:ext>
                </a:extLst>
              </a:tr>
              <a:tr h="4873196">
                <a:tc>
                  <a:txBody>
                    <a:bodyPr/>
                    <a:lstStyle/>
                    <a:p>
                      <a:pPr algn="l"/>
                      <a:endParaRPr lang="nl-BE" sz="1200" dirty="0"/>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Demotivatie en gevoelens van hulpeloosheid en onzekerheid</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Verhoogde stress</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Negatieve gevoelens </a:t>
                      </a:r>
                      <a:r>
                        <a:rPr lang="nl-NL" sz="2800" kern="1200" dirty="0" err="1">
                          <a:solidFill>
                            <a:srgbClr val="3E5B2C"/>
                          </a:solidFill>
                          <a:latin typeface="Canva Sans Bold"/>
                          <a:ea typeface="+mn-ea"/>
                          <a:cs typeface="+mn-cs"/>
                        </a:rPr>
                        <a:t>tov</a:t>
                      </a:r>
                      <a:r>
                        <a:rPr lang="nl-NL" sz="2800" kern="1200" dirty="0">
                          <a:solidFill>
                            <a:srgbClr val="3E5B2C"/>
                          </a:solidFill>
                          <a:latin typeface="Canva Sans Bold"/>
                          <a:ea typeface="+mn-ea"/>
                          <a:cs typeface="+mn-cs"/>
                        </a:rPr>
                        <a:t> zichzelf als leerkracht (frustratie, tekortschieten, ik kan het niet meer, machteloosheid over de eigen rol als leerkracht)</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Op lange termijn burn-out</a:t>
                      </a:r>
                      <a:endParaRPr lang="nl-BE" sz="2800"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graphicFrame>
        <p:nvGraphicFramePr>
          <p:cNvPr id="11" name="Tabel 10">
            <a:extLst>
              <a:ext uri="{FF2B5EF4-FFF2-40B4-BE49-F238E27FC236}">
                <a16:creationId xmlns:a16="http://schemas.microsoft.com/office/drawing/2014/main" id="{DE3B3855-A1B5-484B-BA33-D7FE830F68BE}"/>
              </a:ext>
            </a:extLst>
          </p:cNvPr>
          <p:cNvGraphicFramePr>
            <a:graphicFrameLocks noGrp="1"/>
          </p:cNvGraphicFramePr>
          <p:nvPr>
            <p:extLst>
              <p:ext uri="{D42A27DB-BD31-4B8C-83A1-F6EECF244321}">
                <p14:modId xmlns:p14="http://schemas.microsoft.com/office/powerpoint/2010/main" val="3647713200"/>
              </p:ext>
            </p:extLst>
          </p:nvPr>
        </p:nvGraphicFramePr>
        <p:xfrm>
          <a:off x="10210800" y="2681286"/>
          <a:ext cx="5179089" cy="5735210"/>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862014">
                <a:tc>
                  <a:txBody>
                    <a:bodyPr/>
                    <a:lstStyle/>
                    <a:p>
                      <a:pPr algn="ctr"/>
                      <a:r>
                        <a:rPr lang="nl-BE" sz="3600" kern="1200" dirty="0">
                          <a:solidFill>
                            <a:srgbClr val="572B18"/>
                          </a:solidFill>
                          <a:latin typeface="Canva Sans Bold"/>
                          <a:ea typeface="+mn-ea"/>
                          <a:cs typeface="+mn-cs"/>
                        </a:rPr>
                        <a:t>Bij de leerling</a:t>
                      </a:r>
                    </a:p>
                  </a:txBody>
                  <a:tcPr/>
                </a:tc>
                <a:extLst>
                  <a:ext uri="{0D108BD9-81ED-4DB2-BD59-A6C34878D82A}">
                    <a16:rowId xmlns:a16="http://schemas.microsoft.com/office/drawing/2014/main" val="2666886043"/>
                  </a:ext>
                </a:extLst>
              </a:tr>
              <a:tr h="4873196">
                <a:tc>
                  <a:txBody>
                    <a:bodyPr/>
                    <a:lstStyle/>
                    <a:p>
                      <a:pPr algn="l"/>
                      <a:endParaRPr lang="nl-BE" sz="1200" dirty="0"/>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Emotionele onveiligheid </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Een afname in motivatie </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Verminderd schools presteren</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Verhoogde gedragsproblemen</a:t>
                      </a:r>
                    </a:p>
                    <a:p>
                      <a:pPr marL="571500" indent="-571500" algn="ctr">
                        <a:buFont typeface="Arial" panose="020B0604020202020204" pitchFamily="34" charset="0"/>
                        <a:buChar char="•"/>
                      </a:pPr>
                      <a:endParaRPr lang="nl-BE" sz="3999"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sp>
        <p:nvSpPr>
          <p:cNvPr id="13" name="Freeform 14">
            <a:extLst>
              <a:ext uri="{FF2B5EF4-FFF2-40B4-BE49-F238E27FC236}">
                <a16:creationId xmlns:a16="http://schemas.microsoft.com/office/drawing/2014/main" id="{5F54C8A1-EC48-4646-955D-37FE6463820C}"/>
              </a:ext>
            </a:extLst>
          </p:cNvPr>
          <p:cNvSpPr/>
          <p:nvPr/>
        </p:nvSpPr>
        <p:spPr>
          <a:xfrm>
            <a:off x="11733292" y="9715500"/>
            <a:ext cx="6324599" cy="408865"/>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51715C"/>
          </a:solidFill>
        </p:spPr>
        <p:txBody>
          <a:bodyPr/>
          <a:lstStyle/>
          <a:p>
            <a:r>
              <a:rPr lang="en-US" dirty="0" err="1">
                <a:solidFill>
                  <a:srgbClr val="D0EAF0"/>
                </a:solidFill>
                <a:latin typeface="Open Sauce"/>
              </a:rPr>
              <a:t>Koenen</a:t>
            </a:r>
            <a:r>
              <a:rPr lang="en-US" dirty="0">
                <a:solidFill>
                  <a:srgbClr val="D0EAF0"/>
                </a:solidFill>
                <a:latin typeface="Open Sauce"/>
              </a:rPr>
              <a:t>, Vervoort, </a:t>
            </a:r>
            <a:r>
              <a:rPr lang="en-US" dirty="0" err="1">
                <a:solidFill>
                  <a:srgbClr val="D0EAF0"/>
                </a:solidFill>
                <a:latin typeface="Open Sauce"/>
              </a:rPr>
              <a:t>Kelchtermans</a:t>
            </a:r>
            <a:r>
              <a:rPr lang="en-US" dirty="0">
                <a:solidFill>
                  <a:srgbClr val="D0EAF0"/>
                </a:solidFill>
                <a:latin typeface="Open Sauce"/>
              </a:rPr>
              <a:t>, </a:t>
            </a:r>
            <a:r>
              <a:rPr lang="en-US" dirty="0" err="1">
                <a:solidFill>
                  <a:srgbClr val="D0EAF0"/>
                </a:solidFill>
                <a:latin typeface="Open Sauce"/>
              </a:rPr>
              <a:t>Verschueren</a:t>
            </a:r>
            <a:r>
              <a:rPr lang="en-US" dirty="0">
                <a:solidFill>
                  <a:srgbClr val="D0EAF0"/>
                </a:solidFill>
                <a:latin typeface="Open Sauce"/>
              </a:rPr>
              <a:t> &amp; Spilt, 2017</a:t>
            </a:r>
          </a:p>
          <a:p>
            <a:endParaRPr lang="nl-BE" dirty="0"/>
          </a:p>
        </p:txBody>
      </p:sp>
    </p:spTree>
    <p:extLst>
      <p:ext uri="{BB962C8B-B14F-4D97-AF65-F5344CB8AC3E}">
        <p14:creationId xmlns:p14="http://schemas.microsoft.com/office/powerpoint/2010/main" val="424277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510492"/>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938992"/>
          </a:xfrm>
          <a:prstGeom prst="rect">
            <a:avLst/>
          </a:prstGeom>
          <a:noFill/>
        </p:spPr>
        <p:txBody>
          <a:bodyPr wrap="square" rtlCol="0">
            <a:spAutoFit/>
          </a:bodyPr>
          <a:lstStyle/>
          <a:p>
            <a:pPr algn="ctr"/>
            <a:r>
              <a:rPr lang="nl-BE" sz="6000" dirty="0">
                <a:solidFill>
                  <a:srgbClr val="FFFCE5"/>
                </a:solidFill>
                <a:latin typeface="Bobby Jones Soft"/>
              </a:rPr>
              <a:t>In elk geval komt het welzijn van de leerkracht voor dat van de leerlingen!</a:t>
            </a:r>
            <a:endParaRPr lang="nl-BE" dirty="0"/>
          </a:p>
        </p:txBody>
      </p:sp>
      <p:sp>
        <p:nvSpPr>
          <p:cNvPr id="13" name="Freeform 14">
            <a:extLst>
              <a:ext uri="{FF2B5EF4-FFF2-40B4-BE49-F238E27FC236}">
                <a16:creationId xmlns:a16="http://schemas.microsoft.com/office/drawing/2014/main" id="{5F54C8A1-EC48-4646-955D-37FE6463820C}"/>
              </a:ext>
            </a:extLst>
          </p:cNvPr>
          <p:cNvSpPr/>
          <p:nvPr/>
        </p:nvSpPr>
        <p:spPr>
          <a:xfrm>
            <a:off x="15490235" y="9698490"/>
            <a:ext cx="2514600" cy="489898"/>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51715C"/>
          </a:solidFill>
        </p:spPr>
        <p:txBody>
          <a:bodyPr/>
          <a:lstStyle/>
          <a:p>
            <a:r>
              <a:rPr lang="en-US" dirty="0" err="1">
                <a:solidFill>
                  <a:srgbClr val="D0EAF0"/>
                </a:solidFill>
                <a:latin typeface="Open Sauce"/>
              </a:rPr>
              <a:t>Bron</a:t>
            </a:r>
            <a:r>
              <a:rPr lang="en-US" dirty="0">
                <a:solidFill>
                  <a:srgbClr val="D0EAF0"/>
                </a:solidFill>
                <a:latin typeface="Open Sauce"/>
              </a:rPr>
              <a:t>: Marc </a:t>
            </a:r>
            <a:r>
              <a:rPr lang="en-US" dirty="0" err="1">
                <a:solidFill>
                  <a:srgbClr val="D0EAF0"/>
                </a:solidFill>
                <a:latin typeface="Open Sauce"/>
              </a:rPr>
              <a:t>Mathyssen</a:t>
            </a:r>
            <a:endParaRPr lang="en-US" dirty="0">
              <a:solidFill>
                <a:srgbClr val="D0EAF0"/>
              </a:solidFill>
              <a:latin typeface="Open Sauce"/>
            </a:endParaRPr>
          </a:p>
          <a:p>
            <a:endParaRPr lang="nl-BE" dirty="0"/>
          </a:p>
        </p:txBody>
      </p:sp>
      <p:sp>
        <p:nvSpPr>
          <p:cNvPr id="6" name="Tekstvak 5">
            <a:extLst>
              <a:ext uri="{FF2B5EF4-FFF2-40B4-BE49-F238E27FC236}">
                <a16:creationId xmlns:a16="http://schemas.microsoft.com/office/drawing/2014/main" id="{2BA35C75-2ED2-465A-B163-0D857929CB11}"/>
              </a:ext>
            </a:extLst>
          </p:cNvPr>
          <p:cNvSpPr txBox="1"/>
          <p:nvPr/>
        </p:nvSpPr>
        <p:spPr>
          <a:xfrm>
            <a:off x="1051084" y="3589361"/>
            <a:ext cx="16078200" cy="4801314"/>
          </a:xfrm>
          <a:prstGeom prst="rect">
            <a:avLst/>
          </a:prstGeom>
          <a:noFill/>
        </p:spPr>
        <p:txBody>
          <a:bodyPr wrap="square" rtlCol="0">
            <a:spAutoFit/>
          </a:bodyPr>
          <a:lstStyle/>
          <a:p>
            <a:pPr algn="ctr"/>
            <a:r>
              <a:rPr lang="en-US" sz="4800" b="1" dirty="0" err="1">
                <a:solidFill>
                  <a:srgbClr val="3E5B2C"/>
                </a:solidFill>
                <a:latin typeface="Canva Sans Bold"/>
              </a:rPr>
              <a:t>Als</a:t>
            </a:r>
            <a:r>
              <a:rPr lang="en-US" sz="4800" b="1" dirty="0">
                <a:solidFill>
                  <a:srgbClr val="3E5B2C"/>
                </a:solidFill>
                <a:latin typeface="Canva Sans Bold"/>
              </a:rPr>
              <a:t> de </a:t>
            </a:r>
            <a:r>
              <a:rPr lang="en-US" sz="4800" b="1" dirty="0" err="1">
                <a:solidFill>
                  <a:srgbClr val="3E5B2C"/>
                </a:solidFill>
                <a:latin typeface="Canva Sans Bold"/>
              </a:rPr>
              <a:t>leerkracht</a:t>
            </a:r>
            <a:r>
              <a:rPr lang="en-US" sz="4800" b="1" dirty="0">
                <a:solidFill>
                  <a:srgbClr val="3E5B2C"/>
                </a:solidFill>
                <a:latin typeface="Canva Sans Bold"/>
              </a:rPr>
              <a:t> </a:t>
            </a:r>
            <a:r>
              <a:rPr lang="en-US" sz="4800" b="1" dirty="0" err="1">
                <a:solidFill>
                  <a:srgbClr val="3E5B2C"/>
                </a:solidFill>
                <a:latin typeface="Canva Sans Bold"/>
              </a:rPr>
              <a:t>goed</a:t>
            </a:r>
            <a:r>
              <a:rPr lang="en-US" sz="4800" b="1" dirty="0">
                <a:solidFill>
                  <a:srgbClr val="3E5B2C"/>
                </a:solidFill>
                <a:latin typeface="Canva Sans Bold"/>
              </a:rPr>
              <a:t> in </a:t>
            </a:r>
            <a:r>
              <a:rPr lang="en-US" sz="4800" b="1" dirty="0" err="1">
                <a:solidFill>
                  <a:srgbClr val="3E5B2C"/>
                </a:solidFill>
                <a:latin typeface="Canva Sans Bold"/>
              </a:rPr>
              <a:t>zijn</a:t>
            </a:r>
            <a:r>
              <a:rPr lang="en-US" sz="4800" b="1" dirty="0">
                <a:solidFill>
                  <a:srgbClr val="3E5B2C"/>
                </a:solidFill>
                <a:latin typeface="Canva Sans Bold"/>
              </a:rPr>
              <a:t> vel zit, </a:t>
            </a:r>
            <a:r>
              <a:rPr lang="en-US" sz="4800" b="1" dirty="0" err="1">
                <a:solidFill>
                  <a:srgbClr val="3E5B2C"/>
                </a:solidFill>
                <a:latin typeface="Canva Sans Bold"/>
              </a:rPr>
              <a:t>doet</a:t>
            </a:r>
            <a:r>
              <a:rPr lang="en-US" sz="4800" b="1" dirty="0">
                <a:solidFill>
                  <a:srgbClr val="3E5B2C"/>
                </a:solidFill>
                <a:latin typeface="Canva Sans Bold"/>
              </a:rPr>
              <a:t> het de </a:t>
            </a:r>
            <a:r>
              <a:rPr lang="en-US" sz="4800" b="1" dirty="0" err="1">
                <a:solidFill>
                  <a:srgbClr val="3E5B2C"/>
                </a:solidFill>
                <a:latin typeface="Canva Sans Bold"/>
              </a:rPr>
              <a:t>kinderen</a:t>
            </a:r>
            <a:r>
              <a:rPr lang="en-US" sz="4800" b="1" dirty="0">
                <a:solidFill>
                  <a:srgbClr val="3E5B2C"/>
                </a:solidFill>
                <a:latin typeface="Canva Sans Bold"/>
              </a:rPr>
              <a:t> </a:t>
            </a:r>
            <a:r>
              <a:rPr lang="en-US" sz="4800" b="1" dirty="0" err="1">
                <a:solidFill>
                  <a:srgbClr val="3E5B2C"/>
                </a:solidFill>
                <a:latin typeface="Canva Sans Bold"/>
              </a:rPr>
              <a:t>goed</a:t>
            </a:r>
            <a:r>
              <a:rPr lang="en-US" sz="4800" b="1" dirty="0">
                <a:solidFill>
                  <a:srgbClr val="3E5B2C"/>
                </a:solidFill>
                <a:latin typeface="Canva Sans Bold"/>
              </a:rPr>
              <a:t> </a:t>
            </a:r>
            <a:r>
              <a:rPr lang="en-US" sz="4800" b="1" dirty="0" err="1">
                <a:solidFill>
                  <a:srgbClr val="3E5B2C"/>
                </a:solidFill>
                <a:latin typeface="Canva Sans Bold"/>
              </a:rPr>
              <a:t>en</a:t>
            </a:r>
            <a:r>
              <a:rPr lang="en-US" sz="4800" b="1" dirty="0">
                <a:solidFill>
                  <a:srgbClr val="3E5B2C"/>
                </a:solidFill>
                <a:latin typeface="Canva Sans Bold"/>
              </a:rPr>
              <a:t> </a:t>
            </a:r>
            <a:r>
              <a:rPr lang="en-US" sz="4800" b="1" dirty="0" err="1">
                <a:solidFill>
                  <a:srgbClr val="3E5B2C"/>
                </a:solidFill>
                <a:latin typeface="Canva Sans Bold"/>
              </a:rPr>
              <a:t>zal</a:t>
            </a:r>
            <a:r>
              <a:rPr lang="en-US" sz="4800" b="1" dirty="0">
                <a:solidFill>
                  <a:srgbClr val="3E5B2C"/>
                </a:solidFill>
                <a:latin typeface="Canva Sans Bold"/>
              </a:rPr>
              <a:t> zo </a:t>
            </a:r>
            <a:r>
              <a:rPr lang="en-US" sz="4800" b="1" dirty="0" err="1">
                <a:solidFill>
                  <a:srgbClr val="3E5B2C"/>
                </a:solidFill>
                <a:latin typeface="Canva Sans Bold"/>
              </a:rPr>
              <a:t>ook</a:t>
            </a:r>
            <a:r>
              <a:rPr lang="en-US" sz="4800" b="1" dirty="0">
                <a:solidFill>
                  <a:srgbClr val="3E5B2C"/>
                </a:solidFill>
                <a:latin typeface="Canva Sans Bold"/>
              </a:rPr>
              <a:t> </a:t>
            </a:r>
            <a:r>
              <a:rPr lang="en-US" sz="4800" b="1" dirty="0" err="1">
                <a:solidFill>
                  <a:srgbClr val="3E5B2C"/>
                </a:solidFill>
                <a:latin typeface="Canva Sans Bold"/>
              </a:rPr>
              <a:t>hun</a:t>
            </a:r>
            <a:r>
              <a:rPr lang="en-US" sz="4800" b="1" dirty="0">
                <a:solidFill>
                  <a:srgbClr val="3E5B2C"/>
                </a:solidFill>
                <a:latin typeface="Canva Sans Bold"/>
              </a:rPr>
              <a:t> </a:t>
            </a:r>
            <a:r>
              <a:rPr lang="en-US" sz="4800" b="1" dirty="0" err="1">
                <a:solidFill>
                  <a:srgbClr val="3E5B2C"/>
                </a:solidFill>
                <a:latin typeface="Canva Sans Bold"/>
              </a:rPr>
              <a:t>welzijn</a:t>
            </a:r>
            <a:r>
              <a:rPr lang="en-US" sz="4800" b="1" dirty="0">
                <a:solidFill>
                  <a:srgbClr val="3E5B2C"/>
                </a:solidFill>
                <a:latin typeface="Canva Sans Bold"/>
              </a:rPr>
              <a:t> </a:t>
            </a:r>
            <a:r>
              <a:rPr lang="en-US" sz="4800" b="1" dirty="0" err="1">
                <a:solidFill>
                  <a:srgbClr val="3E5B2C"/>
                </a:solidFill>
                <a:latin typeface="Canva Sans Bold"/>
              </a:rPr>
              <a:t>bevorderd</a:t>
            </a:r>
            <a:r>
              <a:rPr lang="en-US" sz="4800" b="1" dirty="0">
                <a:solidFill>
                  <a:srgbClr val="3E5B2C"/>
                </a:solidFill>
                <a:latin typeface="Canva Sans Bold"/>
              </a:rPr>
              <a:t> </a:t>
            </a:r>
            <a:r>
              <a:rPr lang="en-US" sz="4800" b="1" dirty="0" err="1">
                <a:solidFill>
                  <a:srgbClr val="3E5B2C"/>
                </a:solidFill>
                <a:latin typeface="Canva Sans Bold"/>
              </a:rPr>
              <a:t>worden</a:t>
            </a:r>
            <a:r>
              <a:rPr lang="en-US" sz="4800" b="1" dirty="0">
                <a:solidFill>
                  <a:srgbClr val="3E5B2C"/>
                </a:solidFill>
                <a:latin typeface="Canva Sans Bold"/>
              </a:rPr>
              <a:t>. </a:t>
            </a:r>
            <a:r>
              <a:rPr lang="en-US" sz="4800" b="1" dirty="0" err="1">
                <a:solidFill>
                  <a:srgbClr val="3E5B2C"/>
                </a:solidFill>
                <a:latin typeface="Canva Sans Bold"/>
              </a:rPr>
              <a:t>Als</a:t>
            </a:r>
            <a:r>
              <a:rPr lang="en-US" sz="4800" b="1" dirty="0">
                <a:solidFill>
                  <a:srgbClr val="3E5B2C"/>
                </a:solidFill>
                <a:latin typeface="Canva Sans Bold"/>
              </a:rPr>
              <a:t> de </a:t>
            </a:r>
            <a:r>
              <a:rPr lang="en-US" sz="4800" b="1" dirty="0" err="1">
                <a:solidFill>
                  <a:srgbClr val="3E5B2C"/>
                </a:solidFill>
                <a:latin typeface="Canva Sans Bold"/>
              </a:rPr>
              <a:t>leerkracht</a:t>
            </a:r>
            <a:r>
              <a:rPr lang="en-US" sz="4800" b="1" dirty="0">
                <a:solidFill>
                  <a:srgbClr val="3E5B2C"/>
                </a:solidFill>
                <a:latin typeface="Canva Sans Bold"/>
              </a:rPr>
              <a:t> </a:t>
            </a:r>
            <a:r>
              <a:rPr lang="en-US" sz="4800" b="1" dirty="0" err="1">
                <a:solidFill>
                  <a:srgbClr val="3E5B2C"/>
                </a:solidFill>
                <a:latin typeface="Canva Sans Bold"/>
              </a:rPr>
              <a:t>niet</a:t>
            </a:r>
            <a:r>
              <a:rPr lang="en-US" sz="4800" b="1" dirty="0">
                <a:solidFill>
                  <a:srgbClr val="3E5B2C"/>
                </a:solidFill>
                <a:latin typeface="Canva Sans Bold"/>
              </a:rPr>
              <a:t> in rust </a:t>
            </a:r>
            <a:r>
              <a:rPr lang="en-US" sz="4800" b="1" dirty="0" err="1">
                <a:solidFill>
                  <a:srgbClr val="3E5B2C"/>
                </a:solidFill>
                <a:latin typeface="Canva Sans Bold"/>
              </a:rPr>
              <a:t>bij</a:t>
            </a:r>
            <a:r>
              <a:rPr lang="en-US" sz="4800" b="1" dirty="0">
                <a:solidFill>
                  <a:srgbClr val="3E5B2C"/>
                </a:solidFill>
                <a:latin typeface="Canva Sans Bold"/>
              </a:rPr>
              <a:t> </a:t>
            </a:r>
            <a:r>
              <a:rPr lang="en-US" sz="4800" b="1" dirty="0" err="1">
                <a:solidFill>
                  <a:srgbClr val="3E5B2C"/>
                </a:solidFill>
                <a:latin typeface="Canva Sans Bold"/>
              </a:rPr>
              <a:t>zichzelf</a:t>
            </a:r>
            <a:r>
              <a:rPr lang="en-US" sz="4800" b="1" dirty="0">
                <a:solidFill>
                  <a:srgbClr val="3E5B2C"/>
                </a:solidFill>
                <a:latin typeface="Canva Sans Bold"/>
              </a:rPr>
              <a:t> </a:t>
            </a:r>
            <a:r>
              <a:rPr lang="en-US" sz="4800" b="1" dirty="0" err="1">
                <a:solidFill>
                  <a:srgbClr val="3E5B2C"/>
                </a:solidFill>
                <a:latin typeface="Canva Sans Bold"/>
              </a:rPr>
              <a:t>thuis</a:t>
            </a:r>
            <a:r>
              <a:rPr lang="en-US" sz="4800" b="1" dirty="0">
                <a:solidFill>
                  <a:srgbClr val="3E5B2C"/>
                </a:solidFill>
                <a:latin typeface="Canva Sans Bold"/>
              </a:rPr>
              <a:t> is, dan </a:t>
            </a:r>
            <a:r>
              <a:rPr lang="en-US" sz="4800" b="1" dirty="0" err="1">
                <a:solidFill>
                  <a:srgbClr val="3E5B2C"/>
                </a:solidFill>
                <a:latin typeface="Canva Sans Bold"/>
              </a:rPr>
              <a:t>kan</a:t>
            </a:r>
            <a:r>
              <a:rPr lang="en-US" sz="4800" b="1" dirty="0">
                <a:solidFill>
                  <a:srgbClr val="3E5B2C"/>
                </a:solidFill>
                <a:latin typeface="Canva Sans Bold"/>
              </a:rPr>
              <a:t> </a:t>
            </a:r>
            <a:r>
              <a:rPr lang="en-US" sz="4800" b="1" dirty="0" err="1">
                <a:solidFill>
                  <a:srgbClr val="3E5B2C"/>
                </a:solidFill>
                <a:latin typeface="Canva Sans Bold"/>
              </a:rPr>
              <a:t>hij</a:t>
            </a:r>
            <a:r>
              <a:rPr lang="en-US" sz="4800" b="1" dirty="0">
                <a:solidFill>
                  <a:srgbClr val="3E5B2C"/>
                </a:solidFill>
                <a:latin typeface="Canva Sans Bold"/>
              </a:rPr>
              <a:t> </a:t>
            </a:r>
            <a:r>
              <a:rPr lang="en-US" sz="4800" b="1" dirty="0" err="1">
                <a:solidFill>
                  <a:srgbClr val="3E5B2C"/>
                </a:solidFill>
                <a:latin typeface="Canva Sans Bold"/>
              </a:rPr>
              <a:t>er</a:t>
            </a:r>
            <a:r>
              <a:rPr lang="en-US" sz="4800" b="1" dirty="0">
                <a:solidFill>
                  <a:srgbClr val="3E5B2C"/>
                </a:solidFill>
                <a:latin typeface="Canva Sans Bold"/>
              </a:rPr>
              <a:t> </a:t>
            </a:r>
            <a:r>
              <a:rPr lang="en-US" sz="4800" b="1" dirty="0" err="1">
                <a:solidFill>
                  <a:srgbClr val="3E5B2C"/>
                </a:solidFill>
                <a:latin typeface="Canva Sans Bold"/>
              </a:rPr>
              <a:t>ook</a:t>
            </a:r>
            <a:r>
              <a:rPr lang="en-US" sz="4800" b="1" dirty="0">
                <a:solidFill>
                  <a:srgbClr val="3E5B2C"/>
                </a:solidFill>
                <a:latin typeface="Canva Sans Bold"/>
              </a:rPr>
              <a:t> </a:t>
            </a:r>
            <a:r>
              <a:rPr lang="en-US" sz="4800" b="1" dirty="0" err="1">
                <a:solidFill>
                  <a:srgbClr val="3E5B2C"/>
                </a:solidFill>
                <a:latin typeface="Canva Sans Bold"/>
              </a:rPr>
              <a:t>niet</a:t>
            </a:r>
            <a:r>
              <a:rPr lang="en-US" sz="4800" b="1" dirty="0">
                <a:solidFill>
                  <a:srgbClr val="3E5B2C"/>
                </a:solidFill>
                <a:latin typeface="Canva Sans Bold"/>
              </a:rPr>
              <a:t> </a:t>
            </a:r>
            <a:r>
              <a:rPr lang="en-US" sz="4800" b="1" dirty="0" err="1">
                <a:solidFill>
                  <a:srgbClr val="3E5B2C"/>
                </a:solidFill>
                <a:latin typeface="Canva Sans Bold"/>
              </a:rPr>
              <a:t>echt</a:t>
            </a:r>
            <a:r>
              <a:rPr lang="en-US" sz="4800" b="1" dirty="0">
                <a:solidFill>
                  <a:srgbClr val="3E5B2C"/>
                </a:solidFill>
                <a:latin typeface="Canva Sans Bold"/>
              </a:rPr>
              <a:t> </a:t>
            </a:r>
            <a:r>
              <a:rPr lang="en-US" sz="4800" b="1" dirty="0" err="1">
                <a:solidFill>
                  <a:srgbClr val="3E5B2C"/>
                </a:solidFill>
                <a:latin typeface="Canva Sans Bold"/>
              </a:rPr>
              <a:t>zijn</a:t>
            </a:r>
            <a:r>
              <a:rPr lang="en-US" sz="4800" b="1" dirty="0">
                <a:solidFill>
                  <a:srgbClr val="3E5B2C"/>
                </a:solidFill>
                <a:latin typeface="Canva Sans Bold"/>
              </a:rPr>
              <a:t> </a:t>
            </a:r>
            <a:r>
              <a:rPr lang="en-US" sz="4800" b="1" dirty="0" err="1">
                <a:solidFill>
                  <a:srgbClr val="3E5B2C"/>
                </a:solidFill>
                <a:latin typeface="Canva Sans Bold"/>
              </a:rPr>
              <a:t>voor</a:t>
            </a:r>
            <a:r>
              <a:rPr lang="en-US" sz="4800" b="1" dirty="0">
                <a:solidFill>
                  <a:srgbClr val="3E5B2C"/>
                </a:solidFill>
                <a:latin typeface="Canva Sans Bold"/>
              </a:rPr>
              <a:t> hen. </a:t>
            </a:r>
            <a:r>
              <a:rPr lang="en-US" sz="4800" b="1" dirty="0" err="1">
                <a:solidFill>
                  <a:srgbClr val="3E5B2C"/>
                </a:solidFill>
                <a:latin typeface="Canva Sans Bold"/>
              </a:rPr>
              <a:t>Niets</a:t>
            </a:r>
            <a:r>
              <a:rPr lang="en-US" sz="4800" b="1" dirty="0">
                <a:solidFill>
                  <a:srgbClr val="3E5B2C"/>
                </a:solidFill>
                <a:latin typeface="Canva Sans Bold"/>
              </a:rPr>
              <a:t> van wat </a:t>
            </a:r>
            <a:r>
              <a:rPr lang="en-US" sz="4800" b="1" dirty="0" err="1">
                <a:solidFill>
                  <a:srgbClr val="3E5B2C"/>
                </a:solidFill>
                <a:latin typeface="Canva Sans Bold"/>
              </a:rPr>
              <a:t>hij</a:t>
            </a:r>
            <a:r>
              <a:rPr lang="en-US" sz="4800" b="1" dirty="0">
                <a:solidFill>
                  <a:srgbClr val="3E5B2C"/>
                </a:solidFill>
                <a:latin typeface="Canva Sans Bold"/>
              </a:rPr>
              <a:t> </a:t>
            </a:r>
            <a:r>
              <a:rPr lang="en-US" sz="4800" b="1" dirty="0" err="1">
                <a:solidFill>
                  <a:srgbClr val="3E5B2C"/>
                </a:solidFill>
                <a:latin typeface="Canva Sans Bold"/>
              </a:rPr>
              <a:t>doet</a:t>
            </a:r>
            <a:r>
              <a:rPr lang="en-US" sz="4800" b="1" dirty="0">
                <a:solidFill>
                  <a:srgbClr val="3E5B2C"/>
                </a:solidFill>
                <a:latin typeface="Canva Sans Bold"/>
              </a:rPr>
              <a:t> </a:t>
            </a:r>
            <a:r>
              <a:rPr lang="en-US" sz="4800" b="1" dirty="0" err="1">
                <a:solidFill>
                  <a:srgbClr val="3E5B2C"/>
                </a:solidFill>
                <a:latin typeface="Canva Sans Bold"/>
              </a:rPr>
              <a:t>als</a:t>
            </a:r>
            <a:r>
              <a:rPr lang="en-US" sz="4800" b="1" dirty="0">
                <a:solidFill>
                  <a:srgbClr val="3E5B2C"/>
                </a:solidFill>
                <a:latin typeface="Canva Sans Bold"/>
              </a:rPr>
              <a:t> </a:t>
            </a:r>
            <a:r>
              <a:rPr lang="en-US" sz="4800" b="1" dirty="0" err="1">
                <a:solidFill>
                  <a:srgbClr val="3E5B2C"/>
                </a:solidFill>
                <a:latin typeface="Canva Sans Bold"/>
              </a:rPr>
              <a:t>leerkracht</a:t>
            </a:r>
            <a:r>
              <a:rPr lang="en-US" sz="4800" b="1" dirty="0">
                <a:solidFill>
                  <a:srgbClr val="3E5B2C"/>
                </a:solidFill>
                <a:latin typeface="Canva Sans Bold"/>
              </a:rPr>
              <a:t> </a:t>
            </a:r>
            <a:r>
              <a:rPr lang="en-US" sz="4800" b="1" dirty="0" err="1">
                <a:solidFill>
                  <a:srgbClr val="3E5B2C"/>
                </a:solidFill>
                <a:latin typeface="Canva Sans Bold"/>
              </a:rPr>
              <a:t>zal</a:t>
            </a:r>
            <a:r>
              <a:rPr lang="en-US" sz="4800" b="1" dirty="0">
                <a:solidFill>
                  <a:srgbClr val="3E5B2C"/>
                </a:solidFill>
                <a:latin typeface="Canva Sans Bold"/>
              </a:rPr>
              <a:t> </a:t>
            </a:r>
            <a:r>
              <a:rPr lang="en-US" sz="4800" b="1" dirty="0" err="1">
                <a:solidFill>
                  <a:srgbClr val="3E5B2C"/>
                </a:solidFill>
                <a:latin typeface="Canva Sans Bold"/>
              </a:rPr>
              <a:t>enig</a:t>
            </a:r>
            <a:r>
              <a:rPr lang="en-US" sz="4800" b="1" dirty="0">
                <a:solidFill>
                  <a:srgbClr val="3E5B2C"/>
                </a:solidFill>
                <a:latin typeface="Canva Sans Bold"/>
              </a:rPr>
              <a:t> </a:t>
            </a:r>
            <a:r>
              <a:rPr lang="en-US" sz="4800" b="1" dirty="0" err="1">
                <a:solidFill>
                  <a:srgbClr val="3E5B2C"/>
                </a:solidFill>
                <a:latin typeface="Canva Sans Bold"/>
              </a:rPr>
              <a:t>verschil</a:t>
            </a:r>
            <a:r>
              <a:rPr lang="en-US" sz="4800" b="1" dirty="0">
                <a:solidFill>
                  <a:srgbClr val="3E5B2C"/>
                </a:solidFill>
                <a:latin typeface="Canva Sans Bold"/>
              </a:rPr>
              <a:t> </a:t>
            </a:r>
            <a:r>
              <a:rPr lang="en-US" sz="4800" b="1" dirty="0" err="1">
                <a:solidFill>
                  <a:srgbClr val="3E5B2C"/>
                </a:solidFill>
                <a:latin typeface="Canva Sans Bold"/>
              </a:rPr>
              <a:t>maken</a:t>
            </a:r>
            <a:r>
              <a:rPr lang="en-US" sz="4800" b="1" dirty="0">
                <a:solidFill>
                  <a:srgbClr val="3E5B2C"/>
                </a:solidFill>
                <a:latin typeface="Canva Sans Bold"/>
              </a:rPr>
              <a:t>, </a:t>
            </a:r>
            <a:r>
              <a:rPr lang="en-US" sz="4800" b="1" dirty="0" err="1">
                <a:solidFill>
                  <a:srgbClr val="3E5B2C"/>
                </a:solidFill>
                <a:latin typeface="Canva Sans Bold"/>
              </a:rPr>
              <a:t>als</a:t>
            </a:r>
            <a:r>
              <a:rPr lang="en-US" sz="4800" b="1" dirty="0">
                <a:solidFill>
                  <a:srgbClr val="3E5B2C"/>
                </a:solidFill>
                <a:latin typeface="Canva Sans Bold"/>
              </a:rPr>
              <a:t> </a:t>
            </a:r>
            <a:r>
              <a:rPr lang="en-US" sz="4800" b="1" dirty="0" err="1">
                <a:solidFill>
                  <a:srgbClr val="3E5B2C"/>
                </a:solidFill>
                <a:latin typeface="Canva Sans Bold"/>
              </a:rPr>
              <a:t>hij</a:t>
            </a:r>
            <a:r>
              <a:rPr lang="en-US" sz="4800" b="1" dirty="0">
                <a:solidFill>
                  <a:srgbClr val="3E5B2C"/>
                </a:solidFill>
                <a:latin typeface="Canva Sans Bold"/>
              </a:rPr>
              <a:t> </a:t>
            </a:r>
            <a:r>
              <a:rPr lang="en-US" sz="4800" b="1" dirty="0" err="1">
                <a:solidFill>
                  <a:srgbClr val="3E5B2C"/>
                </a:solidFill>
                <a:latin typeface="Canva Sans Bold"/>
              </a:rPr>
              <a:t>niet</a:t>
            </a:r>
            <a:r>
              <a:rPr lang="en-US" sz="4800" b="1" dirty="0">
                <a:solidFill>
                  <a:srgbClr val="3E5B2C"/>
                </a:solidFill>
                <a:latin typeface="Canva Sans Bold"/>
              </a:rPr>
              <a:t> </a:t>
            </a:r>
            <a:r>
              <a:rPr lang="en-US" sz="4800" b="1" dirty="0" err="1">
                <a:solidFill>
                  <a:srgbClr val="3E5B2C"/>
                </a:solidFill>
                <a:latin typeface="Canva Sans Bold"/>
              </a:rPr>
              <a:t>geworteld</a:t>
            </a:r>
            <a:r>
              <a:rPr lang="en-US" sz="4800" b="1" dirty="0">
                <a:solidFill>
                  <a:srgbClr val="3E5B2C"/>
                </a:solidFill>
                <a:latin typeface="Canva Sans Bold"/>
              </a:rPr>
              <a:t> is in </a:t>
            </a:r>
            <a:r>
              <a:rPr lang="en-US" sz="4800" b="1" dirty="0" err="1">
                <a:solidFill>
                  <a:srgbClr val="3E5B2C"/>
                </a:solidFill>
                <a:latin typeface="Canva Sans Bold"/>
              </a:rPr>
              <a:t>wie</a:t>
            </a:r>
            <a:r>
              <a:rPr lang="en-US" sz="4800" b="1" dirty="0">
                <a:solidFill>
                  <a:srgbClr val="3E5B2C"/>
                </a:solidFill>
                <a:latin typeface="Canva Sans Bold"/>
              </a:rPr>
              <a:t> </a:t>
            </a:r>
            <a:r>
              <a:rPr lang="en-US" sz="4800" b="1" dirty="0" err="1">
                <a:solidFill>
                  <a:srgbClr val="3E5B2C"/>
                </a:solidFill>
                <a:latin typeface="Canva Sans Bold"/>
              </a:rPr>
              <a:t>hij</a:t>
            </a:r>
            <a:r>
              <a:rPr lang="en-US" sz="4800" b="1" dirty="0">
                <a:solidFill>
                  <a:srgbClr val="3E5B2C"/>
                </a:solidFill>
                <a:latin typeface="Canva Sans Bold"/>
              </a:rPr>
              <a:t> is. </a:t>
            </a:r>
          </a:p>
          <a:p>
            <a:pPr algn="ctr"/>
            <a:endParaRPr lang="nl-BE" dirty="0"/>
          </a:p>
        </p:txBody>
      </p:sp>
    </p:spTree>
    <p:extLst>
      <p:ext uri="{BB962C8B-B14F-4D97-AF65-F5344CB8AC3E}">
        <p14:creationId xmlns:p14="http://schemas.microsoft.com/office/powerpoint/2010/main" val="3699951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HGW-uitgangspunt </a:t>
            </a:r>
            <a:r>
              <a:rPr lang="nl-BE" sz="6000" dirty="0" err="1">
                <a:solidFill>
                  <a:srgbClr val="FFFCE5"/>
                </a:solidFill>
                <a:latin typeface="Bobby Jones Soft"/>
              </a:rPr>
              <a:t>transactioneel</a:t>
            </a:r>
            <a:endParaRPr lang="nl-BE" dirty="0"/>
          </a:p>
        </p:txBody>
      </p:sp>
      <p:graphicFrame>
        <p:nvGraphicFramePr>
          <p:cNvPr id="9" name="Tabel 8">
            <a:extLst>
              <a:ext uri="{FF2B5EF4-FFF2-40B4-BE49-F238E27FC236}">
                <a16:creationId xmlns:a16="http://schemas.microsoft.com/office/drawing/2014/main" id="{E2C1882D-90F5-4AD0-84E2-D00E8E639E6E}"/>
              </a:ext>
            </a:extLst>
          </p:cNvPr>
          <p:cNvGraphicFramePr>
            <a:graphicFrameLocks noGrp="1"/>
          </p:cNvGraphicFramePr>
          <p:nvPr>
            <p:extLst>
              <p:ext uri="{D42A27DB-BD31-4B8C-83A1-F6EECF244321}">
                <p14:modId xmlns:p14="http://schemas.microsoft.com/office/powerpoint/2010/main" val="960343937"/>
              </p:ext>
            </p:extLst>
          </p:nvPr>
        </p:nvGraphicFramePr>
        <p:xfrm>
          <a:off x="1981200" y="4686299"/>
          <a:ext cx="5179089" cy="2049233"/>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2049233">
                <a:tc>
                  <a:txBody>
                    <a:bodyPr/>
                    <a:lstStyle/>
                    <a:p>
                      <a:pPr algn="l"/>
                      <a:endParaRPr lang="nl-BE" sz="1200" dirty="0"/>
                    </a:p>
                    <a:p>
                      <a:pPr marL="0" indent="0" algn="l">
                        <a:buFont typeface="Arial" panose="020B0604020202020204" pitchFamily="34" charset="0"/>
                        <a:buNone/>
                      </a:pPr>
                      <a:r>
                        <a:rPr lang="nl-BE" sz="3600" b="1" kern="1200" dirty="0">
                          <a:solidFill>
                            <a:srgbClr val="572B18"/>
                          </a:solidFill>
                          <a:latin typeface="Canva Sans Bold"/>
                          <a:ea typeface="+mn-ea"/>
                          <a:cs typeface="+mn-cs"/>
                        </a:rPr>
                        <a:t>Focus op probleem gedrag van de leerling</a:t>
                      </a:r>
                    </a:p>
                  </a:txBody>
                  <a:tcPr/>
                </a:tc>
                <a:extLst>
                  <a:ext uri="{0D108BD9-81ED-4DB2-BD59-A6C34878D82A}">
                    <a16:rowId xmlns:a16="http://schemas.microsoft.com/office/drawing/2014/main" val="3395975333"/>
                  </a:ext>
                </a:extLst>
              </a:tr>
            </a:tbl>
          </a:graphicData>
        </a:graphic>
      </p:graphicFrame>
      <p:graphicFrame>
        <p:nvGraphicFramePr>
          <p:cNvPr id="11" name="Tabel 10">
            <a:extLst>
              <a:ext uri="{FF2B5EF4-FFF2-40B4-BE49-F238E27FC236}">
                <a16:creationId xmlns:a16="http://schemas.microsoft.com/office/drawing/2014/main" id="{DE3B3855-A1B5-484B-BA33-D7FE830F68BE}"/>
              </a:ext>
            </a:extLst>
          </p:cNvPr>
          <p:cNvGraphicFramePr>
            <a:graphicFrameLocks noGrp="1"/>
          </p:cNvGraphicFramePr>
          <p:nvPr>
            <p:extLst>
              <p:ext uri="{D42A27DB-BD31-4B8C-83A1-F6EECF244321}">
                <p14:modId xmlns:p14="http://schemas.microsoft.com/office/powerpoint/2010/main" val="25364446"/>
              </p:ext>
            </p:extLst>
          </p:nvPr>
        </p:nvGraphicFramePr>
        <p:xfrm>
          <a:off x="10286441" y="2398820"/>
          <a:ext cx="5179089" cy="7096814"/>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1982680">
                <a:tc>
                  <a:txBody>
                    <a:bodyPr/>
                    <a:lstStyle/>
                    <a:p>
                      <a:pPr algn="ctr"/>
                      <a:r>
                        <a:rPr lang="nl-BE" sz="3600" kern="1200" dirty="0">
                          <a:solidFill>
                            <a:srgbClr val="572B18"/>
                          </a:solidFill>
                          <a:latin typeface="Canva Sans Bold"/>
                          <a:ea typeface="+mn-ea"/>
                          <a:cs typeface="+mn-cs"/>
                        </a:rPr>
                        <a:t>Aandacht voor de leerling-leerkracht relatie</a:t>
                      </a:r>
                    </a:p>
                  </a:txBody>
                  <a:tcPr/>
                </a:tc>
                <a:extLst>
                  <a:ext uri="{0D108BD9-81ED-4DB2-BD59-A6C34878D82A}">
                    <a16:rowId xmlns:a16="http://schemas.microsoft.com/office/drawing/2014/main" val="2666886043"/>
                  </a:ext>
                </a:extLst>
              </a:tr>
              <a:tr h="5114134">
                <a:tc>
                  <a:txBody>
                    <a:bodyPr/>
                    <a:lstStyle/>
                    <a:p>
                      <a:pPr algn="l"/>
                      <a:endParaRPr lang="nl-BE" sz="1200" dirty="0"/>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Bevorderen van flexibiliteit in het denken over de leerling</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Bevorderen van positieve gevoelens en verminderen van negatieve gevoelens in contact met de leerling</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Bevorderen van leiderschap en verantwoordelijkheid</a:t>
                      </a:r>
                      <a:endParaRPr lang="nl-BE" sz="3999"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grpSp>
        <p:nvGrpSpPr>
          <p:cNvPr id="12" name="Group 13">
            <a:extLst>
              <a:ext uri="{FF2B5EF4-FFF2-40B4-BE49-F238E27FC236}">
                <a16:creationId xmlns:a16="http://schemas.microsoft.com/office/drawing/2014/main" id="{8AE3B1EC-806A-41FC-A63A-BCA931D3B4B6}"/>
              </a:ext>
            </a:extLst>
          </p:cNvPr>
          <p:cNvGrpSpPr/>
          <p:nvPr/>
        </p:nvGrpSpPr>
        <p:grpSpPr>
          <a:xfrm>
            <a:off x="1329387" y="8315690"/>
            <a:ext cx="7828261" cy="1371601"/>
            <a:chOff x="0" y="-38527"/>
            <a:chExt cx="2061764" cy="242927"/>
          </a:xfrm>
        </p:grpSpPr>
        <p:sp>
          <p:nvSpPr>
            <p:cNvPr id="13" name="Freeform 14">
              <a:extLst>
                <a:ext uri="{FF2B5EF4-FFF2-40B4-BE49-F238E27FC236}">
                  <a16:creationId xmlns:a16="http://schemas.microsoft.com/office/drawing/2014/main" id="{5F54C8A1-EC48-4646-955D-37FE6463820C}"/>
                </a:ext>
              </a:extLst>
            </p:cNvPr>
            <p:cNvSpPr/>
            <p:nvPr/>
          </p:nvSpPr>
          <p:spPr>
            <a:xfrm>
              <a:off x="4304" y="-6027"/>
              <a:ext cx="2057460" cy="177927"/>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51715C"/>
            </a:solidFill>
          </p:spPr>
          <p:txBody>
            <a:bodyPr/>
            <a:lstStyle/>
            <a:p>
              <a:endParaRPr lang="nl-BE"/>
            </a:p>
          </p:txBody>
        </p:sp>
        <p:sp>
          <p:nvSpPr>
            <p:cNvPr id="14" name="TextBox 15">
              <a:extLst>
                <a:ext uri="{FF2B5EF4-FFF2-40B4-BE49-F238E27FC236}">
                  <a16:creationId xmlns:a16="http://schemas.microsoft.com/office/drawing/2014/main" id="{1DFE28A1-812D-49E4-8997-6DF37FC6B7F3}"/>
                </a:ext>
              </a:extLst>
            </p:cNvPr>
            <p:cNvSpPr txBox="1"/>
            <p:nvPr/>
          </p:nvSpPr>
          <p:spPr>
            <a:xfrm>
              <a:off x="0" y="-38527"/>
              <a:ext cx="2057460" cy="242927"/>
            </a:xfrm>
            <a:prstGeom prst="rect">
              <a:avLst/>
            </a:prstGeom>
          </p:spPr>
          <p:txBody>
            <a:bodyPr lIns="50800" tIns="50800" rIns="50800" bIns="50800" rtlCol="0" anchor="ctr"/>
            <a:lstStyle/>
            <a:p>
              <a:pPr algn="ctr">
                <a:lnSpc>
                  <a:spcPts val="2799"/>
                </a:lnSpc>
              </a:pPr>
              <a:r>
                <a:rPr lang="en-US" sz="1999" dirty="0" err="1">
                  <a:solidFill>
                    <a:srgbClr val="D0EAF0"/>
                  </a:solidFill>
                  <a:latin typeface="Open Sauce"/>
                </a:rPr>
                <a:t>Waarom</a:t>
              </a:r>
              <a:r>
                <a:rPr lang="en-US" sz="1999" dirty="0">
                  <a:solidFill>
                    <a:srgbClr val="D0EAF0"/>
                  </a:solidFill>
                  <a:latin typeface="Open Sauce"/>
                </a:rPr>
                <a:t> is het </a:t>
              </a:r>
              <a:r>
                <a:rPr lang="en-US" sz="1999" dirty="0" err="1">
                  <a:solidFill>
                    <a:srgbClr val="D0EAF0"/>
                  </a:solidFill>
                  <a:latin typeface="Open Sauce"/>
                </a:rPr>
                <a:t>moeilijk</a:t>
              </a:r>
              <a:r>
                <a:rPr lang="en-US" sz="1999" dirty="0">
                  <a:solidFill>
                    <a:srgbClr val="D0EAF0"/>
                  </a:solidFill>
                  <a:latin typeface="Open Sauce"/>
                </a:rPr>
                <a:t> om </a:t>
              </a:r>
              <a:r>
                <a:rPr lang="en-US" sz="1999" dirty="0" err="1">
                  <a:solidFill>
                    <a:srgbClr val="D0EAF0"/>
                  </a:solidFill>
                  <a:latin typeface="Open Sauce"/>
                </a:rPr>
                <a:t>als</a:t>
              </a:r>
              <a:r>
                <a:rPr lang="en-US" sz="1999" dirty="0">
                  <a:solidFill>
                    <a:srgbClr val="D0EAF0"/>
                  </a:solidFill>
                  <a:latin typeface="Open Sauce"/>
                </a:rPr>
                <a:t> CLB-</a:t>
              </a:r>
              <a:r>
                <a:rPr lang="en-US" sz="1999" dirty="0" err="1">
                  <a:solidFill>
                    <a:srgbClr val="D0EAF0"/>
                  </a:solidFill>
                  <a:latin typeface="Open Sauce"/>
                </a:rPr>
                <a:t>medewerker</a:t>
              </a:r>
              <a:r>
                <a:rPr lang="en-US" sz="1999" dirty="0">
                  <a:solidFill>
                    <a:srgbClr val="D0EAF0"/>
                  </a:solidFill>
                  <a:latin typeface="Open Sauce"/>
                </a:rPr>
                <a:t> het </a:t>
              </a:r>
              <a:r>
                <a:rPr lang="en-US" sz="1999" dirty="0" err="1">
                  <a:solidFill>
                    <a:srgbClr val="D0EAF0"/>
                  </a:solidFill>
                  <a:latin typeface="Open Sauce"/>
                </a:rPr>
                <a:t>interactie</a:t>
              </a:r>
              <a:r>
                <a:rPr lang="en-US" sz="1999" dirty="0">
                  <a:solidFill>
                    <a:srgbClr val="D0EAF0"/>
                  </a:solidFill>
                  <a:latin typeface="Open Sauce"/>
                </a:rPr>
                <a:t>- of </a:t>
              </a:r>
              <a:r>
                <a:rPr lang="en-US" sz="1999" dirty="0" err="1">
                  <a:solidFill>
                    <a:srgbClr val="D0EAF0"/>
                  </a:solidFill>
                  <a:latin typeface="Open Sauce"/>
                </a:rPr>
                <a:t>relatieprobleem</a:t>
              </a:r>
              <a:r>
                <a:rPr lang="en-US" sz="1999" dirty="0">
                  <a:solidFill>
                    <a:srgbClr val="D0EAF0"/>
                  </a:solidFill>
                  <a:latin typeface="Open Sauce"/>
                </a:rPr>
                <a:t> </a:t>
              </a:r>
              <a:r>
                <a:rPr lang="en-US" sz="1999" dirty="0" err="1">
                  <a:solidFill>
                    <a:srgbClr val="D0EAF0"/>
                  </a:solidFill>
                  <a:latin typeface="Open Sauce"/>
                </a:rPr>
                <a:t>bespreekbaar</a:t>
              </a:r>
              <a:r>
                <a:rPr lang="en-US" sz="1999" dirty="0">
                  <a:solidFill>
                    <a:srgbClr val="D0EAF0"/>
                  </a:solidFill>
                  <a:latin typeface="Open Sauce"/>
                </a:rPr>
                <a:t> </a:t>
              </a:r>
              <a:r>
                <a:rPr lang="en-US" sz="1999" dirty="0" err="1">
                  <a:solidFill>
                    <a:srgbClr val="D0EAF0"/>
                  </a:solidFill>
                  <a:latin typeface="Open Sauce"/>
                </a:rPr>
                <a:t>te</a:t>
              </a:r>
              <a:r>
                <a:rPr lang="en-US" sz="1999" dirty="0">
                  <a:solidFill>
                    <a:srgbClr val="D0EAF0"/>
                  </a:solidFill>
                  <a:latin typeface="Open Sauce"/>
                </a:rPr>
                <a:t> </a:t>
              </a:r>
              <a:r>
                <a:rPr lang="en-US" sz="1999" dirty="0" err="1">
                  <a:solidFill>
                    <a:srgbClr val="D0EAF0"/>
                  </a:solidFill>
                  <a:latin typeface="Open Sauce"/>
                </a:rPr>
                <a:t>maken</a:t>
              </a:r>
              <a:r>
                <a:rPr lang="en-US" sz="1999" dirty="0">
                  <a:solidFill>
                    <a:srgbClr val="D0EAF0"/>
                  </a:solidFill>
                  <a:latin typeface="Open Sauce"/>
                </a:rPr>
                <a:t>?</a:t>
              </a:r>
            </a:p>
          </p:txBody>
        </p:sp>
      </p:grpSp>
    </p:spTree>
    <p:extLst>
      <p:ext uri="{BB962C8B-B14F-4D97-AF65-F5344CB8AC3E}">
        <p14:creationId xmlns:p14="http://schemas.microsoft.com/office/powerpoint/2010/main" val="3888100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Conflictueuze relaties leerkracht-leerling</a:t>
            </a:r>
            <a:endParaRPr lang="nl-BE" dirty="0"/>
          </a:p>
        </p:txBody>
      </p:sp>
      <p:graphicFrame>
        <p:nvGraphicFramePr>
          <p:cNvPr id="9" name="Tabel 8">
            <a:extLst>
              <a:ext uri="{FF2B5EF4-FFF2-40B4-BE49-F238E27FC236}">
                <a16:creationId xmlns:a16="http://schemas.microsoft.com/office/drawing/2014/main" id="{E2C1882D-90F5-4AD0-84E2-D00E8E639E6E}"/>
              </a:ext>
            </a:extLst>
          </p:cNvPr>
          <p:cNvGraphicFramePr>
            <a:graphicFrameLocks noGrp="1"/>
          </p:cNvGraphicFramePr>
          <p:nvPr>
            <p:extLst>
              <p:ext uri="{D42A27DB-BD31-4B8C-83A1-F6EECF244321}">
                <p14:modId xmlns:p14="http://schemas.microsoft.com/office/powerpoint/2010/main" val="4249185977"/>
              </p:ext>
            </p:extLst>
          </p:nvPr>
        </p:nvGraphicFramePr>
        <p:xfrm>
          <a:off x="2743200" y="3467100"/>
          <a:ext cx="5179089" cy="4606959"/>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1023051">
                <a:tc>
                  <a:txBody>
                    <a:bodyPr/>
                    <a:lstStyle/>
                    <a:p>
                      <a:pPr algn="ctr"/>
                      <a:r>
                        <a:rPr lang="nl-BE" sz="3600" kern="1200" dirty="0">
                          <a:solidFill>
                            <a:srgbClr val="572B18"/>
                          </a:solidFill>
                          <a:latin typeface="Canva Sans Bold"/>
                          <a:ea typeface="+mn-ea"/>
                          <a:cs typeface="+mn-cs"/>
                        </a:rPr>
                        <a:t>Stel je als CLB-medewerker op als luisterend oor</a:t>
                      </a:r>
                    </a:p>
                  </a:txBody>
                  <a:tcPr/>
                </a:tc>
                <a:extLst>
                  <a:ext uri="{0D108BD9-81ED-4DB2-BD59-A6C34878D82A}">
                    <a16:rowId xmlns:a16="http://schemas.microsoft.com/office/drawing/2014/main" val="2666886043"/>
                  </a:ext>
                </a:extLst>
              </a:tr>
              <a:tr h="2869599">
                <a:tc>
                  <a:txBody>
                    <a:bodyPr/>
                    <a:lstStyle/>
                    <a:p>
                      <a:pPr algn="l"/>
                      <a:endParaRPr lang="nl-BE" sz="1200" dirty="0"/>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Beluister frustraties</a:t>
                      </a:r>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Benoem emoties</a:t>
                      </a:r>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Adviseer niet meteen</a:t>
                      </a:r>
                    </a:p>
                  </a:txBody>
                  <a:tcPr/>
                </a:tc>
                <a:extLst>
                  <a:ext uri="{0D108BD9-81ED-4DB2-BD59-A6C34878D82A}">
                    <a16:rowId xmlns:a16="http://schemas.microsoft.com/office/drawing/2014/main" val="3395975333"/>
                  </a:ext>
                </a:extLst>
              </a:tr>
            </a:tbl>
          </a:graphicData>
        </a:graphic>
      </p:graphicFrame>
      <p:graphicFrame>
        <p:nvGraphicFramePr>
          <p:cNvPr id="11" name="Tabel 10">
            <a:extLst>
              <a:ext uri="{FF2B5EF4-FFF2-40B4-BE49-F238E27FC236}">
                <a16:creationId xmlns:a16="http://schemas.microsoft.com/office/drawing/2014/main" id="{DE3B3855-A1B5-484B-BA33-D7FE830F68BE}"/>
              </a:ext>
            </a:extLst>
          </p:cNvPr>
          <p:cNvGraphicFramePr>
            <a:graphicFrameLocks noGrp="1"/>
          </p:cNvGraphicFramePr>
          <p:nvPr>
            <p:extLst>
              <p:ext uri="{D42A27DB-BD31-4B8C-83A1-F6EECF244321}">
                <p14:modId xmlns:p14="http://schemas.microsoft.com/office/powerpoint/2010/main" val="3404182193"/>
              </p:ext>
            </p:extLst>
          </p:nvPr>
        </p:nvGraphicFramePr>
        <p:xfrm>
          <a:off x="10210800" y="3467099"/>
          <a:ext cx="5179089" cy="4606959"/>
        </p:xfrm>
        <a:graphic>
          <a:graphicData uri="http://schemas.openxmlformats.org/drawingml/2006/table">
            <a:tbl>
              <a:tblPr firstRow="1" bandRow="1">
                <a:tableStyleId>{9D7B26C5-4107-4FEC-AEDC-1716B250A1EF}</a:tableStyleId>
              </a:tblPr>
              <a:tblGrid>
                <a:gridCol w="5179089">
                  <a:extLst>
                    <a:ext uri="{9D8B030D-6E8A-4147-A177-3AD203B41FA5}">
                      <a16:colId xmlns:a16="http://schemas.microsoft.com/office/drawing/2014/main" val="3743030449"/>
                    </a:ext>
                  </a:extLst>
                </a:gridCol>
              </a:tblGrid>
              <a:tr h="2356105">
                <a:tc>
                  <a:txBody>
                    <a:bodyPr/>
                    <a:lstStyle/>
                    <a:p>
                      <a:pPr algn="ctr"/>
                      <a:r>
                        <a:rPr lang="nl-BE" sz="3600" kern="1200" dirty="0">
                          <a:solidFill>
                            <a:srgbClr val="572B18"/>
                          </a:solidFill>
                          <a:latin typeface="Canva Sans Bold"/>
                          <a:ea typeface="+mn-ea"/>
                          <a:cs typeface="+mn-cs"/>
                        </a:rPr>
                        <a:t>De leerkracht zegt: ‘nu heeft Piet het gedrag niet gesteld!’, na een observatie</a:t>
                      </a:r>
                    </a:p>
                  </a:txBody>
                  <a:tcPr/>
                </a:tc>
                <a:extLst>
                  <a:ext uri="{0D108BD9-81ED-4DB2-BD59-A6C34878D82A}">
                    <a16:rowId xmlns:a16="http://schemas.microsoft.com/office/drawing/2014/main" val="2666886043"/>
                  </a:ext>
                </a:extLst>
              </a:tr>
              <a:tr h="2250854">
                <a:tc>
                  <a:txBody>
                    <a:bodyPr/>
                    <a:lstStyle/>
                    <a:p>
                      <a:pPr algn="l"/>
                      <a:endParaRPr lang="nl-BE" sz="1200" dirty="0"/>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Net dit als ingangspoort hanteren voor het gesprek</a:t>
                      </a:r>
                    </a:p>
                    <a:p>
                      <a:pPr marL="571500" indent="-571500" algn="ctr">
                        <a:buFont typeface="Arial" panose="020B0604020202020204" pitchFamily="34" charset="0"/>
                        <a:buChar char="•"/>
                      </a:pPr>
                      <a:endParaRPr lang="nl-BE" sz="3999"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spTree>
    <p:extLst>
      <p:ext uri="{BB962C8B-B14F-4D97-AF65-F5344CB8AC3E}">
        <p14:creationId xmlns:p14="http://schemas.microsoft.com/office/powerpoint/2010/main" val="1857922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interactie</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3775687"/>
            <a:ext cx="8538754" cy="452431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Leerkracht stemt zijn omgangsvormen af op leerling- en klaskenmerken</a:t>
            </a:r>
          </a:p>
          <a:p>
            <a:pPr marL="571500" indent="-571500">
              <a:buFont typeface="Arial" panose="020B0604020202020204" pitchFamily="34" charset="0"/>
              <a:buChar char="•"/>
            </a:pPr>
            <a:r>
              <a:rPr lang="nl-BE" sz="3600" dirty="0">
                <a:solidFill>
                  <a:srgbClr val="572B18"/>
                </a:solidFill>
                <a:latin typeface="Canva Sans" panose="020B0604020202020204" charset="0"/>
              </a:rPr>
              <a:t>Kan zich boven, naast of onder de leerlingen plaatsen</a:t>
            </a:r>
          </a:p>
          <a:p>
            <a:pPr marL="571500" indent="-571500">
              <a:buFont typeface="Arial" panose="020B0604020202020204" pitchFamily="34" charset="0"/>
              <a:buChar char="•"/>
            </a:pPr>
            <a:r>
              <a:rPr lang="nl-BE" sz="3600" dirty="0">
                <a:solidFill>
                  <a:srgbClr val="572B18"/>
                </a:solidFill>
                <a:latin typeface="Canva Sans" panose="020B0604020202020204" charset="0"/>
              </a:rPr>
              <a:t>Handelt zowel taakgericht als leerlinggericht</a:t>
            </a:r>
          </a:p>
          <a:p>
            <a:pPr marL="571500" indent="-571500">
              <a:buFont typeface="Arial" panose="020B0604020202020204" pitchFamily="34" charset="0"/>
              <a:buChar char="•"/>
            </a:pPr>
            <a:r>
              <a:rPr lang="nl-BE" sz="3600" dirty="0">
                <a:solidFill>
                  <a:srgbClr val="572B18"/>
                </a:solidFill>
                <a:latin typeface="Canva Sans" panose="020B0604020202020204" charset="0"/>
              </a:rPr>
              <a:t>Hangt af van </a:t>
            </a:r>
            <a:r>
              <a:rPr lang="nl-BE" sz="3600" dirty="0" err="1">
                <a:solidFill>
                  <a:srgbClr val="572B18"/>
                </a:solidFill>
                <a:latin typeface="Canva Sans" panose="020B0604020202020204" charset="0"/>
              </a:rPr>
              <a:t>lesfase</a:t>
            </a:r>
            <a:r>
              <a:rPr lang="nl-BE" sz="3600" dirty="0">
                <a:solidFill>
                  <a:srgbClr val="572B18"/>
                </a:solidFill>
                <a:latin typeface="Canva Sans" panose="020B0604020202020204" charset="0"/>
              </a:rPr>
              <a:t> en werkvorm</a:t>
            </a:r>
          </a:p>
        </p:txBody>
      </p:sp>
      <p:pic>
        <p:nvPicPr>
          <p:cNvPr id="6146" name="Picture 2" descr="https://prodiagnostiek.be/wp-content/uploads/2024/06/interactie-1-212x300.png">
            <a:extLst>
              <a:ext uri="{FF2B5EF4-FFF2-40B4-BE49-F238E27FC236}">
                <a16:creationId xmlns:a16="http://schemas.microsoft.com/office/drawing/2014/main" id="{09E81F79-AAB7-4350-8300-C0E44264A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89" y="2547465"/>
            <a:ext cx="4868425" cy="688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686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10" name="Freeform 2">
            <a:extLst>
              <a:ext uri="{FF2B5EF4-FFF2-40B4-BE49-F238E27FC236}">
                <a16:creationId xmlns:a16="http://schemas.microsoft.com/office/drawing/2014/main" id="{D05051AA-A5BE-40D8-877D-597821981265}"/>
              </a:ext>
            </a:extLst>
          </p:cNvPr>
          <p:cNvSpPr/>
          <p:nvPr/>
        </p:nvSpPr>
        <p:spPr>
          <a:xfrm>
            <a:off x="2659849" y="-183685"/>
            <a:ext cx="15961602" cy="10654369"/>
          </a:xfrm>
          <a:custGeom>
            <a:avLst/>
            <a:gdLst/>
            <a:ahLst/>
            <a:cxnLst/>
            <a:rect l="l" t="t" r="r" b="b"/>
            <a:pathLst>
              <a:path w="15961602" h="10654369">
                <a:moveTo>
                  <a:pt x="0" y="0"/>
                </a:moveTo>
                <a:lnTo>
                  <a:pt x="15961602" y="0"/>
                </a:lnTo>
                <a:lnTo>
                  <a:pt x="15961602" y="10654369"/>
                </a:lnTo>
                <a:lnTo>
                  <a:pt x="0" y="10654369"/>
                </a:lnTo>
                <a:lnTo>
                  <a:pt x="0" y="0"/>
                </a:lnTo>
                <a:close/>
              </a:path>
            </a:pathLst>
          </a:custGeom>
          <a:blipFill>
            <a:blip r:embed="rId3"/>
            <a:stretch>
              <a:fillRect l="-93" r="-93"/>
            </a:stretch>
          </a:blipFill>
        </p:spPr>
        <p:txBody>
          <a:bodyPr/>
          <a:lstStyle/>
          <a:p>
            <a:endParaRPr lang="nl-BE"/>
          </a:p>
        </p:txBody>
      </p:sp>
      <p:sp>
        <p:nvSpPr>
          <p:cNvPr id="9" name="Freeform 4">
            <a:extLst>
              <a:ext uri="{FF2B5EF4-FFF2-40B4-BE49-F238E27FC236}">
                <a16:creationId xmlns:a16="http://schemas.microsoft.com/office/drawing/2014/main" id="{2602322C-6E35-454C-8664-1C0498E9D0EB}"/>
              </a:ext>
            </a:extLst>
          </p:cNvPr>
          <p:cNvSpPr/>
          <p:nvPr/>
        </p:nvSpPr>
        <p:spPr>
          <a:xfrm>
            <a:off x="-5108253" y="-1028700"/>
            <a:ext cx="15040768" cy="13313729"/>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371600" y="1643745"/>
            <a:ext cx="7086600" cy="1200329"/>
          </a:xfrm>
          <a:prstGeom prst="rect">
            <a:avLst/>
          </a:prstGeom>
          <a:noFill/>
        </p:spPr>
        <p:txBody>
          <a:bodyPr wrap="square" rtlCol="0">
            <a:spAutoFit/>
          </a:bodyPr>
          <a:lstStyle/>
          <a:p>
            <a:r>
              <a:rPr lang="nl-BE" sz="7200" dirty="0">
                <a:solidFill>
                  <a:srgbClr val="572B18"/>
                </a:solidFill>
                <a:latin typeface="Bobby Jones Soft" panose="020B0604020202020204" charset="0"/>
              </a:rPr>
              <a:t>klasmanagement</a:t>
            </a:r>
          </a:p>
        </p:txBody>
      </p:sp>
      <p:sp>
        <p:nvSpPr>
          <p:cNvPr id="7" name="Tekstvak 6">
            <a:extLst>
              <a:ext uri="{FF2B5EF4-FFF2-40B4-BE49-F238E27FC236}">
                <a16:creationId xmlns:a16="http://schemas.microsoft.com/office/drawing/2014/main" id="{6C6E1526-7C01-4514-954F-B33DB322BA41}"/>
              </a:ext>
            </a:extLst>
          </p:cNvPr>
          <p:cNvSpPr txBox="1"/>
          <p:nvPr/>
        </p:nvSpPr>
        <p:spPr>
          <a:xfrm>
            <a:off x="1781615" y="2841000"/>
            <a:ext cx="7386851" cy="5262979"/>
          </a:xfrm>
          <a:prstGeom prst="rect">
            <a:avLst/>
          </a:prstGeom>
          <a:noFill/>
        </p:spPr>
        <p:txBody>
          <a:bodyPr wrap="square" rtlCol="0">
            <a:spAutoFit/>
          </a:bodyPr>
          <a:lstStyle/>
          <a:p>
            <a:r>
              <a:rPr lang="nl-NL" sz="2800" dirty="0">
                <a:solidFill>
                  <a:srgbClr val="3E5B2C"/>
                </a:solidFill>
                <a:latin typeface="Canva Sans Bold"/>
              </a:rPr>
              <a:t>"Een leeromgeving creëren waarin onderwijzen en leren mogelijk wordt. Klasmanagement is een complex kluwen waarin veel factoren op elkaar inspelen, zoals organisatie en communicatie. Leraren associëren klasmanagement vaak met orde houden, maar het is meer. Voor mij heeft het nog het meest te maken met de sfeer in de klas. Met verbinding en betrokkenheid.” Elke </a:t>
            </a:r>
            <a:r>
              <a:rPr lang="nl-NL" sz="2800" dirty="0" err="1">
                <a:solidFill>
                  <a:srgbClr val="3E5B2C"/>
                </a:solidFill>
                <a:latin typeface="Canva Sans Bold"/>
              </a:rPr>
              <a:t>Struyf</a:t>
            </a:r>
            <a:r>
              <a:rPr lang="nl-NL" sz="2800" dirty="0">
                <a:solidFill>
                  <a:srgbClr val="3E5B2C"/>
                </a:solidFill>
                <a:latin typeface="Canva Sans Bold"/>
              </a:rPr>
              <a:t> – Klasse </a:t>
            </a:r>
          </a:p>
          <a:p>
            <a:endParaRPr lang="nl-BE" sz="2800" dirty="0">
              <a:solidFill>
                <a:srgbClr val="3E5B2C"/>
              </a:solidFill>
              <a:latin typeface="Canva Sans Bold"/>
            </a:endParaRPr>
          </a:p>
        </p:txBody>
      </p:sp>
    </p:spTree>
    <p:extLst>
      <p:ext uri="{BB962C8B-B14F-4D97-AF65-F5344CB8AC3E}">
        <p14:creationId xmlns:p14="http://schemas.microsoft.com/office/powerpoint/2010/main" val="73278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Klasmanagement - klasorganisatie</a:t>
            </a:r>
            <a:endParaRPr lang="nl-BE" dirty="0"/>
          </a:p>
        </p:txBody>
      </p:sp>
      <p:graphicFrame>
        <p:nvGraphicFramePr>
          <p:cNvPr id="9" name="Tabel 8">
            <a:extLst>
              <a:ext uri="{FF2B5EF4-FFF2-40B4-BE49-F238E27FC236}">
                <a16:creationId xmlns:a16="http://schemas.microsoft.com/office/drawing/2014/main" id="{E2C1882D-90F5-4AD0-84E2-D00E8E639E6E}"/>
              </a:ext>
            </a:extLst>
          </p:cNvPr>
          <p:cNvGraphicFramePr>
            <a:graphicFrameLocks noGrp="1"/>
          </p:cNvGraphicFramePr>
          <p:nvPr>
            <p:extLst>
              <p:ext uri="{D42A27DB-BD31-4B8C-83A1-F6EECF244321}">
                <p14:modId xmlns:p14="http://schemas.microsoft.com/office/powerpoint/2010/main" val="2879508059"/>
              </p:ext>
            </p:extLst>
          </p:nvPr>
        </p:nvGraphicFramePr>
        <p:xfrm>
          <a:off x="1752601" y="2479794"/>
          <a:ext cx="6300716" cy="5476871"/>
        </p:xfrm>
        <a:graphic>
          <a:graphicData uri="http://schemas.openxmlformats.org/drawingml/2006/table">
            <a:tbl>
              <a:tblPr firstRow="1" bandRow="1">
                <a:tableStyleId>{9D7B26C5-4107-4FEC-AEDC-1716B250A1EF}</a:tableStyleId>
              </a:tblPr>
              <a:tblGrid>
                <a:gridCol w="6300716">
                  <a:extLst>
                    <a:ext uri="{9D8B030D-6E8A-4147-A177-3AD203B41FA5}">
                      <a16:colId xmlns:a16="http://schemas.microsoft.com/office/drawing/2014/main" val="3743030449"/>
                    </a:ext>
                  </a:extLst>
                </a:gridCol>
              </a:tblGrid>
              <a:tr h="1444506">
                <a:tc>
                  <a:txBody>
                    <a:bodyPr/>
                    <a:lstStyle/>
                    <a:p>
                      <a:pPr algn="ctr"/>
                      <a:r>
                        <a:rPr lang="nl-BE" sz="3600" kern="1200" dirty="0">
                          <a:solidFill>
                            <a:srgbClr val="572B18"/>
                          </a:solidFill>
                          <a:latin typeface="Canva Sans Bold"/>
                          <a:ea typeface="+mn-ea"/>
                          <a:cs typeface="+mn-cs"/>
                        </a:rPr>
                        <a:t>Zorgt voor een productief tempo in de klas</a:t>
                      </a:r>
                    </a:p>
                  </a:txBody>
                  <a:tcPr/>
                </a:tc>
                <a:extLst>
                  <a:ext uri="{0D108BD9-81ED-4DB2-BD59-A6C34878D82A}">
                    <a16:rowId xmlns:a16="http://schemas.microsoft.com/office/drawing/2014/main" val="2666886043"/>
                  </a:ext>
                </a:extLst>
              </a:tr>
              <a:tr h="4032365">
                <a:tc>
                  <a:txBody>
                    <a:bodyPr/>
                    <a:lstStyle/>
                    <a:p>
                      <a:pPr algn="l"/>
                      <a:endParaRPr lang="nl-BE" sz="1200" dirty="0"/>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Door een verandering in de aanpak (vb. één-op-één gesprek naar een klasdiscussie) </a:t>
                      </a:r>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Door activiteiten af te wisselen (vb. zelfstandig werk naar een klasgesprek)</a:t>
                      </a:r>
                    </a:p>
                  </a:txBody>
                  <a:tcPr/>
                </a:tc>
                <a:extLst>
                  <a:ext uri="{0D108BD9-81ED-4DB2-BD59-A6C34878D82A}">
                    <a16:rowId xmlns:a16="http://schemas.microsoft.com/office/drawing/2014/main" val="3395975333"/>
                  </a:ext>
                </a:extLst>
              </a:tr>
            </a:tbl>
          </a:graphicData>
        </a:graphic>
      </p:graphicFrame>
      <p:graphicFrame>
        <p:nvGraphicFramePr>
          <p:cNvPr id="11" name="Tabel 10">
            <a:extLst>
              <a:ext uri="{FF2B5EF4-FFF2-40B4-BE49-F238E27FC236}">
                <a16:creationId xmlns:a16="http://schemas.microsoft.com/office/drawing/2014/main" id="{DE3B3855-A1B5-484B-BA33-D7FE830F68BE}"/>
              </a:ext>
            </a:extLst>
          </p:cNvPr>
          <p:cNvGraphicFramePr>
            <a:graphicFrameLocks noGrp="1"/>
          </p:cNvGraphicFramePr>
          <p:nvPr>
            <p:extLst>
              <p:ext uri="{D42A27DB-BD31-4B8C-83A1-F6EECF244321}">
                <p14:modId xmlns:p14="http://schemas.microsoft.com/office/powerpoint/2010/main" val="2181696888"/>
              </p:ext>
            </p:extLst>
          </p:nvPr>
        </p:nvGraphicFramePr>
        <p:xfrm>
          <a:off x="10234684" y="2407316"/>
          <a:ext cx="6300715" cy="5584984"/>
        </p:xfrm>
        <a:graphic>
          <a:graphicData uri="http://schemas.openxmlformats.org/drawingml/2006/table">
            <a:tbl>
              <a:tblPr firstRow="1" bandRow="1">
                <a:tableStyleId>{9D7B26C5-4107-4FEC-AEDC-1716B250A1EF}</a:tableStyleId>
              </a:tblPr>
              <a:tblGrid>
                <a:gridCol w="6300715">
                  <a:extLst>
                    <a:ext uri="{9D8B030D-6E8A-4147-A177-3AD203B41FA5}">
                      <a16:colId xmlns:a16="http://schemas.microsoft.com/office/drawing/2014/main" val="3743030449"/>
                    </a:ext>
                  </a:extLst>
                </a:gridCol>
              </a:tblGrid>
              <a:tr h="3347645">
                <a:tc>
                  <a:txBody>
                    <a:bodyPr/>
                    <a:lstStyle/>
                    <a:p>
                      <a:pPr algn="ctr"/>
                      <a:r>
                        <a:rPr lang="nl-BE" sz="3600" kern="1200" dirty="0">
                          <a:solidFill>
                            <a:srgbClr val="572B18"/>
                          </a:solidFill>
                          <a:latin typeface="Canva Sans Bold"/>
                          <a:ea typeface="+mn-ea"/>
                          <a:cs typeface="+mn-cs"/>
                        </a:rPr>
                        <a:t>Zorgt ervoor dat elke leerling op een actieve en betrokken manier aan het leren is. Houdt rekening met voorgaande leservaringen</a:t>
                      </a:r>
                    </a:p>
                  </a:txBody>
                  <a:tcPr/>
                </a:tc>
                <a:extLst>
                  <a:ext uri="{0D108BD9-81ED-4DB2-BD59-A6C34878D82A}">
                    <a16:rowId xmlns:a16="http://schemas.microsoft.com/office/drawing/2014/main" val="2666886043"/>
                  </a:ext>
                </a:extLst>
              </a:tr>
              <a:tr h="2201704">
                <a:tc>
                  <a:txBody>
                    <a:bodyPr/>
                    <a:lstStyle/>
                    <a:p>
                      <a:pPr algn="l"/>
                      <a:endParaRPr lang="nl-BE" sz="1200" dirty="0"/>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Sluit aan bij de voorkennis van leerlingen en activeert deze</a:t>
                      </a:r>
                    </a:p>
                    <a:p>
                      <a:pPr marL="571500" indent="-571500" algn="ctr">
                        <a:buFont typeface="Arial" panose="020B0604020202020204" pitchFamily="34" charset="0"/>
                        <a:buChar char="•"/>
                      </a:pPr>
                      <a:endParaRPr lang="nl-BE" sz="3999"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sp>
        <p:nvSpPr>
          <p:cNvPr id="8" name="Freeform 14">
            <a:extLst>
              <a:ext uri="{FF2B5EF4-FFF2-40B4-BE49-F238E27FC236}">
                <a16:creationId xmlns:a16="http://schemas.microsoft.com/office/drawing/2014/main" id="{EB0987FB-BEA3-4A98-A0A2-7BD956AC10C8}"/>
              </a:ext>
            </a:extLst>
          </p:cNvPr>
          <p:cNvSpPr/>
          <p:nvPr/>
        </p:nvSpPr>
        <p:spPr>
          <a:xfrm>
            <a:off x="4724400" y="8912682"/>
            <a:ext cx="4107903" cy="809542"/>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Lesorganisatie</a:t>
            </a:r>
          </a:p>
        </p:txBody>
      </p:sp>
      <p:sp>
        <p:nvSpPr>
          <p:cNvPr id="10" name="Freeform 14">
            <a:extLst>
              <a:ext uri="{FF2B5EF4-FFF2-40B4-BE49-F238E27FC236}">
                <a16:creationId xmlns:a16="http://schemas.microsoft.com/office/drawing/2014/main" id="{AB77C09E-7623-4786-B7C4-A4F890288601}"/>
              </a:ext>
            </a:extLst>
          </p:cNvPr>
          <p:cNvSpPr/>
          <p:nvPr/>
        </p:nvSpPr>
        <p:spPr>
          <a:xfrm>
            <a:off x="9455699" y="8875441"/>
            <a:ext cx="5134537" cy="809542"/>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Lesvoorbereiding</a:t>
            </a:r>
          </a:p>
        </p:txBody>
      </p:sp>
    </p:spTree>
    <p:extLst>
      <p:ext uri="{BB962C8B-B14F-4D97-AF65-F5344CB8AC3E}">
        <p14:creationId xmlns:p14="http://schemas.microsoft.com/office/powerpoint/2010/main" val="11177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lesvoorbereiding</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3453561"/>
            <a:ext cx="8538754" cy="5632311"/>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Bevat het raamwerk van de les dat uitgaat van de lesfasen: lesbegin, leerkern en leseinde</a:t>
            </a:r>
          </a:p>
          <a:p>
            <a:pPr marL="571500" indent="-571500">
              <a:buFont typeface="Arial" panose="020B0604020202020204" pitchFamily="34" charset="0"/>
              <a:buChar char="•"/>
            </a:pPr>
            <a:r>
              <a:rPr lang="nl-BE" sz="3600" dirty="0">
                <a:solidFill>
                  <a:srgbClr val="572B18"/>
                </a:solidFill>
                <a:latin typeface="Canva Sans" panose="020B0604020202020204" charset="0"/>
              </a:rPr>
              <a:t>Reflectiemoment waarbij leerkracht nadenkt over doel, inhoud en aanpak</a:t>
            </a:r>
          </a:p>
          <a:p>
            <a:pPr marL="571500" indent="-571500">
              <a:buFont typeface="Arial" panose="020B0604020202020204" pitchFamily="34" charset="0"/>
              <a:buChar char="•"/>
            </a:pPr>
            <a:r>
              <a:rPr lang="nl-BE" sz="3600" dirty="0">
                <a:solidFill>
                  <a:srgbClr val="572B18"/>
                </a:solidFill>
                <a:latin typeface="Canva Sans" panose="020B0604020202020204" charset="0"/>
              </a:rPr>
              <a:t>Moment waarop leerkracht kan anticiperen op eventuele problemen, kan afstemmen op voorkennis, interesses, e.d. </a:t>
            </a:r>
          </a:p>
        </p:txBody>
      </p:sp>
      <p:pic>
        <p:nvPicPr>
          <p:cNvPr id="9218" name="Picture 2" descr="https://prodiagnostiek.be/wp-content/uploads/2024/06/lesvoorbereiding-1-212x300.png">
            <a:extLst>
              <a:ext uri="{FF2B5EF4-FFF2-40B4-BE49-F238E27FC236}">
                <a16:creationId xmlns:a16="http://schemas.microsoft.com/office/drawing/2014/main" id="{1CE855C5-8599-40E1-96EB-AB5D4DE59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702" y="1662148"/>
            <a:ext cx="5867400" cy="830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360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lesorganisatie</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2622450"/>
            <a:ext cx="8538754" cy="729430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Leerkracht bepaalt: </a:t>
            </a:r>
          </a:p>
          <a:p>
            <a:pPr marL="1028700" lvl="1" indent="-571500">
              <a:buFont typeface="Arial" panose="020B0604020202020204" pitchFamily="34" charset="0"/>
              <a:buChar char="•"/>
            </a:pPr>
            <a:r>
              <a:rPr lang="nl-BE" sz="3600" dirty="0">
                <a:solidFill>
                  <a:srgbClr val="572B18"/>
                </a:solidFill>
                <a:latin typeface="Canva Sans" panose="020B0604020202020204" charset="0"/>
              </a:rPr>
              <a:t>Het lesscenario (lesfasen, overgangen, lestempo, effectieve leertijd)</a:t>
            </a:r>
          </a:p>
          <a:p>
            <a:pPr marL="1028700" lvl="1" indent="-571500">
              <a:buFont typeface="Arial" panose="020B0604020202020204" pitchFamily="34" charset="0"/>
              <a:buChar char="•"/>
            </a:pPr>
            <a:r>
              <a:rPr lang="nl-BE" sz="3600" dirty="0">
                <a:solidFill>
                  <a:srgbClr val="572B18"/>
                </a:solidFill>
                <a:latin typeface="Canva Sans" panose="020B0604020202020204" charset="0"/>
              </a:rPr>
              <a:t>Organisatievormen (groepering van leerlingen, klasopstelling)</a:t>
            </a:r>
          </a:p>
          <a:p>
            <a:pPr marL="1028700" lvl="1" indent="-571500">
              <a:buFont typeface="Arial" panose="020B0604020202020204" pitchFamily="34" charset="0"/>
              <a:buChar char="•"/>
            </a:pPr>
            <a:r>
              <a:rPr lang="nl-BE" sz="3600" dirty="0">
                <a:solidFill>
                  <a:srgbClr val="572B18"/>
                </a:solidFill>
                <a:latin typeface="Canva Sans" panose="020B0604020202020204" charset="0"/>
              </a:rPr>
              <a:t>Lesmanagement (duidelijkheid, overzicht, rust, orde, afspraken)</a:t>
            </a:r>
          </a:p>
          <a:p>
            <a:pPr marL="1028700" lvl="1" indent="-571500">
              <a:buFont typeface="Arial" panose="020B0604020202020204" pitchFamily="34" charset="0"/>
              <a:buChar char="•"/>
            </a:pPr>
            <a:r>
              <a:rPr lang="nl-BE" sz="3600" dirty="0">
                <a:solidFill>
                  <a:srgbClr val="572B18"/>
                </a:solidFill>
                <a:latin typeface="Canva Sans" panose="020B0604020202020204" charset="0"/>
              </a:rPr>
              <a:t>Variatie (in leeractiviteiten, werkvormen, leerinteresses, leerstijlen)</a:t>
            </a:r>
          </a:p>
          <a:p>
            <a:pPr marL="1028700" lvl="1" indent="-571500">
              <a:buFont typeface="Arial" panose="020B0604020202020204" pitchFamily="34" charset="0"/>
              <a:buChar char="•"/>
            </a:pPr>
            <a:r>
              <a:rPr lang="nl-BE" sz="3600" dirty="0">
                <a:solidFill>
                  <a:srgbClr val="572B18"/>
                </a:solidFill>
                <a:latin typeface="Canva Sans" panose="020B0604020202020204" charset="0"/>
              </a:rPr>
              <a:t>Feedback- en begeleidingsmogelijkheden</a:t>
            </a:r>
          </a:p>
        </p:txBody>
      </p:sp>
      <p:pic>
        <p:nvPicPr>
          <p:cNvPr id="7170" name="Picture 2" descr="https://prodiagnostiek.be/wp-content/uploads/2024/06/lesorganisatie-1-212x300.png">
            <a:extLst>
              <a:ext uri="{FF2B5EF4-FFF2-40B4-BE49-F238E27FC236}">
                <a16:creationId xmlns:a16="http://schemas.microsoft.com/office/drawing/2014/main" id="{766EA021-391B-4FD4-A8EB-9AB3639F8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42" y="1587163"/>
            <a:ext cx="6087720" cy="861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458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Klasmanagement – regels en routines</a:t>
            </a:r>
            <a:endParaRPr lang="nl-BE" dirty="0"/>
          </a:p>
        </p:txBody>
      </p:sp>
      <p:graphicFrame>
        <p:nvGraphicFramePr>
          <p:cNvPr id="9" name="Tabel 8">
            <a:extLst>
              <a:ext uri="{FF2B5EF4-FFF2-40B4-BE49-F238E27FC236}">
                <a16:creationId xmlns:a16="http://schemas.microsoft.com/office/drawing/2014/main" id="{E2C1882D-90F5-4AD0-84E2-D00E8E639E6E}"/>
              </a:ext>
            </a:extLst>
          </p:cNvPr>
          <p:cNvGraphicFramePr>
            <a:graphicFrameLocks noGrp="1"/>
          </p:cNvGraphicFramePr>
          <p:nvPr>
            <p:extLst>
              <p:ext uri="{D42A27DB-BD31-4B8C-83A1-F6EECF244321}">
                <p14:modId xmlns:p14="http://schemas.microsoft.com/office/powerpoint/2010/main" val="3256332902"/>
              </p:ext>
            </p:extLst>
          </p:nvPr>
        </p:nvGraphicFramePr>
        <p:xfrm>
          <a:off x="2424766" y="3833119"/>
          <a:ext cx="13487400" cy="4873196"/>
        </p:xfrm>
        <a:graphic>
          <a:graphicData uri="http://schemas.openxmlformats.org/drawingml/2006/table">
            <a:tbl>
              <a:tblPr firstRow="1" bandRow="1">
                <a:tableStyleId>{9D7B26C5-4107-4FEC-AEDC-1716B250A1EF}</a:tableStyleId>
              </a:tblPr>
              <a:tblGrid>
                <a:gridCol w="13487400">
                  <a:extLst>
                    <a:ext uri="{9D8B030D-6E8A-4147-A177-3AD203B41FA5}">
                      <a16:colId xmlns:a16="http://schemas.microsoft.com/office/drawing/2014/main" val="3743030449"/>
                    </a:ext>
                  </a:extLst>
                </a:gridCol>
              </a:tblGrid>
              <a:tr h="4873196">
                <a:tc>
                  <a:txBody>
                    <a:bodyPr/>
                    <a:lstStyle/>
                    <a:p>
                      <a:pPr algn="l"/>
                      <a:endParaRPr lang="nl-BE" sz="1200" dirty="0"/>
                    </a:p>
                    <a:p>
                      <a:pPr marL="571500" indent="-571500" algn="l">
                        <a:buFont typeface="Arial" panose="020B0604020202020204" pitchFamily="34" charset="0"/>
                        <a:buChar char="•"/>
                      </a:pPr>
                      <a:r>
                        <a:rPr lang="nl-BE" sz="2800" kern="1200" dirty="0">
                          <a:solidFill>
                            <a:srgbClr val="3E5B2C"/>
                          </a:solidFill>
                          <a:latin typeface="Canva Sans Bold"/>
                          <a:ea typeface="+mn-ea"/>
                          <a:cs typeface="+mn-cs"/>
                        </a:rPr>
                        <a:t>Het </a:t>
                      </a:r>
                      <a:r>
                        <a:rPr lang="nl-NL" sz="2800" kern="1200" dirty="0">
                          <a:solidFill>
                            <a:srgbClr val="3E5B2C"/>
                          </a:solidFill>
                          <a:latin typeface="Canva Sans Bold"/>
                          <a:ea typeface="+mn-ea"/>
                          <a:cs typeface="+mn-cs"/>
                        </a:rPr>
                        <a:t>binnenkomen en verlaten van de klas (drempel)</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Het gebruik van hoeken in de klas, kasten en andere materialen, zoals potloodslijper, laptop en rekenmachine</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Het vragen van hulp aan de leerkracht en de begeleiding tijdens het werken</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Het indienen van het huiswerk/taak</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Wat te doen als de klassikale opdracht klaar is</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De verwachtingen ten aanzien van gewenst gedrag</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Wat afgesproken grenzen zijn, evenals de consequenties bij overtreding </a:t>
                      </a:r>
                    </a:p>
                    <a:p>
                      <a:pPr marL="571500" indent="-571500" algn="l">
                        <a:buFont typeface="Arial" panose="020B0604020202020204" pitchFamily="34" charset="0"/>
                        <a:buChar char="•"/>
                      </a:pPr>
                      <a:endParaRPr lang="nl-BE" sz="2800"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sp>
        <p:nvSpPr>
          <p:cNvPr id="7" name="Freeform 14">
            <a:extLst>
              <a:ext uri="{FF2B5EF4-FFF2-40B4-BE49-F238E27FC236}">
                <a16:creationId xmlns:a16="http://schemas.microsoft.com/office/drawing/2014/main" id="{99F8BCFC-8AAF-430D-B254-28A2D012FCEA}"/>
              </a:ext>
            </a:extLst>
          </p:cNvPr>
          <p:cNvSpPr/>
          <p:nvPr/>
        </p:nvSpPr>
        <p:spPr>
          <a:xfrm>
            <a:off x="7114514" y="8905958"/>
            <a:ext cx="4107903" cy="809542"/>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Lesorganisatie</a:t>
            </a:r>
          </a:p>
        </p:txBody>
      </p:sp>
    </p:spTree>
    <p:extLst>
      <p:ext uri="{BB962C8B-B14F-4D97-AF65-F5344CB8AC3E}">
        <p14:creationId xmlns:p14="http://schemas.microsoft.com/office/powerpoint/2010/main" val="35464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2535690"/>
            <a:ext cx="18871919" cy="8031801"/>
            <a:chOff x="0" y="0"/>
            <a:chExt cx="66219637" cy="28182769"/>
          </a:xfrm>
        </p:grpSpPr>
        <p:sp>
          <p:nvSpPr>
            <p:cNvPr id="3" name="Freeform 3"/>
            <p:cNvSpPr/>
            <p:nvPr/>
          </p:nvSpPr>
          <p:spPr>
            <a:xfrm>
              <a:off x="0" y="-4262"/>
              <a:ext cx="66227381" cy="28189255"/>
            </a:xfrm>
            <a:custGeom>
              <a:avLst/>
              <a:gdLst/>
              <a:ahLst/>
              <a:cxnLst/>
              <a:rect l="l" t="t" r="r" b="b"/>
              <a:pathLst>
                <a:path w="66227381" h="28189255">
                  <a:moveTo>
                    <a:pt x="65288486" y="28178068"/>
                  </a:moveTo>
                  <a:cubicBezTo>
                    <a:pt x="65288486" y="28178068"/>
                    <a:pt x="64868729" y="28189255"/>
                    <a:pt x="64406146" y="28186635"/>
                  </a:cubicBezTo>
                  <a:cubicBezTo>
                    <a:pt x="18494857" y="28184471"/>
                    <a:pt x="1057073" y="28176648"/>
                    <a:pt x="1057073" y="28176648"/>
                  </a:cubicBezTo>
                  <a:cubicBezTo>
                    <a:pt x="812931" y="28167811"/>
                    <a:pt x="565145" y="28150832"/>
                    <a:pt x="398404" y="28092653"/>
                  </a:cubicBezTo>
                  <a:cubicBezTo>
                    <a:pt x="120505" y="27995691"/>
                    <a:pt x="0" y="27818164"/>
                    <a:pt x="0" y="8294588"/>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294588"/>
                  </a:cubicBezTo>
                  <a:cubicBezTo>
                    <a:pt x="66218240" y="27936129"/>
                    <a:pt x="65935244" y="28150228"/>
                    <a:pt x="65288486" y="28178068"/>
                  </a:cubicBezTo>
                  <a:close/>
                </a:path>
              </a:pathLst>
            </a:custGeom>
            <a:solidFill>
              <a:srgbClr val="D6ECC8"/>
            </a:solidFill>
          </p:spPr>
          <p:txBody>
            <a:bodyPr/>
            <a:lstStyle/>
            <a:p>
              <a:endParaRPr lang="nl-BE"/>
            </a:p>
          </p:txBody>
        </p:sp>
      </p:grpSp>
      <p:grpSp>
        <p:nvGrpSpPr>
          <p:cNvPr id="8" name="Group 2">
            <a:extLst>
              <a:ext uri="{FF2B5EF4-FFF2-40B4-BE49-F238E27FC236}">
                <a16:creationId xmlns:a16="http://schemas.microsoft.com/office/drawing/2014/main" id="{20D94333-549E-47FE-B052-194A0DFE33D9}"/>
              </a:ext>
            </a:extLst>
          </p:cNvPr>
          <p:cNvGrpSpPr/>
          <p:nvPr/>
        </p:nvGrpSpPr>
        <p:grpSpPr>
          <a:xfrm>
            <a:off x="-5486400" y="-1455757"/>
            <a:ext cx="13313729" cy="13313729"/>
            <a:chOff x="-254406" y="-21967"/>
            <a:chExt cx="6350000" cy="6350000"/>
          </a:xfrm>
        </p:grpSpPr>
        <p:sp>
          <p:nvSpPr>
            <p:cNvPr id="9" name="Freeform 3">
              <a:extLst>
                <a:ext uri="{FF2B5EF4-FFF2-40B4-BE49-F238E27FC236}">
                  <a16:creationId xmlns:a16="http://schemas.microsoft.com/office/drawing/2014/main" id="{587BCC7E-065D-46BA-971E-D9E1A02DBB9D}"/>
                </a:ext>
              </a:extLst>
            </p:cNvPr>
            <p:cNvSpPr/>
            <p:nvPr/>
          </p:nvSpPr>
          <p:spPr>
            <a:xfrm>
              <a:off x="-254406" y="-21967"/>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lang="nl-BE"/>
            </a:p>
          </p:txBody>
        </p:sp>
      </p:grpSp>
      <p:sp>
        <p:nvSpPr>
          <p:cNvPr id="7" name="TextBox 7"/>
          <p:cNvSpPr txBox="1"/>
          <p:nvPr/>
        </p:nvSpPr>
        <p:spPr>
          <a:xfrm>
            <a:off x="13687858" y="1084610"/>
            <a:ext cx="4785862" cy="848630"/>
          </a:xfrm>
          <a:prstGeom prst="rect">
            <a:avLst/>
          </a:prstGeom>
        </p:spPr>
        <p:txBody>
          <a:bodyPr wrap="square" lIns="0" tIns="0" rIns="0" bIns="0" rtlCol="0" anchor="t">
            <a:spAutoFit/>
          </a:bodyPr>
          <a:lstStyle/>
          <a:p>
            <a:pPr algn="l">
              <a:lnSpc>
                <a:spcPts val="6000"/>
              </a:lnSpc>
            </a:pPr>
            <a:r>
              <a:rPr lang="en-US" sz="7200" dirty="0" err="1">
                <a:solidFill>
                  <a:srgbClr val="FFFCE5"/>
                </a:solidFill>
                <a:latin typeface="Bobby Jones Soft"/>
              </a:rPr>
              <a:t>Situering</a:t>
            </a:r>
            <a:r>
              <a:rPr lang="en-US" sz="6000" dirty="0">
                <a:solidFill>
                  <a:srgbClr val="FFFCE5"/>
                </a:solidFill>
                <a:latin typeface="Bobby Jones Soft"/>
              </a:rPr>
              <a:t> </a:t>
            </a:r>
          </a:p>
        </p:txBody>
      </p:sp>
      <p:sp>
        <p:nvSpPr>
          <p:cNvPr id="10" name="TextBox 5">
            <a:extLst>
              <a:ext uri="{FF2B5EF4-FFF2-40B4-BE49-F238E27FC236}">
                <a16:creationId xmlns:a16="http://schemas.microsoft.com/office/drawing/2014/main" id="{928A679C-D462-43DB-9154-9900FAD05440}"/>
              </a:ext>
            </a:extLst>
          </p:cNvPr>
          <p:cNvSpPr txBox="1"/>
          <p:nvPr/>
        </p:nvSpPr>
        <p:spPr>
          <a:xfrm>
            <a:off x="1052063" y="2705340"/>
            <a:ext cx="6532612" cy="2105025"/>
          </a:xfrm>
          <a:prstGeom prst="rect">
            <a:avLst/>
          </a:prstGeom>
        </p:spPr>
        <p:txBody>
          <a:bodyPr lIns="0" tIns="0" rIns="0" bIns="0" rtlCol="0" anchor="t">
            <a:spAutoFit/>
          </a:bodyPr>
          <a:lstStyle/>
          <a:p>
            <a:pPr marL="0" lvl="0" indent="0" algn="l">
              <a:lnSpc>
                <a:spcPts val="8399"/>
              </a:lnSpc>
            </a:pPr>
            <a:r>
              <a:rPr lang="en-US" sz="6000" dirty="0" err="1">
                <a:solidFill>
                  <a:srgbClr val="FFFCE5"/>
                </a:solidFill>
                <a:latin typeface="Bobby Jones Soft"/>
              </a:rPr>
              <a:t>Bouwsteen</a:t>
            </a:r>
            <a:r>
              <a:rPr lang="en-US" sz="6000" dirty="0">
                <a:solidFill>
                  <a:srgbClr val="FFFCE5"/>
                </a:solidFill>
                <a:latin typeface="Bobby Jones Soft"/>
              </a:rPr>
              <a:t> </a:t>
            </a:r>
            <a:r>
              <a:rPr lang="en-US" sz="6000" dirty="0" err="1">
                <a:solidFill>
                  <a:srgbClr val="FFFCE5"/>
                </a:solidFill>
                <a:latin typeface="Bobby Jones Soft"/>
              </a:rPr>
              <a:t>schoolcontext</a:t>
            </a:r>
            <a:endParaRPr lang="en-US" sz="6000" dirty="0">
              <a:solidFill>
                <a:srgbClr val="FFFCE5"/>
              </a:solidFill>
              <a:latin typeface="Bobby Jones Soft"/>
            </a:endParaRPr>
          </a:p>
        </p:txBody>
      </p:sp>
      <p:sp>
        <p:nvSpPr>
          <p:cNvPr id="11" name="TextBox 6">
            <a:extLst>
              <a:ext uri="{FF2B5EF4-FFF2-40B4-BE49-F238E27FC236}">
                <a16:creationId xmlns:a16="http://schemas.microsoft.com/office/drawing/2014/main" id="{6E7BAC7C-D948-4C24-B806-E5A97EE9D8F2}"/>
              </a:ext>
            </a:extLst>
          </p:cNvPr>
          <p:cNvSpPr txBox="1"/>
          <p:nvPr/>
        </p:nvSpPr>
        <p:spPr>
          <a:xfrm>
            <a:off x="1052063" y="4981230"/>
            <a:ext cx="5272537" cy="635559"/>
          </a:xfrm>
          <a:prstGeom prst="rect">
            <a:avLst/>
          </a:prstGeom>
        </p:spPr>
        <p:txBody>
          <a:bodyPr wrap="square" lIns="0" tIns="0" rIns="0" bIns="0" rtlCol="0" anchor="t">
            <a:spAutoFit/>
          </a:bodyPr>
          <a:lstStyle/>
          <a:p>
            <a:pPr algn="l">
              <a:lnSpc>
                <a:spcPts val="5319"/>
              </a:lnSpc>
            </a:pPr>
            <a:r>
              <a:rPr lang="en-US" sz="3799" dirty="0" err="1">
                <a:solidFill>
                  <a:srgbClr val="FFFFFF"/>
                </a:solidFill>
                <a:latin typeface="Canva Sans Bold" panose="020B0604020202020204" charset="0"/>
              </a:rPr>
              <a:t>Onderwijsleersituatie</a:t>
            </a:r>
            <a:endParaRPr lang="en-US" sz="3799" dirty="0">
              <a:solidFill>
                <a:srgbClr val="FFFFFF"/>
              </a:solidFill>
              <a:latin typeface="Canva Sans Bold" panose="020B0604020202020204" charset="0"/>
            </a:endParaRPr>
          </a:p>
        </p:txBody>
      </p:sp>
      <p:sp>
        <p:nvSpPr>
          <p:cNvPr id="12" name="Freeform 4">
            <a:extLst>
              <a:ext uri="{FF2B5EF4-FFF2-40B4-BE49-F238E27FC236}">
                <a16:creationId xmlns:a16="http://schemas.microsoft.com/office/drawing/2014/main" id="{9241BA5D-6F8D-4A51-ADEE-1E5843BDB875}"/>
              </a:ext>
            </a:extLst>
          </p:cNvPr>
          <p:cNvSpPr/>
          <p:nvPr/>
        </p:nvSpPr>
        <p:spPr>
          <a:xfrm>
            <a:off x="7145628" y="3108437"/>
            <a:ext cx="11461217" cy="6050252"/>
          </a:xfrm>
          <a:custGeom>
            <a:avLst/>
            <a:gdLst/>
            <a:ahLst/>
            <a:cxnLst/>
            <a:rect l="l" t="t" r="r" b="b"/>
            <a:pathLst>
              <a:path w="13520739" h="6799966">
                <a:moveTo>
                  <a:pt x="0" y="0"/>
                </a:moveTo>
                <a:lnTo>
                  <a:pt x="13520739" y="0"/>
                </a:lnTo>
                <a:lnTo>
                  <a:pt x="13520739" y="6799967"/>
                </a:lnTo>
                <a:lnTo>
                  <a:pt x="0" y="6799967"/>
                </a:lnTo>
                <a:lnTo>
                  <a:pt x="0" y="0"/>
                </a:lnTo>
                <a:close/>
              </a:path>
            </a:pathLst>
          </a:custGeom>
          <a:blipFill>
            <a:blip r:embed="rId3"/>
            <a:stretch>
              <a:fillRect l="-751" t="-672" b="-1593"/>
            </a:stretch>
          </a:blipFill>
        </p:spPr>
        <p:txBody>
          <a:bodyPr/>
          <a:lstStyle/>
          <a:p>
            <a:endParaRPr lang="nl-BE"/>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2819400" y="571500"/>
            <a:ext cx="14020800" cy="1015663"/>
          </a:xfrm>
          <a:prstGeom prst="rect">
            <a:avLst/>
          </a:prstGeom>
          <a:noFill/>
        </p:spPr>
        <p:txBody>
          <a:bodyPr wrap="square" rtlCol="0">
            <a:spAutoFit/>
          </a:bodyPr>
          <a:lstStyle/>
          <a:p>
            <a:r>
              <a:rPr lang="nl-BE" sz="6000" dirty="0">
                <a:solidFill>
                  <a:srgbClr val="FFFCE5"/>
                </a:solidFill>
                <a:latin typeface="Bobby Jones Soft"/>
              </a:rPr>
              <a:t>drempel</a:t>
            </a:r>
            <a:endParaRPr lang="nl-BE" dirty="0"/>
          </a:p>
        </p:txBody>
      </p:sp>
      <p:sp>
        <p:nvSpPr>
          <p:cNvPr id="8" name="Freeform 10">
            <a:extLst>
              <a:ext uri="{FF2B5EF4-FFF2-40B4-BE49-F238E27FC236}">
                <a16:creationId xmlns:a16="http://schemas.microsoft.com/office/drawing/2014/main" id="{378D3A0F-8491-4DD2-BAA8-63208ACB01B1}"/>
              </a:ext>
            </a:extLst>
          </p:cNvPr>
          <p:cNvSpPr/>
          <p:nvPr/>
        </p:nvSpPr>
        <p:spPr>
          <a:xfrm>
            <a:off x="992875" y="528196"/>
            <a:ext cx="1626155" cy="1008216"/>
          </a:xfrm>
          <a:custGeom>
            <a:avLst/>
            <a:gdLst/>
            <a:ahLst/>
            <a:cxnLst/>
            <a:rect l="l" t="t" r="r" b="b"/>
            <a:pathLst>
              <a:path w="1626155" h="1008216">
                <a:moveTo>
                  <a:pt x="0" y="0"/>
                </a:moveTo>
                <a:lnTo>
                  <a:pt x="1626155" y="0"/>
                </a:lnTo>
                <a:lnTo>
                  <a:pt x="1626155" y="1008216"/>
                </a:lnTo>
                <a:lnTo>
                  <a:pt x="0" y="10082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nl-BE"/>
          </a:p>
        </p:txBody>
      </p:sp>
      <p:pic>
        <p:nvPicPr>
          <p:cNvPr id="6" name="Onlinemedia 5">
            <a:hlinkClick r:id="" action="ppaction://media"/>
            <a:extLst>
              <a:ext uri="{FF2B5EF4-FFF2-40B4-BE49-F238E27FC236}">
                <a16:creationId xmlns:a16="http://schemas.microsoft.com/office/drawing/2014/main" id="{4B489304-5F29-4F1E-87AA-E0B200B538E7}"/>
              </a:ext>
            </a:extLst>
          </p:cNvPr>
          <p:cNvPicPr>
            <a:picLocks noRot="1" noChangeAspect="1"/>
          </p:cNvPicPr>
          <p:nvPr>
            <a:videoFile r:link="rId1"/>
          </p:nvPr>
        </p:nvPicPr>
        <p:blipFill>
          <a:blip r:embed="rId6"/>
          <a:stretch>
            <a:fillRect/>
          </a:stretch>
        </p:blipFill>
        <p:spPr>
          <a:xfrm>
            <a:off x="2472687" y="2517103"/>
            <a:ext cx="13342626" cy="7505228"/>
          </a:xfrm>
          <a:prstGeom prst="rect">
            <a:avLst/>
          </a:prstGeom>
        </p:spPr>
      </p:pic>
    </p:spTree>
    <p:extLst>
      <p:ext uri="{BB962C8B-B14F-4D97-AF65-F5344CB8AC3E}">
        <p14:creationId xmlns:p14="http://schemas.microsoft.com/office/powerpoint/2010/main" val="3645221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2819400" y="571500"/>
            <a:ext cx="14020800" cy="1015663"/>
          </a:xfrm>
          <a:prstGeom prst="rect">
            <a:avLst/>
          </a:prstGeom>
          <a:noFill/>
        </p:spPr>
        <p:txBody>
          <a:bodyPr wrap="square" rtlCol="0">
            <a:spAutoFit/>
          </a:bodyPr>
          <a:lstStyle/>
          <a:p>
            <a:r>
              <a:rPr lang="nl-BE" sz="6000" dirty="0">
                <a:solidFill>
                  <a:srgbClr val="FFFCE5"/>
                </a:solidFill>
                <a:latin typeface="Bobby Jones Soft"/>
              </a:rPr>
              <a:t>Efficiënte routines</a:t>
            </a:r>
            <a:endParaRPr lang="nl-BE" dirty="0"/>
          </a:p>
        </p:txBody>
      </p:sp>
      <p:sp>
        <p:nvSpPr>
          <p:cNvPr id="8" name="Freeform 10">
            <a:extLst>
              <a:ext uri="{FF2B5EF4-FFF2-40B4-BE49-F238E27FC236}">
                <a16:creationId xmlns:a16="http://schemas.microsoft.com/office/drawing/2014/main" id="{378D3A0F-8491-4DD2-BAA8-63208ACB01B1}"/>
              </a:ext>
            </a:extLst>
          </p:cNvPr>
          <p:cNvSpPr/>
          <p:nvPr/>
        </p:nvSpPr>
        <p:spPr>
          <a:xfrm>
            <a:off x="992875" y="528196"/>
            <a:ext cx="1626155" cy="1008216"/>
          </a:xfrm>
          <a:custGeom>
            <a:avLst/>
            <a:gdLst/>
            <a:ahLst/>
            <a:cxnLst/>
            <a:rect l="l" t="t" r="r" b="b"/>
            <a:pathLst>
              <a:path w="1626155" h="1008216">
                <a:moveTo>
                  <a:pt x="0" y="0"/>
                </a:moveTo>
                <a:lnTo>
                  <a:pt x="1626155" y="0"/>
                </a:lnTo>
                <a:lnTo>
                  <a:pt x="1626155" y="1008216"/>
                </a:lnTo>
                <a:lnTo>
                  <a:pt x="0" y="10082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nl-BE"/>
          </a:p>
        </p:txBody>
      </p:sp>
      <p:pic>
        <p:nvPicPr>
          <p:cNvPr id="6" name="Onlinemedia 5">
            <a:hlinkClick r:id="" action="ppaction://media"/>
            <a:extLst>
              <a:ext uri="{FF2B5EF4-FFF2-40B4-BE49-F238E27FC236}">
                <a16:creationId xmlns:a16="http://schemas.microsoft.com/office/drawing/2014/main" id="{E0EC5039-5D41-4ECF-B897-5F7B31300DA4}"/>
              </a:ext>
            </a:extLst>
          </p:cNvPr>
          <p:cNvPicPr>
            <a:picLocks noRot="1" noChangeAspect="1"/>
          </p:cNvPicPr>
          <p:nvPr>
            <a:videoFile r:link="rId1"/>
          </p:nvPr>
        </p:nvPicPr>
        <p:blipFill>
          <a:blip r:embed="rId6"/>
          <a:stretch>
            <a:fillRect/>
          </a:stretch>
        </p:blipFill>
        <p:spPr>
          <a:xfrm>
            <a:off x="2489200" y="2526392"/>
            <a:ext cx="13309600" cy="7486650"/>
          </a:xfrm>
          <a:prstGeom prst="rect">
            <a:avLst/>
          </a:prstGeom>
        </p:spPr>
      </p:pic>
    </p:spTree>
    <p:extLst>
      <p:ext uri="{BB962C8B-B14F-4D97-AF65-F5344CB8AC3E}">
        <p14:creationId xmlns:p14="http://schemas.microsoft.com/office/powerpoint/2010/main" val="2453884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Klasmanagement – omgaan met storend gedrag</a:t>
            </a:r>
            <a:endParaRPr lang="nl-BE" dirty="0"/>
          </a:p>
        </p:txBody>
      </p:sp>
      <p:graphicFrame>
        <p:nvGraphicFramePr>
          <p:cNvPr id="9" name="Tabel 8">
            <a:extLst>
              <a:ext uri="{FF2B5EF4-FFF2-40B4-BE49-F238E27FC236}">
                <a16:creationId xmlns:a16="http://schemas.microsoft.com/office/drawing/2014/main" id="{E2C1882D-90F5-4AD0-84E2-D00E8E639E6E}"/>
              </a:ext>
            </a:extLst>
          </p:cNvPr>
          <p:cNvGraphicFramePr>
            <a:graphicFrameLocks noGrp="1"/>
          </p:cNvGraphicFramePr>
          <p:nvPr>
            <p:extLst>
              <p:ext uri="{D42A27DB-BD31-4B8C-83A1-F6EECF244321}">
                <p14:modId xmlns:p14="http://schemas.microsoft.com/office/powerpoint/2010/main" val="4042346885"/>
              </p:ext>
            </p:extLst>
          </p:nvPr>
        </p:nvGraphicFramePr>
        <p:xfrm>
          <a:off x="2574329" y="2856627"/>
          <a:ext cx="13487400" cy="6065520"/>
        </p:xfrm>
        <a:graphic>
          <a:graphicData uri="http://schemas.openxmlformats.org/drawingml/2006/table">
            <a:tbl>
              <a:tblPr firstRow="1" bandRow="1">
                <a:tableStyleId>{9D7B26C5-4107-4FEC-AEDC-1716B250A1EF}</a:tableStyleId>
              </a:tblPr>
              <a:tblGrid>
                <a:gridCol w="13487400">
                  <a:extLst>
                    <a:ext uri="{9D8B030D-6E8A-4147-A177-3AD203B41FA5}">
                      <a16:colId xmlns:a16="http://schemas.microsoft.com/office/drawing/2014/main" val="3743030449"/>
                    </a:ext>
                  </a:extLst>
                </a:gridCol>
              </a:tblGrid>
              <a:tr h="4873196">
                <a:tc>
                  <a:txBody>
                    <a:bodyPr/>
                    <a:lstStyle/>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Kijkt regelmatig de klas rond, stelt zich op in een hoek om de klas rond te kijken</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Spreekt bij ongewenst gedrag de leerling individueel en fluisterend aan (niet hardop klassikaal)</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Laat de groep niet ‘meegenieten’</a:t>
                      </a:r>
                    </a:p>
                    <a:p>
                      <a:pPr marL="1485900" lvl="2" indent="-571500" algn="l">
                        <a:buFont typeface="Arial" panose="020B0604020202020204" pitchFamily="34" charset="0"/>
                        <a:buChar char="•"/>
                      </a:pPr>
                      <a:r>
                        <a:rPr lang="nl-NL" sz="2800" b="1" kern="1200" dirty="0">
                          <a:solidFill>
                            <a:srgbClr val="572B18"/>
                          </a:solidFill>
                          <a:latin typeface="Canva Sans Bold"/>
                          <a:ea typeface="+mn-ea"/>
                          <a:cs typeface="+mn-cs"/>
                        </a:rPr>
                        <a:t>Indien niet mogelijk, zorgt de leerkracht dat de storende leerling zo kort mogelijk in de schijnwerper staat</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Zegt bij ongewenst gedrag hoe de leerling het anders moet doen</a:t>
                      </a:r>
                    </a:p>
                    <a:p>
                      <a:pPr marL="1485900" lvl="2" indent="-571500" algn="l">
                        <a:buFont typeface="Arial" panose="020B0604020202020204" pitchFamily="34" charset="0"/>
                        <a:buChar char="•"/>
                      </a:pPr>
                      <a:r>
                        <a:rPr lang="nl-NL" sz="2800" b="1" kern="1200" dirty="0">
                          <a:solidFill>
                            <a:srgbClr val="572B18"/>
                          </a:solidFill>
                          <a:latin typeface="Canva Sans Bold"/>
                          <a:ea typeface="+mn-ea"/>
                          <a:cs typeface="+mn-cs"/>
                        </a:rPr>
                        <a:t>In plaats van de leerling het foute of verkeerde gedrag in te wrijven</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Loodst de aandacht van de rest van de klas naar iets productievers</a:t>
                      </a:r>
                    </a:p>
                    <a:p>
                      <a:pPr marL="1485900" lvl="2" indent="-571500" algn="l" defTabSz="914400" rtl="0" eaLnBrk="1" latinLnBrk="0" hangingPunct="1">
                        <a:buFont typeface="Arial" panose="020B0604020202020204" pitchFamily="34" charset="0"/>
                        <a:buChar char="•"/>
                      </a:pPr>
                      <a:r>
                        <a:rPr lang="nl-NL" sz="2800" b="1" kern="1200" dirty="0">
                          <a:solidFill>
                            <a:srgbClr val="572B18"/>
                          </a:solidFill>
                          <a:latin typeface="Canva Sans Bold"/>
                          <a:ea typeface="+mn-ea"/>
                          <a:cs typeface="+mn-cs"/>
                        </a:rPr>
                        <a:t>Om de sfeer terug te normaliseren na klassikale tussenkomst bij storend gedrag van een individuele leerling</a:t>
                      </a:r>
                    </a:p>
                    <a:p>
                      <a:pPr marL="571500" indent="-571500" algn="l">
                        <a:buFont typeface="Arial" panose="020B0604020202020204" pitchFamily="34" charset="0"/>
                        <a:buChar char="•"/>
                      </a:pPr>
                      <a:r>
                        <a:rPr lang="nl-NL" sz="2800" kern="1200" dirty="0">
                          <a:solidFill>
                            <a:srgbClr val="3E5B2C"/>
                          </a:solidFill>
                          <a:latin typeface="Canva Sans Bold"/>
                          <a:ea typeface="+mn-ea"/>
                          <a:cs typeface="+mn-cs"/>
                        </a:rPr>
                        <a:t> Geeft complimenten op gedrag zoveel als mogelijk hardop klassikaal </a:t>
                      </a:r>
                    </a:p>
                    <a:p>
                      <a:pPr marL="571500" indent="-571500" algn="l">
                        <a:buFont typeface="Arial" panose="020B0604020202020204" pitchFamily="34" charset="0"/>
                        <a:buChar char="•"/>
                      </a:pPr>
                      <a:endParaRPr lang="nl-BE" sz="2800" kern="1200" dirty="0">
                        <a:solidFill>
                          <a:srgbClr val="3E5B2C"/>
                        </a:solidFill>
                        <a:latin typeface="Canva Sans Bold"/>
                        <a:ea typeface="+mn-ea"/>
                        <a:cs typeface="+mn-cs"/>
                      </a:endParaRPr>
                    </a:p>
                  </a:txBody>
                  <a:tcPr/>
                </a:tc>
                <a:extLst>
                  <a:ext uri="{0D108BD9-81ED-4DB2-BD59-A6C34878D82A}">
                    <a16:rowId xmlns:a16="http://schemas.microsoft.com/office/drawing/2014/main" val="3395975333"/>
                  </a:ext>
                </a:extLst>
              </a:tr>
            </a:tbl>
          </a:graphicData>
        </a:graphic>
      </p:graphicFrame>
      <p:sp>
        <p:nvSpPr>
          <p:cNvPr id="7" name="Freeform 14">
            <a:extLst>
              <a:ext uri="{FF2B5EF4-FFF2-40B4-BE49-F238E27FC236}">
                <a16:creationId xmlns:a16="http://schemas.microsoft.com/office/drawing/2014/main" id="{74EAB0A4-945B-4655-8E84-2F1DE49422E5}"/>
              </a:ext>
            </a:extLst>
          </p:cNvPr>
          <p:cNvSpPr/>
          <p:nvPr/>
        </p:nvSpPr>
        <p:spPr>
          <a:xfrm>
            <a:off x="6019799" y="9180218"/>
            <a:ext cx="2908859" cy="675565"/>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Interactie</a:t>
            </a:r>
          </a:p>
          <a:p>
            <a:endParaRPr lang="nl-BE" dirty="0"/>
          </a:p>
        </p:txBody>
      </p:sp>
      <p:sp>
        <p:nvSpPr>
          <p:cNvPr id="8" name="Freeform 14">
            <a:extLst>
              <a:ext uri="{FF2B5EF4-FFF2-40B4-BE49-F238E27FC236}">
                <a16:creationId xmlns:a16="http://schemas.microsoft.com/office/drawing/2014/main" id="{60FEF65F-915C-4D3E-9E38-E253B9A2412C}"/>
              </a:ext>
            </a:extLst>
          </p:cNvPr>
          <p:cNvSpPr/>
          <p:nvPr/>
        </p:nvSpPr>
        <p:spPr>
          <a:xfrm>
            <a:off x="9359344" y="9180218"/>
            <a:ext cx="3988101" cy="701830"/>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92D050"/>
          </a:solidFill>
        </p:spPr>
        <p:txBody>
          <a:bodyPr/>
          <a:lstStyle/>
          <a:p>
            <a:pPr algn="ctr"/>
            <a:r>
              <a:rPr lang="nl-BE" sz="3999" dirty="0">
                <a:solidFill>
                  <a:schemeClr val="bg1"/>
                </a:solidFill>
                <a:latin typeface="Canva Sans Bold"/>
              </a:rPr>
              <a:t>Leermotivatie</a:t>
            </a:r>
          </a:p>
        </p:txBody>
      </p:sp>
    </p:spTree>
    <p:extLst>
      <p:ext uri="{BB962C8B-B14F-4D97-AF65-F5344CB8AC3E}">
        <p14:creationId xmlns:p14="http://schemas.microsoft.com/office/powerpoint/2010/main" val="16431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2819400" y="571500"/>
            <a:ext cx="14020800" cy="1015663"/>
          </a:xfrm>
          <a:prstGeom prst="rect">
            <a:avLst/>
          </a:prstGeom>
          <a:noFill/>
        </p:spPr>
        <p:txBody>
          <a:bodyPr wrap="square" rtlCol="0">
            <a:spAutoFit/>
          </a:bodyPr>
          <a:lstStyle/>
          <a:p>
            <a:r>
              <a:rPr lang="nl-BE" sz="6000" dirty="0">
                <a:solidFill>
                  <a:srgbClr val="FFFCE5"/>
                </a:solidFill>
                <a:latin typeface="Bobby Jones Soft"/>
              </a:rPr>
              <a:t>Niet verstorend ingrijpen</a:t>
            </a:r>
            <a:endParaRPr lang="nl-BE" dirty="0"/>
          </a:p>
        </p:txBody>
      </p:sp>
      <p:sp>
        <p:nvSpPr>
          <p:cNvPr id="8" name="Freeform 10">
            <a:extLst>
              <a:ext uri="{FF2B5EF4-FFF2-40B4-BE49-F238E27FC236}">
                <a16:creationId xmlns:a16="http://schemas.microsoft.com/office/drawing/2014/main" id="{378D3A0F-8491-4DD2-BAA8-63208ACB01B1}"/>
              </a:ext>
            </a:extLst>
          </p:cNvPr>
          <p:cNvSpPr/>
          <p:nvPr/>
        </p:nvSpPr>
        <p:spPr>
          <a:xfrm>
            <a:off x="992875" y="528196"/>
            <a:ext cx="1626155" cy="1008216"/>
          </a:xfrm>
          <a:custGeom>
            <a:avLst/>
            <a:gdLst/>
            <a:ahLst/>
            <a:cxnLst/>
            <a:rect l="l" t="t" r="r" b="b"/>
            <a:pathLst>
              <a:path w="1626155" h="1008216">
                <a:moveTo>
                  <a:pt x="0" y="0"/>
                </a:moveTo>
                <a:lnTo>
                  <a:pt x="1626155" y="0"/>
                </a:lnTo>
                <a:lnTo>
                  <a:pt x="1626155" y="1008216"/>
                </a:lnTo>
                <a:lnTo>
                  <a:pt x="0" y="10082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nl-BE"/>
          </a:p>
        </p:txBody>
      </p:sp>
      <p:pic>
        <p:nvPicPr>
          <p:cNvPr id="6" name="Onlinemedia 5">
            <a:hlinkClick r:id="" action="ppaction://media"/>
            <a:extLst>
              <a:ext uri="{FF2B5EF4-FFF2-40B4-BE49-F238E27FC236}">
                <a16:creationId xmlns:a16="http://schemas.microsoft.com/office/drawing/2014/main" id="{1B90591B-DB77-43C1-82D8-B8E25AB1BE8F}"/>
              </a:ext>
            </a:extLst>
          </p:cNvPr>
          <p:cNvPicPr>
            <a:picLocks noRot="1" noChangeAspect="1"/>
          </p:cNvPicPr>
          <p:nvPr>
            <a:videoFile r:link="rId1"/>
          </p:nvPr>
        </p:nvPicPr>
        <p:blipFill>
          <a:blip r:embed="rId6"/>
          <a:stretch>
            <a:fillRect/>
          </a:stretch>
        </p:blipFill>
        <p:spPr>
          <a:xfrm>
            <a:off x="2332567" y="2438285"/>
            <a:ext cx="13622866" cy="7662863"/>
          </a:xfrm>
          <a:prstGeom prst="rect">
            <a:avLst/>
          </a:prstGeom>
        </p:spPr>
      </p:pic>
    </p:spTree>
    <p:extLst>
      <p:ext uri="{BB962C8B-B14F-4D97-AF65-F5344CB8AC3E}">
        <p14:creationId xmlns:p14="http://schemas.microsoft.com/office/powerpoint/2010/main" val="3384696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2819400" y="571500"/>
            <a:ext cx="14020800" cy="1015663"/>
          </a:xfrm>
          <a:prstGeom prst="rect">
            <a:avLst/>
          </a:prstGeom>
          <a:noFill/>
        </p:spPr>
        <p:txBody>
          <a:bodyPr wrap="square" rtlCol="0">
            <a:spAutoFit/>
          </a:bodyPr>
          <a:lstStyle/>
          <a:p>
            <a:r>
              <a:rPr lang="nl-BE" sz="6000" dirty="0">
                <a:solidFill>
                  <a:srgbClr val="FFFCE5"/>
                </a:solidFill>
                <a:latin typeface="Bobby Jones Soft"/>
              </a:rPr>
              <a:t>Niet verstorend ingrijpen</a:t>
            </a:r>
            <a:endParaRPr lang="nl-BE" dirty="0"/>
          </a:p>
        </p:txBody>
      </p:sp>
      <p:sp>
        <p:nvSpPr>
          <p:cNvPr id="8" name="Freeform 10">
            <a:extLst>
              <a:ext uri="{FF2B5EF4-FFF2-40B4-BE49-F238E27FC236}">
                <a16:creationId xmlns:a16="http://schemas.microsoft.com/office/drawing/2014/main" id="{378D3A0F-8491-4DD2-BAA8-63208ACB01B1}"/>
              </a:ext>
            </a:extLst>
          </p:cNvPr>
          <p:cNvSpPr/>
          <p:nvPr/>
        </p:nvSpPr>
        <p:spPr>
          <a:xfrm>
            <a:off x="992875" y="528196"/>
            <a:ext cx="1626155" cy="1008216"/>
          </a:xfrm>
          <a:custGeom>
            <a:avLst/>
            <a:gdLst/>
            <a:ahLst/>
            <a:cxnLst/>
            <a:rect l="l" t="t" r="r" b="b"/>
            <a:pathLst>
              <a:path w="1626155" h="1008216">
                <a:moveTo>
                  <a:pt x="0" y="0"/>
                </a:moveTo>
                <a:lnTo>
                  <a:pt x="1626155" y="0"/>
                </a:lnTo>
                <a:lnTo>
                  <a:pt x="1626155" y="1008216"/>
                </a:lnTo>
                <a:lnTo>
                  <a:pt x="0" y="100821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nl-BE"/>
          </a:p>
        </p:txBody>
      </p:sp>
      <p:pic>
        <p:nvPicPr>
          <p:cNvPr id="6" name="Onlinemedia 5">
            <a:hlinkClick r:id="" action="ppaction://media"/>
            <a:extLst>
              <a:ext uri="{FF2B5EF4-FFF2-40B4-BE49-F238E27FC236}">
                <a16:creationId xmlns:a16="http://schemas.microsoft.com/office/drawing/2014/main" id="{966C31B1-7ACC-46F4-90BE-482188E4A83C}"/>
              </a:ext>
            </a:extLst>
          </p:cNvPr>
          <p:cNvPicPr>
            <a:picLocks noRot="1" noChangeAspect="1"/>
          </p:cNvPicPr>
          <p:nvPr>
            <a:videoFile r:link="rId1"/>
          </p:nvPr>
        </p:nvPicPr>
        <p:blipFill>
          <a:blip r:embed="rId6"/>
          <a:stretch>
            <a:fillRect/>
          </a:stretch>
        </p:blipFill>
        <p:spPr>
          <a:xfrm>
            <a:off x="2400300" y="2476385"/>
            <a:ext cx="13487399" cy="7586663"/>
          </a:xfrm>
          <a:prstGeom prst="rect">
            <a:avLst/>
          </a:prstGeom>
        </p:spPr>
      </p:pic>
    </p:spTree>
    <p:extLst>
      <p:ext uri="{BB962C8B-B14F-4D97-AF65-F5344CB8AC3E}">
        <p14:creationId xmlns:p14="http://schemas.microsoft.com/office/powerpoint/2010/main" val="1043814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interactie</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4007559"/>
            <a:ext cx="8538754" cy="452431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Leerkracht stemt zijn omgangsvormen af op leerling- en klaskenmerken</a:t>
            </a:r>
          </a:p>
          <a:p>
            <a:pPr marL="571500" indent="-571500">
              <a:buFont typeface="Arial" panose="020B0604020202020204" pitchFamily="34" charset="0"/>
              <a:buChar char="•"/>
            </a:pPr>
            <a:r>
              <a:rPr lang="nl-BE" sz="3600" dirty="0">
                <a:solidFill>
                  <a:srgbClr val="572B18"/>
                </a:solidFill>
                <a:latin typeface="Canva Sans" panose="020B0604020202020204" charset="0"/>
              </a:rPr>
              <a:t>Kan zich boven, naast of onder de leerlingen plaatsen</a:t>
            </a:r>
          </a:p>
          <a:p>
            <a:pPr marL="571500" indent="-571500">
              <a:buFont typeface="Arial" panose="020B0604020202020204" pitchFamily="34" charset="0"/>
              <a:buChar char="•"/>
            </a:pPr>
            <a:r>
              <a:rPr lang="nl-BE" sz="3600" dirty="0">
                <a:solidFill>
                  <a:srgbClr val="572B18"/>
                </a:solidFill>
                <a:latin typeface="Canva Sans" panose="020B0604020202020204" charset="0"/>
              </a:rPr>
              <a:t>Handelt zowel taakgericht als leerlinggericht</a:t>
            </a:r>
          </a:p>
          <a:p>
            <a:pPr marL="571500" indent="-571500">
              <a:buFont typeface="Arial" panose="020B0604020202020204" pitchFamily="34" charset="0"/>
              <a:buChar char="•"/>
            </a:pPr>
            <a:r>
              <a:rPr lang="nl-BE" sz="3600" dirty="0">
                <a:solidFill>
                  <a:srgbClr val="572B18"/>
                </a:solidFill>
                <a:latin typeface="Canva Sans" panose="020B0604020202020204" charset="0"/>
              </a:rPr>
              <a:t>Hangt af van </a:t>
            </a:r>
            <a:r>
              <a:rPr lang="nl-BE" sz="3600" dirty="0" err="1">
                <a:solidFill>
                  <a:srgbClr val="572B18"/>
                </a:solidFill>
                <a:latin typeface="Canva Sans" panose="020B0604020202020204" charset="0"/>
              </a:rPr>
              <a:t>lesfase</a:t>
            </a:r>
            <a:r>
              <a:rPr lang="nl-BE" sz="3600" dirty="0">
                <a:solidFill>
                  <a:srgbClr val="572B18"/>
                </a:solidFill>
                <a:latin typeface="Canva Sans" panose="020B0604020202020204" charset="0"/>
              </a:rPr>
              <a:t> en werkvorm</a:t>
            </a:r>
          </a:p>
        </p:txBody>
      </p:sp>
      <p:pic>
        <p:nvPicPr>
          <p:cNvPr id="7" name="Picture 2" descr="https://prodiagnostiek.be/wp-content/uploads/2024/06/interactie-1-212x300.png">
            <a:extLst>
              <a:ext uri="{FF2B5EF4-FFF2-40B4-BE49-F238E27FC236}">
                <a16:creationId xmlns:a16="http://schemas.microsoft.com/office/drawing/2014/main" id="{52A17601-7FFB-4B49-8A67-A8FDEC8C6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89" y="2547465"/>
            <a:ext cx="4868425" cy="688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37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5849600" cy="1015663"/>
          </a:xfrm>
          <a:prstGeom prst="rect">
            <a:avLst/>
          </a:prstGeom>
          <a:noFill/>
        </p:spPr>
        <p:txBody>
          <a:bodyPr wrap="square" rtlCol="0">
            <a:spAutoFit/>
          </a:bodyPr>
          <a:lstStyle/>
          <a:p>
            <a:pPr algn="ctr"/>
            <a:r>
              <a:rPr lang="nl-BE" sz="6000" dirty="0">
                <a:solidFill>
                  <a:srgbClr val="92D050"/>
                </a:solidFill>
                <a:latin typeface="Bobby Jones Soft"/>
              </a:rPr>
              <a:t>leermotivatie</a:t>
            </a:r>
            <a:endParaRPr lang="nl-BE" dirty="0">
              <a:solidFill>
                <a:srgbClr val="92D050"/>
              </a:solidFill>
            </a:endParaRPr>
          </a:p>
        </p:txBody>
      </p:sp>
      <p:sp>
        <p:nvSpPr>
          <p:cNvPr id="11" name="Tekstvak 10">
            <a:extLst>
              <a:ext uri="{FF2B5EF4-FFF2-40B4-BE49-F238E27FC236}">
                <a16:creationId xmlns:a16="http://schemas.microsoft.com/office/drawing/2014/main" id="{B5BD2666-3E5D-4367-A896-AC9E5611BAD5}"/>
              </a:ext>
            </a:extLst>
          </p:cNvPr>
          <p:cNvSpPr txBox="1"/>
          <p:nvPr/>
        </p:nvSpPr>
        <p:spPr>
          <a:xfrm>
            <a:off x="8915400" y="2622564"/>
            <a:ext cx="8538754" cy="7294305"/>
          </a:xfrm>
          <a:prstGeom prst="rect">
            <a:avLst/>
          </a:prstGeom>
          <a:noFill/>
        </p:spPr>
        <p:txBody>
          <a:bodyPr wrap="square" rtlCol="0">
            <a:spAutoFit/>
          </a:bodyPr>
          <a:lstStyle/>
          <a:p>
            <a:pPr marL="571500" indent="-571500">
              <a:buFont typeface="Arial" panose="020B0604020202020204" pitchFamily="34" charset="0"/>
              <a:buChar char="•"/>
            </a:pPr>
            <a:r>
              <a:rPr lang="nl-BE" sz="3600" dirty="0">
                <a:solidFill>
                  <a:srgbClr val="572B18"/>
                </a:solidFill>
                <a:latin typeface="Canva Sans" panose="020B0604020202020204" charset="0"/>
              </a:rPr>
              <a:t>Leerkracht kan motivatie van leerlingen beïnvloeden door:	</a:t>
            </a:r>
          </a:p>
          <a:p>
            <a:pPr marL="1028700" lvl="1" indent="-571500">
              <a:buFont typeface="Arial" panose="020B0604020202020204" pitchFamily="34" charset="0"/>
              <a:buChar char="•"/>
            </a:pPr>
            <a:r>
              <a:rPr lang="nl-BE" sz="3600" dirty="0">
                <a:solidFill>
                  <a:srgbClr val="572B18"/>
                </a:solidFill>
                <a:latin typeface="Canva Sans" panose="020B0604020202020204" charset="0"/>
              </a:rPr>
              <a:t>Leerkracht- en interactiestijl</a:t>
            </a:r>
          </a:p>
          <a:p>
            <a:pPr marL="1028700" lvl="1" indent="-571500">
              <a:buFont typeface="Arial" panose="020B0604020202020204" pitchFamily="34" charset="0"/>
              <a:buChar char="•"/>
            </a:pPr>
            <a:r>
              <a:rPr lang="nl-BE" sz="3600" dirty="0">
                <a:solidFill>
                  <a:srgbClr val="572B18"/>
                </a:solidFill>
                <a:latin typeface="Canva Sans" panose="020B0604020202020204" charset="0"/>
              </a:rPr>
              <a:t>Didactische kwaliteitsvolle lesmomenten</a:t>
            </a:r>
          </a:p>
          <a:p>
            <a:pPr marL="1028700" lvl="1" indent="-571500">
              <a:buFont typeface="Arial" panose="020B0604020202020204" pitchFamily="34" charset="0"/>
              <a:buChar char="•"/>
            </a:pPr>
            <a:r>
              <a:rPr lang="nl-BE" sz="3600" dirty="0">
                <a:solidFill>
                  <a:srgbClr val="572B18"/>
                </a:solidFill>
                <a:latin typeface="Canva Sans" panose="020B0604020202020204" charset="0"/>
              </a:rPr>
              <a:t>Activerende leeractiviteiten</a:t>
            </a:r>
          </a:p>
          <a:p>
            <a:pPr marL="1028700" lvl="1" indent="-571500">
              <a:buFont typeface="Arial" panose="020B0604020202020204" pitchFamily="34" charset="0"/>
              <a:buChar char="•"/>
            </a:pPr>
            <a:r>
              <a:rPr lang="nl-BE" sz="3600" dirty="0">
                <a:solidFill>
                  <a:srgbClr val="572B18"/>
                </a:solidFill>
                <a:latin typeface="Canva Sans" panose="020B0604020202020204" charset="0"/>
              </a:rPr>
              <a:t>Aansluiten bij interesses</a:t>
            </a:r>
          </a:p>
          <a:p>
            <a:pPr marL="1028700" lvl="1" indent="-571500">
              <a:buFont typeface="Arial" panose="020B0604020202020204" pitchFamily="34" charset="0"/>
              <a:buChar char="•"/>
            </a:pPr>
            <a:r>
              <a:rPr lang="nl-BE" sz="3600" dirty="0">
                <a:solidFill>
                  <a:srgbClr val="572B18"/>
                </a:solidFill>
                <a:latin typeface="Canva Sans" panose="020B0604020202020204" charset="0"/>
              </a:rPr>
              <a:t>Versterken van competentiegevoel</a:t>
            </a:r>
          </a:p>
          <a:p>
            <a:pPr marL="1028700" lvl="1" indent="-571500">
              <a:buFont typeface="Arial" panose="020B0604020202020204" pitchFamily="34" charset="0"/>
              <a:buChar char="•"/>
            </a:pPr>
            <a:r>
              <a:rPr lang="nl-BE" sz="3600" dirty="0">
                <a:solidFill>
                  <a:srgbClr val="572B18"/>
                </a:solidFill>
                <a:latin typeface="Canva Sans" panose="020B0604020202020204" charset="0"/>
              </a:rPr>
              <a:t>Mogelijk maken van succeservaringen</a:t>
            </a:r>
          </a:p>
          <a:p>
            <a:pPr marL="1028700" lvl="1" indent="-571500">
              <a:buFont typeface="Arial" panose="020B0604020202020204" pitchFamily="34" charset="0"/>
              <a:buChar char="•"/>
            </a:pPr>
            <a:r>
              <a:rPr lang="nl-BE" sz="3600" dirty="0">
                <a:solidFill>
                  <a:srgbClr val="572B18"/>
                </a:solidFill>
                <a:latin typeface="Canva Sans" panose="020B0604020202020204" charset="0"/>
              </a:rPr>
              <a:t>Aanmoedigen</a:t>
            </a:r>
          </a:p>
          <a:p>
            <a:pPr marL="1028700" lvl="1" indent="-571500">
              <a:buFont typeface="Arial" panose="020B0604020202020204" pitchFamily="34" charset="0"/>
              <a:buChar char="•"/>
            </a:pPr>
            <a:r>
              <a:rPr lang="nl-BE" sz="3600" dirty="0">
                <a:solidFill>
                  <a:srgbClr val="572B18"/>
                </a:solidFill>
                <a:latin typeface="Canva Sans" panose="020B0604020202020204" charset="0"/>
              </a:rPr>
              <a:t>…</a:t>
            </a:r>
          </a:p>
        </p:txBody>
      </p:sp>
      <p:pic>
        <p:nvPicPr>
          <p:cNvPr id="10242" name="Picture 2" descr="https://prodiagnostiek.be/wp-content/uploads/2024/06/leermotivatie-2-212x300.png">
            <a:extLst>
              <a:ext uri="{FF2B5EF4-FFF2-40B4-BE49-F238E27FC236}">
                <a16:creationId xmlns:a16="http://schemas.microsoft.com/office/drawing/2014/main" id="{71C23FAD-391D-4002-964F-FCEA5E963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06952"/>
            <a:ext cx="5660027" cy="80094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
            <a:extLst>
              <a:ext uri="{FF2B5EF4-FFF2-40B4-BE49-F238E27FC236}">
                <a16:creationId xmlns:a16="http://schemas.microsoft.com/office/drawing/2014/main" id="{1D431110-3694-4DD8-8067-33A0E0895889}"/>
              </a:ext>
            </a:extLst>
          </p:cNvPr>
          <p:cNvGrpSpPr/>
          <p:nvPr/>
        </p:nvGrpSpPr>
        <p:grpSpPr>
          <a:xfrm>
            <a:off x="-1018974" y="4275504"/>
            <a:ext cx="3087997" cy="5804991"/>
            <a:chOff x="0" y="0"/>
            <a:chExt cx="66219637" cy="30158858"/>
          </a:xfrm>
        </p:grpSpPr>
        <p:sp>
          <p:nvSpPr>
            <p:cNvPr id="9" name="Freeform 3">
              <a:extLst>
                <a:ext uri="{FF2B5EF4-FFF2-40B4-BE49-F238E27FC236}">
                  <a16:creationId xmlns:a16="http://schemas.microsoft.com/office/drawing/2014/main" id="{3B6F7793-3BAC-4625-9662-45DC6E0A2EE4}"/>
                </a:ext>
              </a:extLst>
            </p:cNvPr>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grpSp>
        <p:nvGrpSpPr>
          <p:cNvPr id="10" name="Group 2">
            <a:extLst>
              <a:ext uri="{FF2B5EF4-FFF2-40B4-BE49-F238E27FC236}">
                <a16:creationId xmlns:a16="http://schemas.microsoft.com/office/drawing/2014/main" id="{0CE58647-0CC8-4414-B7D5-E3DDC0B13AF5}"/>
              </a:ext>
            </a:extLst>
          </p:cNvPr>
          <p:cNvGrpSpPr/>
          <p:nvPr/>
        </p:nvGrpSpPr>
        <p:grpSpPr>
          <a:xfrm>
            <a:off x="-288581" y="4739781"/>
            <a:ext cx="3087997" cy="5804991"/>
            <a:chOff x="0" y="0"/>
            <a:chExt cx="66219637" cy="30158858"/>
          </a:xfrm>
        </p:grpSpPr>
        <p:sp>
          <p:nvSpPr>
            <p:cNvPr id="12" name="Freeform 3">
              <a:extLst>
                <a:ext uri="{FF2B5EF4-FFF2-40B4-BE49-F238E27FC236}">
                  <a16:creationId xmlns:a16="http://schemas.microsoft.com/office/drawing/2014/main" id="{8B3AFA2E-FFF4-478B-B1E0-F6DA6F055E22}"/>
                </a:ext>
              </a:extLst>
            </p:cNvPr>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grpSp>
        <p:nvGrpSpPr>
          <p:cNvPr id="13" name="Group 2">
            <a:extLst>
              <a:ext uri="{FF2B5EF4-FFF2-40B4-BE49-F238E27FC236}">
                <a16:creationId xmlns:a16="http://schemas.microsoft.com/office/drawing/2014/main" id="{4F257D6E-D02A-4032-A73E-44F0354A0B37}"/>
              </a:ext>
            </a:extLst>
          </p:cNvPr>
          <p:cNvGrpSpPr/>
          <p:nvPr/>
        </p:nvGrpSpPr>
        <p:grpSpPr>
          <a:xfrm>
            <a:off x="-808114" y="4349688"/>
            <a:ext cx="3087997" cy="5804991"/>
            <a:chOff x="0" y="0"/>
            <a:chExt cx="66219637" cy="30158858"/>
          </a:xfrm>
        </p:grpSpPr>
        <p:sp>
          <p:nvSpPr>
            <p:cNvPr id="14" name="Freeform 3">
              <a:extLst>
                <a:ext uri="{FF2B5EF4-FFF2-40B4-BE49-F238E27FC236}">
                  <a16:creationId xmlns:a16="http://schemas.microsoft.com/office/drawing/2014/main" id="{391D748E-2255-47F9-AA75-42A81CFCDB3F}"/>
                </a:ext>
              </a:extLst>
            </p:cNvPr>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grpSp>
        <p:nvGrpSpPr>
          <p:cNvPr id="15" name="Group 2">
            <a:extLst>
              <a:ext uri="{FF2B5EF4-FFF2-40B4-BE49-F238E27FC236}">
                <a16:creationId xmlns:a16="http://schemas.microsoft.com/office/drawing/2014/main" id="{D2BD0A2D-8948-49DE-A7AB-E95400E1651A}"/>
              </a:ext>
            </a:extLst>
          </p:cNvPr>
          <p:cNvGrpSpPr/>
          <p:nvPr/>
        </p:nvGrpSpPr>
        <p:grpSpPr>
          <a:xfrm rot="2686625">
            <a:off x="1454587" y="4540713"/>
            <a:ext cx="1059050" cy="2015285"/>
            <a:chOff x="0" y="0"/>
            <a:chExt cx="66219637" cy="30158858"/>
          </a:xfrm>
        </p:grpSpPr>
        <p:sp>
          <p:nvSpPr>
            <p:cNvPr id="16" name="Freeform 3">
              <a:extLst>
                <a:ext uri="{FF2B5EF4-FFF2-40B4-BE49-F238E27FC236}">
                  <a16:creationId xmlns:a16="http://schemas.microsoft.com/office/drawing/2014/main" id="{522F9B7B-90DE-4CB0-A4BF-7ABDB622BF52}"/>
                </a:ext>
              </a:extLst>
            </p:cNvPr>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Tree>
    <p:extLst>
      <p:ext uri="{BB962C8B-B14F-4D97-AF65-F5344CB8AC3E}">
        <p14:creationId xmlns:p14="http://schemas.microsoft.com/office/powerpoint/2010/main" val="1484206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Klasmanagement – omgaan met storend gedrag</a:t>
            </a:r>
            <a:endParaRPr lang="nl-BE" dirty="0"/>
          </a:p>
        </p:txBody>
      </p:sp>
      <p:sp>
        <p:nvSpPr>
          <p:cNvPr id="7" name="Freeform 5">
            <a:extLst>
              <a:ext uri="{FF2B5EF4-FFF2-40B4-BE49-F238E27FC236}">
                <a16:creationId xmlns:a16="http://schemas.microsoft.com/office/drawing/2014/main" id="{315C379D-88D6-441F-99E8-9F01C39FCD57}"/>
              </a:ext>
            </a:extLst>
          </p:cNvPr>
          <p:cNvSpPr/>
          <p:nvPr/>
        </p:nvSpPr>
        <p:spPr>
          <a:xfrm>
            <a:off x="410611" y="2883790"/>
            <a:ext cx="17447056" cy="6847337"/>
          </a:xfrm>
          <a:custGeom>
            <a:avLst/>
            <a:gdLst/>
            <a:ahLst/>
            <a:cxnLst/>
            <a:rect l="l" t="t" r="r" b="b"/>
            <a:pathLst>
              <a:path w="17447056" h="6847337">
                <a:moveTo>
                  <a:pt x="0" y="0"/>
                </a:moveTo>
                <a:lnTo>
                  <a:pt x="17447056" y="0"/>
                </a:lnTo>
                <a:lnTo>
                  <a:pt x="17447056" y="6847337"/>
                </a:lnTo>
                <a:lnTo>
                  <a:pt x="0" y="6847337"/>
                </a:lnTo>
                <a:lnTo>
                  <a:pt x="0" y="0"/>
                </a:lnTo>
                <a:close/>
              </a:path>
            </a:pathLst>
          </a:custGeom>
          <a:blipFill>
            <a:blip r:embed="rId3"/>
            <a:stretch>
              <a:fillRect/>
            </a:stretch>
          </a:blipFill>
        </p:spPr>
        <p:txBody>
          <a:bodyPr/>
          <a:lstStyle/>
          <a:p>
            <a:endParaRPr lang="nl-BE"/>
          </a:p>
        </p:txBody>
      </p:sp>
    </p:spTree>
    <p:extLst>
      <p:ext uri="{BB962C8B-B14F-4D97-AF65-F5344CB8AC3E}">
        <p14:creationId xmlns:p14="http://schemas.microsoft.com/office/powerpoint/2010/main" val="3145544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Klasmanagement – inrichting van het klaslokaal</a:t>
            </a:r>
            <a:endParaRPr lang="nl-BE" dirty="0"/>
          </a:p>
        </p:txBody>
      </p:sp>
      <p:sp>
        <p:nvSpPr>
          <p:cNvPr id="8" name="Freeform 8">
            <a:extLst>
              <a:ext uri="{FF2B5EF4-FFF2-40B4-BE49-F238E27FC236}">
                <a16:creationId xmlns:a16="http://schemas.microsoft.com/office/drawing/2014/main" id="{3D49CF9D-6CEB-4B29-A27A-0A2DFC709066}"/>
              </a:ext>
            </a:extLst>
          </p:cNvPr>
          <p:cNvSpPr/>
          <p:nvPr/>
        </p:nvSpPr>
        <p:spPr>
          <a:xfrm>
            <a:off x="4567333" y="2221895"/>
            <a:ext cx="9045701" cy="7598389"/>
          </a:xfrm>
          <a:custGeom>
            <a:avLst/>
            <a:gdLst/>
            <a:ahLst/>
            <a:cxnLst/>
            <a:rect l="l" t="t" r="r" b="b"/>
            <a:pathLst>
              <a:path w="9045701" h="7598389">
                <a:moveTo>
                  <a:pt x="0" y="0"/>
                </a:moveTo>
                <a:lnTo>
                  <a:pt x="9045702" y="0"/>
                </a:lnTo>
                <a:lnTo>
                  <a:pt x="9045702" y="7598390"/>
                </a:lnTo>
                <a:lnTo>
                  <a:pt x="0" y="7598390"/>
                </a:lnTo>
                <a:lnTo>
                  <a:pt x="0" y="0"/>
                </a:lnTo>
                <a:close/>
              </a:path>
            </a:pathLst>
          </a:custGeom>
          <a:blipFill>
            <a:blip r:embed="rId3"/>
            <a:stretch>
              <a:fillRect/>
            </a:stretch>
          </a:blipFill>
        </p:spPr>
        <p:txBody>
          <a:bodyPr/>
          <a:lstStyle/>
          <a:p>
            <a:endParaRPr lang="nl-BE"/>
          </a:p>
        </p:txBody>
      </p:sp>
    </p:spTree>
    <p:extLst>
      <p:ext uri="{BB962C8B-B14F-4D97-AF65-F5344CB8AC3E}">
        <p14:creationId xmlns:p14="http://schemas.microsoft.com/office/powerpoint/2010/main" val="1395307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1088517" y="1902775"/>
            <a:ext cx="19615640"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186888" y="1826575"/>
            <a:ext cx="18168579" cy="651140"/>
          </a:xfrm>
          <a:prstGeom prst="rect">
            <a:avLst/>
          </a:prstGeom>
        </p:spPr>
        <p:txBody>
          <a:bodyPr wrap="square"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660537" y="571500"/>
            <a:ext cx="18642228" cy="1015663"/>
          </a:xfrm>
          <a:prstGeom prst="rect">
            <a:avLst/>
          </a:prstGeom>
          <a:noFill/>
        </p:spPr>
        <p:txBody>
          <a:bodyPr wrap="square" rtlCol="0">
            <a:spAutoFit/>
          </a:bodyPr>
          <a:lstStyle/>
          <a:p>
            <a:pPr algn="ctr"/>
            <a:r>
              <a:rPr lang="nl-BE" sz="6000" dirty="0">
                <a:solidFill>
                  <a:srgbClr val="FFFCE5"/>
                </a:solidFill>
                <a:latin typeface="Bobby Jones Soft"/>
              </a:rPr>
              <a:t>overzicht</a:t>
            </a:r>
            <a:endParaRPr lang="nl-BE" dirty="0"/>
          </a:p>
        </p:txBody>
      </p:sp>
      <p:graphicFrame>
        <p:nvGraphicFramePr>
          <p:cNvPr id="6" name="Tabel 5">
            <a:extLst>
              <a:ext uri="{FF2B5EF4-FFF2-40B4-BE49-F238E27FC236}">
                <a16:creationId xmlns:a16="http://schemas.microsoft.com/office/drawing/2014/main" id="{7A5D9718-5D22-455A-8126-01043083109A}"/>
              </a:ext>
            </a:extLst>
          </p:cNvPr>
          <p:cNvGraphicFramePr>
            <a:graphicFrameLocks noGrp="1"/>
          </p:cNvGraphicFramePr>
          <p:nvPr>
            <p:extLst>
              <p:ext uri="{D42A27DB-BD31-4B8C-83A1-F6EECF244321}">
                <p14:modId xmlns:p14="http://schemas.microsoft.com/office/powerpoint/2010/main" val="3753184682"/>
              </p:ext>
            </p:extLst>
          </p:nvPr>
        </p:nvGraphicFramePr>
        <p:xfrm>
          <a:off x="990600" y="2552700"/>
          <a:ext cx="16078198" cy="6949440"/>
        </p:xfrm>
        <a:graphic>
          <a:graphicData uri="http://schemas.openxmlformats.org/drawingml/2006/table">
            <a:tbl>
              <a:tblPr firstRow="1" bandRow="1">
                <a:tableStyleId>{9D7B26C5-4107-4FEC-AEDC-1716B250A1EF}</a:tableStyleId>
              </a:tblPr>
              <a:tblGrid>
                <a:gridCol w="6705600">
                  <a:extLst>
                    <a:ext uri="{9D8B030D-6E8A-4147-A177-3AD203B41FA5}">
                      <a16:colId xmlns:a16="http://schemas.microsoft.com/office/drawing/2014/main" val="1845776772"/>
                    </a:ext>
                  </a:extLst>
                </a:gridCol>
                <a:gridCol w="4648200">
                  <a:extLst>
                    <a:ext uri="{9D8B030D-6E8A-4147-A177-3AD203B41FA5}">
                      <a16:colId xmlns:a16="http://schemas.microsoft.com/office/drawing/2014/main" val="1713357204"/>
                    </a:ext>
                  </a:extLst>
                </a:gridCol>
                <a:gridCol w="4724398">
                  <a:extLst>
                    <a:ext uri="{9D8B030D-6E8A-4147-A177-3AD203B41FA5}">
                      <a16:colId xmlns:a16="http://schemas.microsoft.com/office/drawing/2014/main" val="902477592"/>
                    </a:ext>
                  </a:extLst>
                </a:gridCol>
              </a:tblGrid>
              <a:tr h="370840">
                <a:tc>
                  <a:txBody>
                    <a:bodyPr/>
                    <a:lstStyle/>
                    <a:p>
                      <a:pPr algn="l"/>
                      <a:r>
                        <a:rPr lang="nl-BE" sz="3600" kern="1200" dirty="0">
                          <a:solidFill>
                            <a:srgbClr val="572B18"/>
                          </a:solidFill>
                          <a:latin typeface="Canva Sans" panose="020B0604020202020204" charset="0"/>
                          <a:ea typeface="+mn-ea"/>
                          <a:cs typeface="+mn-cs"/>
                        </a:rPr>
                        <a:t>Analyse onderwijsleersituatie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nl-BE" sz="3600" kern="1200" dirty="0">
                          <a:solidFill>
                            <a:srgbClr val="572B18"/>
                          </a:solidFill>
                          <a:latin typeface="Canva Sans" panose="020B0604020202020204" charset="0"/>
                          <a:ea typeface="+mn-ea"/>
                          <a:cs typeface="+mn-cs"/>
                        </a:rPr>
                        <a:t>Vragenlijst ondersteuningsnoden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3853651379"/>
                  </a:ext>
                </a:extLst>
              </a:tr>
              <a:tr h="370840">
                <a:tc>
                  <a:txBody>
                    <a:bodyPr/>
                    <a:lstStyle/>
                    <a:p>
                      <a:r>
                        <a:rPr lang="nl-BE" sz="3600" kern="1200" dirty="0">
                          <a:solidFill>
                            <a:srgbClr val="572B18"/>
                          </a:solidFill>
                          <a:latin typeface="Canva Sans" panose="020B0604020202020204" charset="0"/>
                          <a:ea typeface="+mn-ea"/>
                          <a:cs typeface="+mn-cs"/>
                        </a:rPr>
                        <a:t>Doelen stellen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nl-BE" sz="3600" kern="1200" dirty="0">
                          <a:solidFill>
                            <a:srgbClr val="572B18"/>
                          </a:solidFill>
                          <a:latin typeface="Canva Sans" panose="020B0604020202020204" charset="0"/>
                          <a:ea typeface="+mn-ea"/>
                          <a:cs typeface="+mn-cs"/>
                        </a:rPr>
                        <a:t>Lesdoelen/leerinhouden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3096805893"/>
                  </a:ext>
                </a:extLst>
              </a:tr>
              <a:tr h="370840">
                <a:tc>
                  <a:txBody>
                    <a:bodyPr/>
                    <a:lstStyle/>
                    <a:p>
                      <a:r>
                        <a:rPr lang="nl-BE" sz="3600" kern="1200" dirty="0">
                          <a:solidFill>
                            <a:srgbClr val="572B18"/>
                          </a:solidFill>
                          <a:latin typeface="Canva Sans" panose="020B0604020202020204" charset="0"/>
                          <a:ea typeface="+mn-ea"/>
                          <a:cs typeface="+mn-cs"/>
                        </a:rPr>
                        <a:t>Instructie geven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3600" kern="1200" dirty="0">
                          <a:solidFill>
                            <a:srgbClr val="572B18"/>
                          </a:solidFill>
                          <a:latin typeface="Canva Sans" panose="020B0604020202020204" charset="0"/>
                          <a:ea typeface="+mn-ea"/>
                          <a:cs typeface="+mn-cs"/>
                        </a:rPr>
                        <a:t>Instructie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3600" kern="1200" dirty="0">
                          <a:solidFill>
                            <a:srgbClr val="572B18"/>
                          </a:solidFill>
                          <a:latin typeface="Canva Sans" panose="020B0604020202020204" charset="0"/>
                          <a:ea typeface="+mn-ea"/>
                          <a:cs typeface="+mn-cs"/>
                        </a:rPr>
                        <a:t>Leerbegeleiding/</a:t>
                      </a:r>
                      <a:br>
                        <a:rPr lang="nl-BE" sz="3600" kern="1200" dirty="0">
                          <a:solidFill>
                            <a:srgbClr val="572B18"/>
                          </a:solidFill>
                          <a:latin typeface="Canva Sans" panose="020B0604020202020204" charset="0"/>
                          <a:ea typeface="+mn-ea"/>
                          <a:cs typeface="+mn-cs"/>
                        </a:rPr>
                      </a:br>
                      <a:r>
                        <a:rPr lang="nl-BE" sz="3600" kern="1200" dirty="0">
                          <a:solidFill>
                            <a:srgbClr val="572B18"/>
                          </a:solidFill>
                          <a:latin typeface="Canva Sans" panose="020B0604020202020204" charset="0"/>
                          <a:ea typeface="+mn-ea"/>
                          <a:cs typeface="+mn-cs"/>
                        </a:rPr>
                        <a:t>REDICODI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70137"/>
                  </a:ext>
                </a:extLst>
              </a:tr>
              <a:tr h="370840">
                <a:tc>
                  <a:txBody>
                    <a:bodyPr/>
                    <a:lstStyle/>
                    <a:p>
                      <a:r>
                        <a:rPr lang="nl-BE" sz="3600" kern="1200" dirty="0">
                          <a:solidFill>
                            <a:srgbClr val="572B18"/>
                          </a:solidFill>
                          <a:latin typeface="Canva Sans" panose="020B0604020202020204" charset="0"/>
                          <a:ea typeface="+mn-ea"/>
                          <a:cs typeface="+mn-cs"/>
                        </a:rPr>
                        <a:t>Feedback geven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nl-BE" sz="3600" kern="1200" dirty="0">
                          <a:solidFill>
                            <a:srgbClr val="572B18"/>
                          </a:solidFill>
                          <a:latin typeface="Canva Sans" panose="020B0604020202020204" charset="0"/>
                          <a:ea typeface="+mn-ea"/>
                          <a:cs typeface="+mn-cs"/>
                        </a:rPr>
                        <a:t>Feedback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2172681480"/>
                  </a:ext>
                </a:extLst>
              </a:tr>
              <a:tr h="370840">
                <a:tc>
                  <a:txBody>
                    <a:bodyPr/>
                    <a:lstStyle/>
                    <a:p>
                      <a:r>
                        <a:rPr lang="nl-BE" sz="3600" kern="1200" dirty="0">
                          <a:solidFill>
                            <a:srgbClr val="572B18"/>
                          </a:solidFill>
                          <a:latin typeface="Canva Sans" panose="020B0604020202020204" charset="0"/>
                          <a:ea typeface="+mn-ea"/>
                          <a:cs typeface="+mn-cs"/>
                        </a:rPr>
                        <a:t>Voorbeeldgedrag tonen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nl-BE" sz="3600" kern="1200" dirty="0">
                          <a:solidFill>
                            <a:srgbClr val="572B18"/>
                          </a:solidFill>
                          <a:latin typeface="Canva Sans" panose="020B0604020202020204" charset="0"/>
                          <a:ea typeface="+mn-ea"/>
                          <a:cs typeface="+mn-cs"/>
                        </a:rPr>
                        <a:t>Interactie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1746089809"/>
                  </a:ext>
                </a:extLst>
              </a:tr>
              <a:tr h="370840">
                <a:tc>
                  <a:txBody>
                    <a:bodyPr/>
                    <a:lstStyle/>
                    <a:p>
                      <a:r>
                        <a:rPr lang="nl-BE" sz="3600" kern="1200" dirty="0">
                          <a:solidFill>
                            <a:srgbClr val="572B18"/>
                          </a:solidFill>
                          <a:latin typeface="Canva Sans" panose="020B0604020202020204" charset="0"/>
                          <a:ea typeface="+mn-ea"/>
                          <a:cs typeface="+mn-cs"/>
                        </a:rPr>
                        <a:t>Relatie leerkracht-leerling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nl-BE" sz="3600" kern="1200" dirty="0">
                          <a:solidFill>
                            <a:srgbClr val="572B18"/>
                          </a:solidFill>
                          <a:latin typeface="Canva Sans" panose="020B0604020202020204" charset="0"/>
                          <a:ea typeface="+mn-ea"/>
                          <a:cs typeface="+mn-cs"/>
                        </a:rPr>
                        <a:t>Interactie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205281617"/>
                  </a:ext>
                </a:extLst>
              </a:tr>
              <a:tr h="370840">
                <a:tc>
                  <a:txBody>
                    <a:bodyPr/>
                    <a:lstStyle/>
                    <a:p>
                      <a:r>
                        <a:rPr lang="nl-BE" sz="3600" kern="1200" dirty="0">
                          <a:solidFill>
                            <a:srgbClr val="572B18"/>
                          </a:solidFill>
                          <a:latin typeface="Canva Sans" panose="020B0604020202020204" charset="0"/>
                          <a:ea typeface="+mn-ea"/>
                          <a:cs typeface="+mn-cs"/>
                        </a:rPr>
                        <a:t>Klasorganisatie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3600" kern="1200" dirty="0">
                          <a:solidFill>
                            <a:srgbClr val="572B18"/>
                          </a:solidFill>
                          <a:latin typeface="Canva Sans" panose="020B0604020202020204" charset="0"/>
                          <a:ea typeface="+mn-ea"/>
                          <a:cs typeface="+mn-cs"/>
                        </a:rPr>
                        <a:t>Lesorganisatie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3600" kern="1200" dirty="0">
                          <a:solidFill>
                            <a:srgbClr val="572B18"/>
                          </a:solidFill>
                          <a:latin typeface="Canva Sans" panose="020B0604020202020204" charset="0"/>
                          <a:ea typeface="+mn-ea"/>
                          <a:cs typeface="+mn-cs"/>
                        </a:rPr>
                        <a:t>Lesvoorbereiding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744118"/>
                  </a:ext>
                </a:extLst>
              </a:tr>
              <a:tr h="370840">
                <a:tc>
                  <a:txBody>
                    <a:bodyPr/>
                    <a:lstStyle/>
                    <a:p>
                      <a:r>
                        <a:rPr lang="nl-BE" sz="3600" kern="1200" dirty="0">
                          <a:solidFill>
                            <a:srgbClr val="572B18"/>
                          </a:solidFill>
                          <a:latin typeface="Canva Sans" panose="020B0604020202020204" charset="0"/>
                          <a:ea typeface="+mn-ea"/>
                          <a:cs typeface="+mn-cs"/>
                        </a:rPr>
                        <a:t>Regels en routines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nl-BE" sz="3600" kern="1200" dirty="0">
                          <a:solidFill>
                            <a:srgbClr val="572B18"/>
                          </a:solidFill>
                          <a:latin typeface="Canva Sans" panose="020B0604020202020204" charset="0"/>
                          <a:ea typeface="+mn-ea"/>
                          <a:cs typeface="+mn-cs"/>
                        </a:rPr>
                        <a:t>Lesorganisatie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1200074266"/>
                  </a:ext>
                </a:extLst>
              </a:tr>
              <a:tr h="370840">
                <a:tc>
                  <a:txBody>
                    <a:bodyPr/>
                    <a:lstStyle/>
                    <a:p>
                      <a:r>
                        <a:rPr lang="nl-BE" sz="3600" kern="1200" dirty="0">
                          <a:solidFill>
                            <a:srgbClr val="572B18"/>
                          </a:solidFill>
                          <a:latin typeface="Canva Sans" panose="020B0604020202020204" charset="0"/>
                          <a:ea typeface="+mn-ea"/>
                          <a:cs typeface="+mn-cs"/>
                        </a:rPr>
                        <a:t>Omgaan met storend gedrag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3600" kern="1200" dirty="0">
                          <a:solidFill>
                            <a:srgbClr val="572B18"/>
                          </a:solidFill>
                          <a:latin typeface="Canva Sans" panose="020B0604020202020204" charset="0"/>
                          <a:ea typeface="+mn-ea"/>
                          <a:cs typeface="+mn-cs"/>
                        </a:rPr>
                        <a:t>Interactie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3600" kern="1200" dirty="0">
                          <a:solidFill>
                            <a:srgbClr val="572B18"/>
                          </a:solidFill>
                          <a:latin typeface="Canva Sans" panose="020B0604020202020204" charset="0"/>
                          <a:ea typeface="+mn-ea"/>
                          <a:cs typeface="+mn-cs"/>
                        </a:rPr>
                        <a:t>Motivatie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4284951"/>
                  </a:ext>
                </a:extLst>
              </a:tr>
              <a:tr h="370840">
                <a:tc>
                  <a:txBody>
                    <a:bodyPr/>
                    <a:lstStyle/>
                    <a:p>
                      <a:r>
                        <a:rPr lang="nl-BE" sz="3600" kern="1200" dirty="0">
                          <a:solidFill>
                            <a:srgbClr val="572B18"/>
                          </a:solidFill>
                          <a:latin typeface="Canva Sans" panose="020B0604020202020204" charset="0"/>
                          <a:ea typeface="+mn-ea"/>
                          <a:cs typeface="+mn-cs"/>
                        </a:rPr>
                        <a:t>Inrichten klaslokaal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nl-BE" sz="3600" kern="1200" dirty="0">
                          <a:solidFill>
                            <a:srgbClr val="572B18"/>
                          </a:solidFill>
                          <a:latin typeface="Canva Sans" panose="020B0604020202020204" charset="0"/>
                          <a:ea typeface="+mn-ea"/>
                          <a:cs typeface="+mn-cs"/>
                        </a:rPr>
                        <a:t>Leermiddelen/leeromgeving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3426102608"/>
                  </a:ext>
                </a:extLst>
              </a:tr>
            </a:tbl>
          </a:graphicData>
        </a:graphic>
      </p:graphicFrame>
    </p:spTree>
    <p:extLst>
      <p:ext uri="{BB962C8B-B14F-4D97-AF65-F5344CB8AC3E}">
        <p14:creationId xmlns:p14="http://schemas.microsoft.com/office/powerpoint/2010/main" val="425055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2535690"/>
            <a:ext cx="18871919" cy="8031801"/>
            <a:chOff x="0" y="0"/>
            <a:chExt cx="66219637" cy="28182769"/>
          </a:xfrm>
        </p:grpSpPr>
        <p:sp>
          <p:nvSpPr>
            <p:cNvPr id="3" name="Freeform 3"/>
            <p:cNvSpPr/>
            <p:nvPr/>
          </p:nvSpPr>
          <p:spPr>
            <a:xfrm>
              <a:off x="0" y="-4262"/>
              <a:ext cx="66227381" cy="28189255"/>
            </a:xfrm>
            <a:custGeom>
              <a:avLst/>
              <a:gdLst/>
              <a:ahLst/>
              <a:cxnLst/>
              <a:rect l="l" t="t" r="r" b="b"/>
              <a:pathLst>
                <a:path w="66227381" h="28189255">
                  <a:moveTo>
                    <a:pt x="65288486" y="28178068"/>
                  </a:moveTo>
                  <a:cubicBezTo>
                    <a:pt x="65288486" y="28178068"/>
                    <a:pt x="64868729" y="28189255"/>
                    <a:pt x="64406146" y="28186635"/>
                  </a:cubicBezTo>
                  <a:cubicBezTo>
                    <a:pt x="18494857" y="28184471"/>
                    <a:pt x="1057073" y="28176648"/>
                    <a:pt x="1057073" y="28176648"/>
                  </a:cubicBezTo>
                  <a:cubicBezTo>
                    <a:pt x="812931" y="28167811"/>
                    <a:pt x="565145" y="28150832"/>
                    <a:pt x="398404" y="28092653"/>
                  </a:cubicBezTo>
                  <a:cubicBezTo>
                    <a:pt x="120505" y="27995691"/>
                    <a:pt x="0" y="27818164"/>
                    <a:pt x="0" y="8294588"/>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294588"/>
                  </a:cubicBezTo>
                  <a:cubicBezTo>
                    <a:pt x="66218240" y="27936129"/>
                    <a:pt x="65935244" y="28150228"/>
                    <a:pt x="65288486" y="28178068"/>
                  </a:cubicBezTo>
                  <a:close/>
                </a:path>
              </a:pathLst>
            </a:custGeom>
            <a:solidFill>
              <a:srgbClr val="D6ECC8"/>
            </a:solidFill>
          </p:spPr>
          <p:txBody>
            <a:bodyPr/>
            <a:lstStyle/>
            <a:p>
              <a:endParaRPr lang="nl-BE"/>
            </a:p>
          </p:txBody>
        </p:sp>
      </p:grpSp>
      <p:sp>
        <p:nvSpPr>
          <p:cNvPr id="7" name="TextBox 7"/>
          <p:cNvSpPr txBox="1"/>
          <p:nvPr/>
        </p:nvSpPr>
        <p:spPr>
          <a:xfrm>
            <a:off x="1052063" y="657225"/>
            <a:ext cx="16230600" cy="828675"/>
          </a:xfrm>
          <a:prstGeom prst="rect">
            <a:avLst/>
          </a:prstGeom>
        </p:spPr>
        <p:txBody>
          <a:bodyPr lIns="0" tIns="0" rIns="0" bIns="0" rtlCol="0" anchor="t">
            <a:spAutoFit/>
          </a:bodyPr>
          <a:lstStyle/>
          <a:p>
            <a:pPr algn="l">
              <a:lnSpc>
                <a:spcPts val="6000"/>
              </a:lnSpc>
            </a:pPr>
            <a:r>
              <a:rPr lang="en-US" sz="6000" dirty="0" err="1">
                <a:solidFill>
                  <a:srgbClr val="FFFCE5"/>
                </a:solidFill>
                <a:latin typeface="Bobby Jones Soft"/>
              </a:rPr>
              <a:t>Uitgangspunt</a:t>
            </a:r>
            <a:r>
              <a:rPr lang="en-US" sz="6000" dirty="0">
                <a:solidFill>
                  <a:srgbClr val="FFFCE5"/>
                </a:solidFill>
                <a:latin typeface="Bobby Jones Soft"/>
              </a:rPr>
              <a:t> </a:t>
            </a:r>
            <a:r>
              <a:rPr lang="en-US" sz="6000" dirty="0" err="1">
                <a:solidFill>
                  <a:srgbClr val="FFFCE5"/>
                </a:solidFill>
                <a:latin typeface="Bobby Jones Soft"/>
              </a:rPr>
              <a:t>transactioneel</a:t>
            </a:r>
            <a:endParaRPr lang="en-US" sz="6000" dirty="0">
              <a:solidFill>
                <a:srgbClr val="FFFCE5"/>
              </a:solidFill>
              <a:latin typeface="Bobby Jones Soft"/>
            </a:endParaRPr>
          </a:p>
        </p:txBody>
      </p:sp>
      <p:grpSp>
        <p:nvGrpSpPr>
          <p:cNvPr id="13" name="Group 2">
            <a:extLst>
              <a:ext uri="{FF2B5EF4-FFF2-40B4-BE49-F238E27FC236}">
                <a16:creationId xmlns:a16="http://schemas.microsoft.com/office/drawing/2014/main" id="{BCC33E32-198B-4320-9255-67DD0BCD77C0}"/>
              </a:ext>
            </a:extLst>
          </p:cNvPr>
          <p:cNvGrpSpPr/>
          <p:nvPr/>
        </p:nvGrpSpPr>
        <p:grpSpPr>
          <a:xfrm rot="-3270436">
            <a:off x="-3496016" y="6015350"/>
            <a:ext cx="10558094" cy="6654453"/>
            <a:chOff x="0" y="0"/>
            <a:chExt cx="3543795" cy="2233549"/>
          </a:xfrm>
        </p:grpSpPr>
        <p:sp>
          <p:nvSpPr>
            <p:cNvPr id="14" name="Freeform 3">
              <a:extLst>
                <a:ext uri="{FF2B5EF4-FFF2-40B4-BE49-F238E27FC236}">
                  <a16:creationId xmlns:a16="http://schemas.microsoft.com/office/drawing/2014/main" id="{23AB7500-161F-446E-AE5F-F6739360383F}"/>
                </a:ext>
              </a:extLst>
            </p:cNvPr>
            <p:cNvSpPr/>
            <p:nvPr/>
          </p:nvSpPr>
          <p:spPr>
            <a:xfrm>
              <a:off x="19050" y="19050"/>
              <a:ext cx="3505822" cy="2195449"/>
            </a:xfrm>
            <a:custGeom>
              <a:avLst/>
              <a:gdLst/>
              <a:ahLst/>
              <a:cxnLst/>
              <a:rect l="l" t="t" r="r" b="b"/>
              <a:pathLst>
                <a:path w="3505822" h="2195449">
                  <a:moveTo>
                    <a:pt x="2407907" y="2195449"/>
                  </a:moveTo>
                  <a:lnTo>
                    <a:pt x="1097788" y="2195449"/>
                  </a:lnTo>
                  <a:cubicBezTo>
                    <a:pt x="491490" y="2195449"/>
                    <a:pt x="0" y="1703959"/>
                    <a:pt x="0" y="1097661"/>
                  </a:cubicBezTo>
                  <a:cubicBezTo>
                    <a:pt x="0" y="491490"/>
                    <a:pt x="491490" y="0"/>
                    <a:pt x="1097788" y="0"/>
                  </a:cubicBezTo>
                  <a:lnTo>
                    <a:pt x="2408034" y="0"/>
                  </a:lnTo>
                  <a:cubicBezTo>
                    <a:pt x="3014332" y="0"/>
                    <a:pt x="3505822" y="491490"/>
                    <a:pt x="3505822" y="1097788"/>
                  </a:cubicBezTo>
                  <a:cubicBezTo>
                    <a:pt x="3505695" y="1703959"/>
                    <a:pt x="3014205" y="2195449"/>
                    <a:pt x="2407907" y="2195449"/>
                  </a:cubicBezTo>
                  <a:close/>
                </a:path>
              </a:pathLst>
            </a:custGeom>
            <a:solidFill>
              <a:srgbClr val="026666"/>
            </a:solidFill>
          </p:spPr>
          <p:txBody>
            <a:bodyPr/>
            <a:lstStyle/>
            <a:p>
              <a:endParaRPr lang="nl-BE"/>
            </a:p>
          </p:txBody>
        </p:sp>
        <p:sp>
          <p:nvSpPr>
            <p:cNvPr id="15" name="Freeform 4">
              <a:extLst>
                <a:ext uri="{FF2B5EF4-FFF2-40B4-BE49-F238E27FC236}">
                  <a16:creationId xmlns:a16="http://schemas.microsoft.com/office/drawing/2014/main" id="{6AF06757-CD07-476C-A1FA-37354A58A8DC}"/>
                </a:ext>
              </a:extLst>
            </p:cNvPr>
            <p:cNvSpPr/>
            <p:nvPr/>
          </p:nvSpPr>
          <p:spPr>
            <a:xfrm>
              <a:off x="0" y="0"/>
              <a:ext cx="3543795" cy="2233549"/>
            </a:xfrm>
            <a:custGeom>
              <a:avLst/>
              <a:gdLst/>
              <a:ahLst/>
              <a:cxnLst/>
              <a:rect l="l" t="t" r="r" b="b"/>
              <a:pathLst>
                <a:path w="3543795" h="2233549">
                  <a:moveTo>
                    <a:pt x="2426957" y="2233549"/>
                  </a:moveTo>
                  <a:lnTo>
                    <a:pt x="1116838" y="2233549"/>
                  </a:lnTo>
                  <a:cubicBezTo>
                    <a:pt x="501015" y="2233549"/>
                    <a:pt x="0" y="1732534"/>
                    <a:pt x="0" y="1116838"/>
                  </a:cubicBezTo>
                  <a:cubicBezTo>
                    <a:pt x="0" y="501015"/>
                    <a:pt x="501015" y="0"/>
                    <a:pt x="1116838" y="0"/>
                  </a:cubicBezTo>
                  <a:lnTo>
                    <a:pt x="2427084" y="0"/>
                  </a:lnTo>
                  <a:cubicBezTo>
                    <a:pt x="3042780" y="0"/>
                    <a:pt x="3543795" y="501015"/>
                    <a:pt x="3543795" y="1116838"/>
                  </a:cubicBezTo>
                  <a:cubicBezTo>
                    <a:pt x="3543795" y="1732534"/>
                    <a:pt x="3042780" y="2233549"/>
                    <a:pt x="2426957" y="2233549"/>
                  </a:cubicBezTo>
                  <a:close/>
                  <a:moveTo>
                    <a:pt x="1116838" y="38100"/>
                  </a:moveTo>
                  <a:cubicBezTo>
                    <a:pt x="521970" y="38100"/>
                    <a:pt x="38100" y="521970"/>
                    <a:pt x="38100" y="1116838"/>
                  </a:cubicBezTo>
                  <a:cubicBezTo>
                    <a:pt x="38100" y="1711579"/>
                    <a:pt x="521970" y="2195576"/>
                    <a:pt x="1116838" y="2195576"/>
                  </a:cubicBezTo>
                  <a:lnTo>
                    <a:pt x="2427084" y="2195576"/>
                  </a:lnTo>
                  <a:cubicBezTo>
                    <a:pt x="3021825" y="2195576"/>
                    <a:pt x="3505822" y="1711706"/>
                    <a:pt x="3505822" y="1116838"/>
                  </a:cubicBezTo>
                  <a:cubicBezTo>
                    <a:pt x="3505695" y="521970"/>
                    <a:pt x="3021825" y="38100"/>
                    <a:pt x="2426957" y="38100"/>
                  </a:cubicBezTo>
                  <a:lnTo>
                    <a:pt x="1116838" y="38100"/>
                  </a:lnTo>
                  <a:close/>
                </a:path>
              </a:pathLst>
            </a:custGeom>
            <a:solidFill>
              <a:srgbClr val="365B6D"/>
            </a:solidFill>
          </p:spPr>
          <p:txBody>
            <a:bodyPr/>
            <a:lstStyle/>
            <a:p>
              <a:endParaRPr lang="nl-BE"/>
            </a:p>
          </p:txBody>
        </p:sp>
      </p:grpSp>
      <p:grpSp>
        <p:nvGrpSpPr>
          <p:cNvPr id="16" name="Group 5">
            <a:extLst>
              <a:ext uri="{FF2B5EF4-FFF2-40B4-BE49-F238E27FC236}">
                <a16:creationId xmlns:a16="http://schemas.microsoft.com/office/drawing/2014/main" id="{8AAAA8C8-101E-4399-84F3-03DCFE257D00}"/>
              </a:ext>
            </a:extLst>
          </p:cNvPr>
          <p:cNvGrpSpPr/>
          <p:nvPr/>
        </p:nvGrpSpPr>
        <p:grpSpPr>
          <a:xfrm>
            <a:off x="228600" y="4944930"/>
            <a:ext cx="5541666" cy="5119053"/>
            <a:chOff x="0" y="0"/>
            <a:chExt cx="6350000" cy="5865742"/>
          </a:xfrm>
        </p:grpSpPr>
        <p:sp>
          <p:nvSpPr>
            <p:cNvPr id="17" name="Freeform 6">
              <a:extLst>
                <a:ext uri="{FF2B5EF4-FFF2-40B4-BE49-F238E27FC236}">
                  <a16:creationId xmlns:a16="http://schemas.microsoft.com/office/drawing/2014/main" id="{E422E903-883B-455D-98C6-E22D255E3249}"/>
                </a:ext>
              </a:extLst>
            </p:cNvPr>
            <p:cNvSpPr/>
            <p:nvPr/>
          </p:nvSpPr>
          <p:spPr>
            <a:xfrm>
              <a:off x="0" y="0"/>
              <a:ext cx="6350000" cy="5865742"/>
            </a:xfrm>
            <a:custGeom>
              <a:avLst/>
              <a:gdLst/>
              <a:ahLst/>
              <a:cxnLst/>
              <a:rect l="l" t="t" r="r" b="b"/>
              <a:pathLst>
                <a:path w="6350000" h="5865742">
                  <a:moveTo>
                    <a:pt x="6350000" y="2932906"/>
                  </a:moveTo>
                  <a:cubicBezTo>
                    <a:pt x="6350000" y="4552620"/>
                    <a:pt x="4928476" y="5865742"/>
                    <a:pt x="3175000" y="5865742"/>
                  </a:cubicBezTo>
                  <a:cubicBezTo>
                    <a:pt x="1421498" y="5865742"/>
                    <a:pt x="0" y="4552620"/>
                    <a:pt x="0" y="2932906"/>
                  </a:cubicBezTo>
                  <a:cubicBezTo>
                    <a:pt x="0" y="1313110"/>
                    <a:pt x="1421498" y="0"/>
                    <a:pt x="3175000" y="0"/>
                  </a:cubicBezTo>
                  <a:cubicBezTo>
                    <a:pt x="4928502" y="0"/>
                    <a:pt x="6350000" y="1313110"/>
                    <a:pt x="6350000" y="2932906"/>
                  </a:cubicBezTo>
                  <a:close/>
                </a:path>
              </a:pathLst>
            </a:custGeom>
            <a:blipFill>
              <a:blip r:embed="rId3"/>
              <a:stretch>
                <a:fillRect t="-4127" b="-4127"/>
              </a:stretch>
            </a:blipFill>
          </p:spPr>
          <p:txBody>
            <a:bodyPr/>
            <a:lstStyle/>
            <a:p>
              <a:endParaRPr lang="nl-BE" dirty="0"/>
            </a:p>
          </p:txBody>
        </p:sp>
      </p:grpSp>
      <p:sp>
        <p:nvSpPr>
          <p:cNvPr id="18" name="Freeform 21">
            <a:extLst>
              <a:ext uri="{FF2B5EF4-FFF2-40B4-BE49-F238E27FC236}">
                <a16:creationId xmlns:a16="http://schemas.microsoft.com/office/drawing/2014/main" id="{A7F8FB4A-E4AA-4320-A150-7D1A4B8B3235}"/>
              </a:ext>
            </a:extLst>
          </p:cNvPr>
          <p:cNvSpPr/>
          <p:nvPr/>
        </p:nvSpPr>
        <p:spPr>
          <a:xfrm>
            <a:off x="5525481" y="1799184"/>
            <a:ext cx="4274795" cy="4078443"/>
          </a:xfrm>
          <a:custGeom>
            <a:avLst/>
            <a:gdLst/>
            <a:ahLst/>
            <a:cxnLst/>
            <a:rect l="l" t="t" r="r" b="b"/>
            <a:pathLst>
              <a:path w="4274795" h="4078443">
                <a:moveTo>
                  <a:pt x="0" y="0"/>
                </a:moveTo>
                <a:lnTo>
                  <a:pt x="4274795" y="0"/>
                </a:lnTo>
                <a:lnTo>
                  <a:pt x="4274795" y="4078442"/>
                </a:lnTo>
                <a:lnTo>
                  <a:pt x="0" y="4078442"/>
                </a:lnTo>
                <a:lnTo>
                  <a:pt x="0" y="0"/>
                </a:lnTo>
                <a:close/>
              </a:path>
            </a:pathLst>
          </a:custGeom>
          <a:blipFill>
            <a:blip r:embed="rId4"/>
            <a:stretch>
              <a:fillRect/>
            </a:stretch>
          </a:blipFill>
        </p:spPr>
        <p:txBody>
          <a:bodyPr/>
          <a:lstStyle/>
          <a:p>
            <a:endParaRPr lang="nl-BE"/>
          </a:p>
        </p:txBody>
      </p:sp>
      <p:sp>
        <p:nvSpPr>
          <p:cNvPr id="19" name="Freeform 7">
            <a:extLst>
              <a:ext uri="{FF2B5EF4-FFF2-40B4-BE49-F238E27FC236}">
                <a16:creationId xmlns:a16="http://schemas.microsoft.com/office/drawing/2014/main" id="{26390737-F9D5-4178-BCD7-57ADDC23638E}"/>
              </a:ext>
            </a:extLst>
          </p:cNvPr>
          <p:cNvSpPr/>
          <p:nvPr/>
        </p:nvSpPr>
        <p:spPr>
          <a:xfrm>
            <a:off x="10439400" y="6543830"/>
            <a:ext cx="7098915" cy="3623922"/>
          </a:xfrm>
          <a:custGeom>
            <a:avLst/>
            <a:gdLst/>
            <a:ahLst/>
            <a:cxnLst/>
            <a:rect l="l" t="t" r="r" b="b"/>
            <a:pathLst>
              <a:path w="7098915" h="3623922">
                <a:moveTo>
                  <a:pt x="0" y="0"/>
                </a:moveTo>
                <a:lnTo>
                  <a:pt x="7098916" y="0"/>
                </a:lnTo>
                <a:lnTo>
                  <a:pt x="7098916" y="3623922"/>
                </a:lnTo>
                <a:lnTo>
                  <a:pt x="0" y="3623922"/>
                </a:lnTo>
                <a:lnTo>
                  <a:pt x="0" y="0"/>
                </a:lnTo>
                <a:close/>
              </a:path>
            </a:pathLst>
          </a:custGeom>
          <a:blipFill>
            <a:blip r:embed="rId5"/>
            <a:stretch>
              <a:fillRect/>
            </a:stretch>
          </a:blipFill>
        </p:spPr>
        <p:txBody>
          <a:bodyPr/>
          <a:lstStyle/>
          <a:p>
            <a:endParaRPr lang="nl-BE"/>
          </a:p>
        </p:txBody>
      </p:sp>
      <p:sp>
        <p:nvSpPr>
          <p:cNvPr id="20" name="Freeform 22">
            <a:extLst>
              <a:ext uri="{FF2B5EF4-FFF2-40B4-BE49-F238E27FC236}">
                <a16:creationId xmlns:a16="http://schemas.microsoft.com/office/drawing/2014/main" id="{DA8173BC-BD0C-41A3-89D2-7B64B5659402}"/>
              </a:ext>
            </a:extLst>
          </p:cNvPr>
          <p:cNvSpPr/>
          <p:nvPr/>
        </p:nvSpPr>
        <p:spPr>
          <a:xfrm>
            <a:off x="13070418" y="1654524"/>
            <a:ext cx="3833129" cy="3296781"/>
          </a:xfrm>
          <a:custGeom>
            <a:avLst/>
            <a:gdLst/>
            <a:ahLst/>
            <a:cxnLst/>
            <a:rect l="l" t="t" r="r" b="b"/>
            <a:pathLst>
              <a:path w="3833129" h="3296781">
                <a:moveTo>
                  <a:pt x="0" y="0"/>
                </a:moveTo>
                <a:lnTo>
                  <a:pt x="3833130" y="0"/>
                </a:lnTo>
                <a:lnTo>
                  <a:pt x="3833130" y="3296781"/>
                </a:lnTo>
                <a:lnTo>
                  <a:pt x="0" y="3296781"/>
                </a:lnTo>
                <a:lnTo>
                  <a:pt x="0" y="0"/>
                </a:lnTo>
                <a:close/>
              </a:path>
            </a:pathLst>
          </a:custGeom>
          <a:blipFill>
            <a:blip r:embed="rId6"/>
            <a:stretch>
              <a:fillRect/>
            </a:stretch>
          </a:blipFill>
        </p:spPr>
        <p:txBody>
          <a:bodyPr/>
          <a:lstStyle/>
          <a:p>
            <a:endParaRPr lang="nl-BE"/>
          </a:p>
        </p:txBody>
      </p:sp>
      <p:sp>
        <p:nvSpPr>
          <p:cNvPr id="21" name="Freeform 8">
            <a:extLst>
              <a:ext uri="{FF2B5EF4-FFF2-40B4-BE49-F238E27FC236}">
                <a16:creationId xmlns:a16="http://schemas.microsoft.com/office/drawing/2014/main" id="{CB862D64-E7DA-4DCA-A2EC-CE06C8F942D0}"/>
              </a:ext>
            </a:extLst>
          </p:cNvPr>
          <p:cNvSpPr/>
          <p:nvPr/>
        </p:nvSpPr>
        <p:spPr>
          <a:xfrm rot="-4679843">
            <a:off x="11993944" y="3651262"/>
            <a:ext cx="1536412" cy="1536412"/>
          </a:xfrm>
          <a:custGeom>
            <a:avLst/>
            <a:gdLst/>
            <a:ahLst/>
            <a:cxnLst/>
            <a:rect l="l" t="t" r="r" b="b"/>
            <a:pathLst>
              <a:path w="1536412" h="1536412">
                <a:moveTo>
                  <a:pt x="0" y="0"/>
                </a:moveTo>
                <a:lnTo>
                  <a:pt x="1536412" y="0"/>
                </a:lnTo>
                <a:lnTo>
                  <a:pt x="1536412" y="1536412"/>
                </a:lnTo>
                <a:lnTo>
                  <a:pt x="0" y="1536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a:p>
        </p:txBody>
      </p:sp>
      <p:grpSp>
        <p:nvGrpSpPr>
          <p:cNvPr id="22" name="Group 12">
            <a:extLst>
              <a:ext uri="{FF2B5EF4-FFF2-40B4-BE49-F238E27FC236}">
                <a16:creationId xmlns:a16="http://schemas.microsoft.com/office/drawing/2014/main" id="{B45D979E-842B-4460-B757-D9C76BECD7AB}"/>
              </a:ext>
            </a:extLst>
          </p:cNvPr>
          <p:cNvGrpSpPr/>
          <p:nvPr/>
        </p:nvGrpSpPr>
        <p:grpSpPr>
          <a:xfrm rot="17021325">
            <a:off x="11344419" y="3265898"/>
            <a:ext cx="930934" cy="742267"/>
            <a:chOff x="0" y="0"/>
            <a:chExt cx="812800" cy="648075"/>
          </a:xfrm>
        </p:grpSpPr>
        <p:sp>
          <p:nvSpPr>
            <p:cNvPr id="23" name="Freeform 13">
              <a:extLst>
                <a:ext uri="{FF2B5EF4-FFF2-40B4-BE49-F238E27FC236}">
                  <a16:creationId xmlns:a16="http://schemas.microsoft.com/office/drawing/2014/main" id="{24213538-C003-4A36-BAAC-279EA2EED2EC}"/>
                </a:ext>
              </a:extLst>
            </p:cNvPr>
            <p:cNvSpPr/>
            <p:nvPr/>
          </p:nvSpPr>
          <p:spPr>
            <a:xfrm>
              <a:off x="0" y="0"/>
              <a:ext cx="812800" cy="648075"/>
            </a:xfrm>
            <a:custGeom>
              <a:avLst/>
              <a:gdLst/>
              <a:ahLst/>
              <a:cxnLst/>
              <a:rect l="l" t="t" r="r" b="b"/>
              <a:pathLst>
                <a:path w="812800" h="648075">
                  <a:moveTo>
                    <a:pt x="406400" y="0"/>
                  </a:moveTo>
                  <a:lnTo>
                    <a:pt x="812800" y="648075"/>
                  </a:lnTo>
                  <a:lnTo>
                    <a:pt x="0" y="648075"/>
                  </a:lnTo>
                  <a:lnTo>
                    <a:pt x="406400" y="0"/>
                  </a:lnTo>
                  <a:close/>
                </a:path>
              </a:pathLst>
            </a:custGeom>
            <a:solidFill>
              <a:srgbClr val="02AAB4"/>
            </a:solidFill>
          </p:spPr>
          <p:txBody>
            <a:bodyPr/>
            <a:lstStyle/>
            <a:p>
              <a:endParaRPr lang="nl-BE"/>
            </a:p>
          </p:txBody>
        </p:sp>
        <p:sp>
          <p:nvSpPr>
            <p:cNvPr id="24" name="TextBox 14">
              <a:extLst>
                <a:ext uri="{FF2B5EF4-FFF2-40B4-BE49-F238E27FC236}">
                  <a16:creationId xmlns:a16="http://schemas.microsoft.com/office/drawing/2014/main" id="{DEBF5462-3923-4BA4-8CE3-D7385A8712C4}"/>
                </a:ext>
              </a:extLst>
            </p:cNvPr>
            <p:cNvSpPr txBox="1"/>
            <p:nvPr/>
          </p:nvSpPr>
          <p:spPr>
            <a:xfrm>
              <a:off x="127000" y="272317"/>
              <a:ext cx="558800" cy="329467"/>
            </a:xfrm>
            <a:prstGeom prst="rect">
              <a:avLst/>
            </a:prstGeom>
          </p:spPr>
          <p:txBody>
            <a:bodyPr lIns="50800" tIns="50800" rIns="50800" bIns="50800" rtlCol="0" anchor="ctr"/>
            <a:lstStyle/>
            <a:p>
              <a:pPr algn="ctr">
                <a:lnSpc>
                  <a:spcPts val="2100"/>
                </a:lnSpc>
              </a:pPr>
              <a:endParaRPr/>
            </a:p>
          </p:txBody>
        </p:sp>
      </p:grpSp>
      <p:grpSp>
        <p:nvGrpSpPr>
          <p:cNvPr id="25" name="Group 12">
            <a:extLst>
              <a:ext uri="{FF2B5EF4-FFF2-40B4-BE49-F238E27FC236}">
                <a16:creationId xmlns:a16="http://schemas.microsoft.com/office/drawing/2014/main" id="{ADBE2672-9B50-4A7D-A963-8AFA86833004}"/>
              </a:ext>
            </a:extLst>
          </p:cNvPr>
          <p:cNvGrpSpPr/>
          <p:nvPr/>
        </p:nvGrpSpPr>
        <p:grpSpPr>
          <a:xfrm rot="11488387">
            <a:off x="12591504" y="5267599"/>
            <a:ext cx="930934" cy="742267"/>
            <a:chOff x="0" y="0"/>
            <a:chExt cx="812800" cy="648075"/>
          </a:xfrm>
        </p:grpSpPr>
        <p:sp>
          <p:nvSpPr>
            <p:cNvPr id="26" name="Freeform 13">
              <a:extLst>
                <a:ext uri="{FF2B5EF4-FFF2-40B4-BE49-F238E27FC236}">
                  <a16:creationId xmlns:a16="http://schemas.microsoft.com/office/drawing/2014/main" id="{1256BCA4-56CE-4119-881A-A8D67C842251}"/>
                </a:ext>
              </a:extLst>
            </p:cNvPr>
            <p:cNvSpPr/>
            <p:nvPr/>
          </p:nvSpPr>
          <p:spPr>
            <a:xfrm>
              <a:off x="0" y="0"/>
              <a:ext cx="812800" cy="648075"/>
            </a:xfrm>
            <a:custGeom>
              <a:avLst/>
              <a:gdLst/>
              <a:ahLst/>
              <a:cxnLst/>
              <a:rect l="l" t="t" r="r" b="b"/>
              <a:pathLst>
                <a:path w="812800" h="648075">
                  <a:moveTo>
                    <a:pt x="406400" y="0"/>
                  </a:moveTo>
                  <a:lnTo>
                    <a:pt x="812800" y="648075"/>
                  </a:lnTo>
                  <a:lnTo>
                    <a:pt x="0" y="648075"/>
                  </a:lnTo>
                  <a:lnTo>
                    <a:pt x="406400" y="0"/>
                  </a:lnTo>
                  <a:close/>
                </a:path>
              </a:pathLst>
            </a:custGeom>
            <a:solidFill>
              <a:srgbClr val="02AAB4"/>
            </a:solidFill>
          </p:spPr>
          <p:txBody>
            <a:bodyPr/>
            <a:lstStyle/>
            <a:p>
              <a:endParaRPr lang="nl-BE"/>
            </a:p>
          </p:txBody>
        </p:sp>
        <p:sp>
          <p:nvSpPr>
            <p:cNvPr id="27" name="TextBox 14">
              <a:extLst>
                <a:ext uri="{FF2B5EF4-FFF2-40B4-BE49-F238E27FC236}">
                  <a16:creationId xmlns:a16="http://schemas.microsoft.com/office/drawing/2014/main" id="{94CC23E5-6F98-4520-B9F0-410E13F0298E}"/>
                </a:ext>
              </a:extLst>
            </p:cNvPr>
            <p:cNvSpPr txBox="1"/>
            <p:nvPr/>
          </p:nvSpPr>
          <p:spPr>
            <a:xfrm>
              <a:off x="127000" y="272317"/>
              <a:ext cx="558800" cy="329467"/>
            </a:xfrm>
            <a:prstGeom prst="rect">
              <a:avLst/>
            </a:prstGeom>
          </p:spPr>
          <p:txBody>
            <a:bodyPr lIns="50800" tIns="50800" rIns="50800" bIns="50800" rtlCol="0" anchor="ctr"/>
            <a:lstStyle/>
            <a:p>
              <a:pPr algn="ctr">
                <a:lnSpc>
                  <a:spcPts val="2100"/>
                </a:lnSpc>
              </a:pPr>
              <a:endParaRPr/>
            </a:p>
          </p:txBody>
        </p:sp>
      </p:grpSp>
      <p:sp>
        <p:nvSpPr>
          <p:cNvPr id="28" name="Freeform 24">
            <a:extLst>
              <a:ext uri="{FF2B5EF4-FFF2-40B4-BE49-F238E27FC236}">
                <a16:creationId xmlns:a16="http://schemas.microsoft.com/office/drawing/2014/main" id="{F8493654-BC4E-495F-A25D-45FC5312D983}"/>
              </a:ext>
            </a:extLst>
          </p:cNvPr>
          <p:cNvSpPr/>
          <p:nvPr/>
        </p:nvSpPr>
        <p:spPr>
          <a:xfrm rot="4917040">
            <a:off x="10106821" y="5372680"/>
            <a:ext cx="1536412" cy="1536412"/>
          </a:xfrm>
          <a:custGeom>
            <a:avLst/>
            <a:gdLst/>
            <a:ahLst/>
            <a:cxnLst/>
            <a:rect l="l" t="t" r="r" b="b"/>
            <a:pathLst>
              <a:path w="1536412" h="1536412">
                <a:moveTo>
                  <a:pt x="0" y="0"/>
                </a:moveTo>
                <a:lnTo>
                  <a:pt x="1536412" y="0"/>
                </a:lnTo>
                <a:lnTo>
                  <a:pt x="1536412" y="1536412"/>
                </a:lnTo>
                <a:lnTo>
                  <a:pt x="0" y="1536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a:p>
        </p:txBody>
      </p:sp>
      <p:grpSp>
        <p:nvGrpSpPr>
          <p:cNvPr id="29" name="Group 18">
            <a:extLst>
              <a:ext uri="{FF2B5EF4-FFF2-40B4-BE49-F238E27FC236}">
                <a16:creationId xmlns:a16="http://schemas.microsoft.com/office/drawing/2014/main" id="{50604A07-DA02-4660-939A-BDD8A0D7092F}"/>
              </a:ext>
            </a:extLst>
          </p:cNvPr>
          <p:cNvGrpSpPr/>
          <p:nvPr/>
        </p:nvGrpSpPr>
        <p:grpSpPr>
          <a:xfrm rot="4859450">
            <a:off x="11586663" y="6127128"/>
            <a:ext cx="930934" cy="731934"/>
            <a:chOff x="0" y="0"/>
            <a:chExt cx="812800" cy="639053"/>
          </a:xfrm>
        </p:grpSpPr>
        <p:sp>
          <p:nvSpPr>
            <p:cNvPr id="30" name="Freeform 19">
              <a:extLst>
                <a:ext uri="{FF2B5EF4-FFF2-40B4-BE49-F238E27FC236}">
                  <a16:creationId xmlns:a16="http://schemas.microsoft.com/office/drawing/2014/main" id="{CB0BC71A-421A-43A1-B2D7-8A0567103A26}"/>
                </a:ext>
              </a:extLst>
            </p:cNvPr>
            <p:cNvSpPr/>
            <p:nvPr/>
          </p:nvSpPr>
          <p:spPr>
            <a:xfrm>
              <a:off x="0" y="0"/>
              <a:ext cx="812800" cy="639053"/>
            </a:xfrm>
            <a:custGeom>
              <a:avLst/>
              <a:gdLst/>
              <a:ahLst/>
              <a:cxnLst/>
              <a:rect l="l" t="t" r="r" b="b"/>
              <a:pathLst>
                <a:path w="812800" h="639053">
                  <a:moveTo>
                    <a:pt x="406400" y="0"/>
                  </a:moveTo>
                  <a:lnTo>
                    <a:pt x="812800" y="639053"/>
                  </a:lnTo>
                  <a:lnTo>
                    <a:pt x="0" y="639053"/>
                  </a:lnTo>
                  <a:lnTo>
                    <a:pt x="406400" y="0"/>
                  </a:lnTo>
                  <a:close/>
                </a:path>
              </a:pathLst>
            </a:custGeom>
            <a:solidFill>
              <a:srgbClr val="02AAB4"/>
            </a:solidFill>
          </p:spPr>
          <p:txBody>
            <a:bodyPr/>
            <a:lstStyle/>
            <a:p>
              <a:endParaRPr lang="nl-BE" dirty="0"/>
            </a:p>
          </p:txBody>
        </p:sp>
        <p:sp>
          <p:nvSpPr>
            <p:cNvPr id="31" name="TextBox 20">
              <a:extLst>
                <a:ext uri="{FF2B5EF4-FFF2-40B4-BE49-F238E27FC236}">
                  <a16:creationId xmlns:a16="http://schemas.microsoft.com/office/drawing/2014/main" id="{EE927F2B-3B6C-488F-BD64-F7344446A51C}"/>
                </a:ext>
              </a:extLst>
            </p:cNvPr>
            <p:cNvSpPr txBox="1"/>
            <p:nvPr/>
          </p:nvSpPr>
          <p:spPr>
            <a:xfrm>
              <a:off x="127000" y="268128"/>
              <a:ext cx="558800" cy="325278"/>
            </a:xfrm>
            <a:prstGeom prst="rect">
              <a:avLst/>
            </a:prstGeom>
          </p:spPr>
          <p:txBody>
            <a:bodyPr lIns="50800" tIns="50800" rIns="50800" bIns="50800" rtlCol="0" anchor="ctr"/>
            <a:lstStyle/>
            <a:p>
              <a:pPr algn="ctr">
                <a:lnSpc>
                  <a:spcPts val="2100"/>
                </a:lnSpc>
              </a:pPr>
              <a:endParaRPr/>
            </a:p>
          </p:txBody>
        </p:sp>
      </p:grpSp>
      <p:grpSp>
        <p:nvGrpSpPr>
          <p:cNvPr id="32" name="Group 15">
            <a:extLst>
              <a:ext uri="{FF2B5EF4-FFF2-40B4-BE49-F238E27FC236}">
                <a16:creationId xmlns:a16="http://schemas.microsoft.com/office/drawing/2014/main" id="{833DF8B2-6B24-4C02-9E29-96E55DE6C5C2}"/>
              </a:ext>
            </a:extLst>
          </p:cNvPr>
          <p:cNvGrpSpPr/>
          <p:nvPr/>
        </p:nvGrpSpPr>
        <p:grpSpPr>
          <a:xfrm rot="21193999">
            <a:off x="9716230" y="4709751"/>
            <a:ext cx="930934" cy="807917"/>
            <a:chOff x="0" y="0"/>
            <a:chExt cx="812800" cy="705393"/>
          </a:xfrm>
        </p:grpSpPr>
        <p:sp>
          <p:nvSpPr>
            <p:cNvPr id="33" name="Freeform 16">
              <a:extLst>
                <a:ext uri="{FF2B5EF4-FFF2-40B4-BE49-F238E27FC236}">
                  <a16:creationId xmlns:a16="http://schemas.microsoft.com/office/drawing/2014/main" id="{A6D605AD-C499-43B9-860B-311367A90DFB}"/>
                </a:ext>
              </a:extLst>
            </p:cNvPr>
            <p:cNvSpPr/>
            <p:nvPr/>
          </p:nvSpPr>
          <p:spPr>
            <a:xfrm>
              <a:off x="0" y="0"/>
              <a:ext cx="812800" cy="705393"/>
            </a:xfrm>
            <a:custGeom>
              <a:avLst/>
              <a:gdLst/>
              <a:ahLst/>
              <a:cxnLst/>
              <a:rect l="l" t="t" r="r" b="b"/>
              <a:pathLst>
                <a:path w="812800" h="705393">
                  <a:moveTo>
                    <a:pt x="406400" y="0"/>
                  </a:moveTo>
                  <a:lnTo>
                    <a:pt x="812800" y="705393"/>
                  </a:lnTo>
                  <a:lnTo>
                    <a:pt x="0" y="705393"/>
                  </a:lnTo>
                  <a:lnTo>
                    <a:pt x="406400" y="0"/>
                  </a:lnTo>
                  <a:close/>
                </a:path>
              </a:pathLst>
            </a:custGeom>
            <a:solidFill>
              <a:srgbClr val="02AAB4"/>
            </a:solidFill>
          </p:spPr>
          <p:txBody>
            <a:bodyPr/>
            <a:lstStyle/>
            <a:p>
              <a:endParaRPr lang="nl-BE"/>
            </a:p>
          </p:txBody>
        </p:sp>
        <p:sp>
          <p:nvSpPr>
            <p:cNvPr id="34" name="TextBox 17">
              <a:extLst>
                <a:ext uri="{FF2B5EF4-FFF2-40B4-BE49-F238E27FC236}">
                  <a16:creationId xmlns:a16="http://schemas.microsoft.com/office/drawing/2014/main" id="{1E7B6A5D-A4E9-4ABA-94E8-172C1246FD75}"/>
                </a:ext>
              </a:extLst>
            </p:cNvPr>
            <p:cNvSpPr txBox="1"/>
            <p:nvPr/>
          </p:nvSpPr>
          <p:spPr>
            <a:xfrm>
              <a:off x="127000" y="298929"/>
              <a:ext cx="558800" cy="356079"/>
            </a:xfrm>
            <a:prstGeom prst="rect">
              <a:avLst/>
            </a:prstGeom>
          </p:spPr>
          <p:txBody>
            <a:bodyPr lIns="50800" tIns="50800" rIns="50800" bIns="50800" rtlCol="0" anchor="ctr"/>
            <a:lstStyle/>
            <a:p>
              <a:pPr algn="ctr">
                <a:lnSpc>
                  <a:spcPts val="2100"/>
                </a:lnSpc>
              </a:pPr>
              <a:endParaRPr/>
            </a:p>
          </p:txBody>
        </p:sp>
      </p:grpSp>
    </p:spTree>
    <p:extLst>
      <p:ext uri="{BB962C8B-B14F-4D97-AF65-F5344CB8AC3E}">
        <p14:creationId xmlns:p14="http://schemas.microsoft.com/office/powerpoint/2010/main" val="3465962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AA9A5"/>
        </a:solidFill>
        <a:effectLst/>
      </p:bgPr>
    </p:bg>
    <p:spTree>
      <p:nvGrpSpPr>
        <p:cNvPr id="1" name=""/>
        <p:cNvGrpSpPr/>
        <p:nvPr/>
      </p:nvGrpSpPr>
      <p:grpSpPr>
        <a:xfrm>
          <a:off x="0" y="0"/>
          <a:ext cx="0" cy="0"/>
          <a:chOff x="0" y="0"/>
          <a:chExt cx="0" cy="0"/>
        </a:xfrm>
      </p:grpSpPr>
      <p:sp>
        <p:nvSpPr>
          <p:cNvPr id="8" name="TextBox 8"/>
          <p:cNvSpPr txBox="1"/>
          <p:nvPr/>
        </p:nvSpPr>
        <p:spPr>
          <a:xfrm>
            <a:off x="-457200" y="542866"/>
            <a:ext cx="11760932" cy="3903761"/>
          </a:xfrm>
          <a:prstGeom prst="rect">
            <a:avLst/>
          </a:prstGeom>
        </p:spPr>
        <p:txBody>
          <a:bodyPr lIns="0" tIns="0" rIns="0" bIns="0" rtlCol="0" anchor="t">
            <a:spAutoFit/>
          </a:bodyPr>
          <a:lstStyle/>
          <a:p>
            <a:pPr marL="1079498" lvl="1" algn="l">
              <a:lnSpc>
                <a:spcPts val="9999"/>
              </a:lnSpc>
            </a:pPr>
            <a:r>
              <a:rPr lang="en-US" sz="9999" dirty="0" err="1">
                <a:solidFill>
                  <a:srgbClr val="FFFCE5"/>
                </a:solidFill>
                <a:latin typeface="Bobby Jones Soft"/>
              </a:rPr>
              <a:t>Analyse</a:t>
            </a:r>
            <a:r>
              <a:rPr lang="en-US" sz="9999" dirty="0">
                <a:solidFill>
                  <a:srgbClr val="FFFCE5"/>
                </a:solidFill>
                <a:latin typeface="Bobby Jones Soft"/>
              </a:rPr>
              <a:t> </a:t>
            </a:r>
            <a:r>
              <a:rPr lang="en-US" sz="9999" dirty="0" err="1">
                <a:solidFill>
                  <a:srgbClr val="FFFCE5"/>
                </a:solidFill>
                <a:latin typeface="Bobby Jones Soft"/>
              </a:rPr>
              <a:t>onderwijsleer-Situatie</a:t>
            </a:r>
            <a:endParaRPr lang="en-US" sz="9999" dirty="0">
              <a:solidFill>
                <a:srgbClr val="FFFCE5"/>
              </a:solidFill>
              <a:latin typeface="Bobby Jones Soft"/>
            </a:endParaRPr>
          </a:p>
        </p:txBody>
      </p:sp>
      <p:sp>
        <p:nvSpPr>
          <p:cNvPr id="4" name="Tekstvak 3">
            <a:extLst>
              <a:ext uri="{FF2B5EF4-FFF2-40B4-BE49-F238E27FC236}">
                <a16:creationId xmlns:a16="http://schemas.microsoft.com/office/drawing/2014/main" id="{30ED2A12-FDD5-4E1B-8CCF-263BFB8758B9}"/>
              </a:ext>
            </a:extLst>
          </p:cNvPr>
          <p:cNvSpPr txBox="1"/>
          <p:nvPr/>
        </p:nvSpPr>
        <p:spPr>
          <a:xfrm>
            <a:off x="623248" y="4413506"/>
            <a:ext cx="8534400" cy="954107"/>
          </a:xfrm>
          <a:prstGeom prst="rect">
            <a:avLst/>
          </a:prstGeom>
          <a:noFill/>
        </p:spPr>
        <p:txBody>
          <a:bodyPr wrap="square" rtlCol="0">
            <a:spAutoFit/>
          </a:bodyPr>
          <a:lstStyle/>
          <a:p>
            <a:r>
              <a:rPr lang="nl-BE" sz="2800" dirty="0">
                <a:solidFill>
                  <a:srgbClr val="572B18"/>
                </a:solidFill>
                <a:latin typeface="Canva Sans Bold"/>
              </a:rPr>
              <a:t>Observatiedocument voor een CLB-medewerker in een HGD-traject</a:t>
            </a:r>
          </a:p>
        </p:txBody>
      </p:sp>
      <p:sp>
        <p:nvSpPr>
          <p:cNvPr id="6" name="TextBox 8">
            <a:extLst>
              <a:ext uri="{FF2B5EF4-FFF2-40B4-BE49-F238E27FC236}">
                <a16:creationId xmlns:a16="http://schemas.microsoft.com/office/drawing/2014/main" id="{29AEBD20-0919-40C4-8596-20E2719D432B}"/>
              </a:ext>
            </a:extLst>
          </p:cNvPr>
          <p:cNvSpPr txBox="1"/>
          <p:nvPr/>
        </p:nvSpPr>
        <p:spPr>
          <a:xfrm>
            <a:off x="7666198" y="4446627"/>
            <a:ext cx="11760932" cy="3903761"/>
          </a:xfrm>
          <a:prstGeom prst="rect">
            <a:avLst/>
          </a:prstGeom>
        </p:spPr>
        <p:txBody>
          <a:bodyPr lIns="0" tIns="0" rIns="0" bIns="0" rtlCol="0" anchor="t">
            <a:spAutoFit/>
          </a:bodyPr>
          <a:lstStyle/>
          <a:p>
            <a:pPr marL="1079498" lvl="1" algn="l">
              <a:lnSpc>
                <a:spcPts val="9999"/>
              </a:lnSpc>
            </a:pPr>
            <a:r>
              <a:rPr lang="en-US" sz="9999" dirty="0" err="1">
                <a:solidFill>
                  <a:srgbClr val="92D050"/>
                </a:solidFill>
                <a:latin typeface="Bobby Jones Soft"/>
              </a:rPr>
              <a:t>Vragenlijst</a:t>
            </a:r>
            <a:r>
              <a:rPr lang="en-US" sz="9999" dirty="0">
                <a:solidFill>
                  <a:srgbClr val="92D050"/>
                </a:solidFill>
                <a:latin typeface="Bobby Jones Soft"/>
              </a:rPr>
              <a:t> </a:t>
            </a:r>
            <a:r>
              <a:rPr lang="en-US" sz="9999" dirty="0" err="1">
                <a:solidFill>
                  <a:srgbClr val="92D050"/>
                </a:solidFill>
                <a:latin typeface="Bobby Jones Soft"/>
              </a:rPr>
              <a:t>ondersteunings-noden</a:t>
            </a:r>
            <a:endParaRPr lang="en-US" sz="9999" dirty="0">
              <a:solidFill>
                <a:srgbClr val="92D050"/>
              </a:solidFill>
              <a:latin typeface="Bobby Jones Soft"/>
            </a:endParaRPr>
          </a:p>
        </p:txBody>
      </p:sp>
      <p:sp>
        <p:nvSpPr>
          <p:cNvPr id="7" name="Tekstvak 6">
            <a:extLst>
              <a:ext uri="{FF2B5EF4-FFF2-40B4-BE49-F238E27FC236}">
                <a16:creationId xmlns:a16="http://schemas.microsoft.com/office/drawing/2014/main" id="{501D8E08-F7C3-4BFF-A417-D8B17A9E7F43}"/>
              </a:ext>
            </a:extLst>
          </p:cNvPr>
          <p:cNvSpPr txBox="1"/>
          <p:nvPr/>
        </p:nvSpPr>
        <p:spPr>
          <a:xfrm>
            <a:off x="8686800" y="8284145"/>
            <a:ext cx="8534400" cy="954107"/>
          </a:xfrm>
          <a:prstGeom prst="rect">
            <a:avLst/>
          </a:prstGeom>
          <a:noFill/>
        </p:spPr>
        <p:txBody>
          <a:bodyPr wrap="square" rtlCol="0">
            <a:spAutoFit/>
          </a:bodyPr>
          <a:lstStyle/>
          <a:p>
            <a:r>
              <a:rPr lang="nl-BE" sz="2800" dirty="0">
                <a:solidFill>
                  <a:srgbClr val="572B18"/>
                </a:solidFill>
                <a:latin typeface="Canva Sans Bold"/>
              </a:rPr>
              <a:t>Inspirerende vragenlijst voor een CLB-medewerker in een HGD-traject</a:t>
            </a:r>
          </a:p>
        </p:txBody>
      </p:sp>
      <p:pic>
        <p:nvPicPr>
          <p:cNvPr id="2050" name="Picture 2" descr="Prodiagnostiek: Diagnostische protocollen en zorgcontinuüm - Website -  KlasCement">
            <a:extLst>
              <a:ext uri="{FF2B5EF4-FFF2-40B4-BE49-F238E27FC236}">
                <a16:creationId xmlns:a16="http://schemas.microsoft.com/office/drawing/2014/main" id="{6F67D26D-3463-446E-9378-6279BEEB8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86" y="6317999"/>
            <a:ext cx="4124325"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AA9A5"/>
        </a:solidFill>
        <a:effectLst/>
      </p:bgPr>
    </p:bg>
    <p:spTree>
      <p:nvGrpSpPr>
        <p:cNvPr id="1" name=""/>
        <p:cNvGrpSpPr/>
        <p:nvPr/>
      </p:nvGrpSpPr>
      <p:grpSpPr>
        <a:xfrm>
          <a:off x="0" y="0"/>
          <a:ext cx="0" cy="0"/>
          <a:chOff x="0" y="0"/>
          <a:chExt cx="0" cy="0"/>
        </a:xfrm>
      </p:grpSpPr>
      <p:sp>
        <p:nvSpPr>
          <p:cNvPr id="6" name="TextBox 8">
            <a:extLst>
              <a:ext uri="{FF2B5EF4-FFF2-40B4-BE49-F238E27FC236}">
                <a16:creationId xmlns:a16="http://schemas.microsoft.com/office/drawing/2014/main" id="{29AEBD20-0919-40C4-8596-20E2719D432B}"/>
              </a:ext>
            </a:extLst>
          </p:cNvPr>
          <p:cNvSpPr txBox="1"/>
          <p:nvPr/>
        </p:nvSpPr>
        <p:spPr>
          <a:xfrm>
            <a:off x="6553200" y="4474022"/>
            <a:ext cx="5181600" cy="1338956"/>
          </a:xfrm>
          <a:prstGeom prst="rect">
            <a:avLst/>
          </a:prstGeom>
        </p:spPr>
        <p:txBody>
          <a:bodyPr wrap="square" lIns="0" tIns="0" rIns="0" bIns="0" rtlCol="0" anchor="t">
            <a:spAutoFit/>
          </a:bodyPr>
          <a:lstStyle/>
          <a:p>
            <a:pPr marL="1079498" lvl="1" algn="l">
              <a:lnSpc>
                <a:spcPts val="9999"/>
              </a:lnSpc>
            </a:pPr>
            <a:r>
              <a:rPr lang="en-US" sz="9999" dirty="0" err="1">
                <a:solidFill>
                  <a:schemeClr val="bg1"/>
                </a:solidFill>
                <a:latin typeface="Bobby Jones Soft"/>
              </a:rPr>
              <a:t>pauze</a:t>
            </a:r>
            <a:endParaRPr lang="en-US" sz="9999" dirty="0">
              <a:solidFill>
                <a:schemeClr val="bg1"/>
              </a:solidFill>
              <a:latin typeface="Bobby Jones Soft"/>
            </a:endParaRPr>
          </a:p>
        </p:txBody>
      </p:sp>
    </p:spTree>
    <p:extLst>
      <p:ext uri="{BB962C8B-B14F-4D97-AF65-F5344CB8AC3E}">
        <p14:creationId xmlns:p14="http://schemas.microsoft.com/office/powerpoint/2010/main" val="1895414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AA9A5"/>
        </a:solidFill>
        <a:effectLst/>
      </p:bgPr>
    </p:bg>
    <p:spTree>
      <p:nvGrpSpPr>
        <p:cNvPr id="1" name=""/>
        <p:cNvGrpSpPr/>
        <p:nvPr/>
      </p:nvGrpSpPr>
      <p:grpSpPr>
        <a:xfrm>
          <a:off x="0" y="0"/>
          <a:ext cx="0" cy="0"/>
          <a:chOff x="0" y="0"/>
          <a:chExt cx="0" cy="0"/>
        </a:xfrm>
      </p:grpSpPr>
      <p:grpSp>
        <p:nvGrpSpPr>
          <p:cNvPr id="2" name="Group 2"/>
          <p:cNvGrpSpPr/>
          <p:nvPr/>
        </p:nvGrpSpPr>
        <p:grpSpPr>
          <a:xfrm>
            <a:off x="-63971" y="-560981"/>
            <a:ext cx="6616006" cy="10847981"/>
            <a:chOff x="0" y="0"/>
            <a:chExt cx="23214891" cy="38064458"/>
          </a:xfrm>
        </p:grpSpPr>
        <p:sp>
          <p:nvSpPr>
            <p:cNvPr id="3" name="Freeform 3"/>
            <p:cNvSpPr/>
            <p:nvPr/>
          </p:nvSpPr>
          <p:spPr>
            <a:xfrm>
              <a:off x="0" y="-4262"/>
              <a:ext cx="23222637" cy="38070943"/>
            </a:xfrm>
            <a:custGeom>
              <a:avLst/>
              <a:gdLst/>
              <a:ahLst/>
              <a:cxnLst/>
              <a:rect l="l" t="t" r="r" b="b"/>
              <a:pathLst>
                <a:path w="23222637" h="38070943">
                  <a:moveTo>
                    <a:pt x="22283738" y="38059756"/>
                  </a:moveTo>
                  <a:cubicBezTo>
                    <a:pt x="22283738" y="38059756"/>
                    <a:pt x="21863985" y="38070943"/>
                    <a:pt x="21401399" y="38068323"/>
                  </a:cubicBezTo>
                  <a:cubicBezTo>
                    <a:pt x="6912153" y="38066159"/>
                    <a:pt x="1057073" y="38058336"/>
                    <a:pt x="1057073" y="38058336"/>
                  </a:cubicBezTo>
                  <a:cubicBezTo>
                    <a:pt x="812931" y="38049503"/>
                    <a:pt x="565145" y="38032521"/>
                    <a:pt x="398404" y="37974344"/>
                  </a:cubicBezTo>
                  <a:cubicBezTo>
                    <a:pt x="120505" y="37877380"/>
                    <a:pt x="0" y="37699853"/>
                    <a:pt x="0" y="11114414"/>
                  </a:cubicBezTo>
                  <a:cubicBezTo>
                    <a:pt x="8536" y="440430"/>
                    <a:pt x="34263" y="311302"/>
                    <a:pt x="140291" y="225758"/>
                  </a:cubicBezTo>
                  <a:cubicBezTo>
                    <a:pt x="342602" y="62530"/>
                    <a:pt x="736658" y="7673"/>
                    <a:pt x="1155311" y="7673"/>
                  </a:cubicBezTo>
                  <a:cubicBezTo>
                    <a:pt x="1155311" y="7673"/>
                    <a:pt x="1551711" y="15681"/>
                    <a:pt x="17015851" y="7673"/>
                  </a:cubicBezTo>
                  <a:cubicBezTo>
                    <a:pt x="21645059" y="0"/>
                    <a:pt x="22108985" y="7673"/>
                    <a:pt x="22108985" y="7673"/>
                  </a:cubicBezTo>
                  <a:cubicBezTo>
                    <a:pt x="22477293" y="15152"/>
                    <a:pt x="22840606" y="84484"/>
                    <a:pt x="23038346" y="207066"/>
                  </a:cubicBezTo>
                  <a:cubicBezTo>
                    <a:pt x="23189363" y="300683"/>
                    <a:pt x="23222637" y="425358"/>
                    <a:pt x="23213496" y="11114414"/>
                  </a:cubicBezTo>
                  <a:cubicBezTo>
                    <a:pt x="23213496" y="37817817"/>
                    <a:pt x="22930500" y="38031916"/>
                    <a:pt x="22283738" y="38059756"/>
                  </a:cubicBezTo>
                  <a:close/>
                </a:path>
              </a:pathLst>
            </a:custGeom>
            <a:solidFill>
              <a:srgbClr val="CADDDB"/>
            </a:solidFill>
          </p:spPr>
          <p:txBody>
            <a:bodyPr/>
            <a:lstStyle/>
            <a:p>
              <a:endParaRPr lang="nl-BE"/>
            </a:p>
          </p:txBody>
        </p:sp>
      </p:grpSp>
      <p:sp>
        <p:nvSpPr>
          <p:cNvPr id="8" name="TextBox 8"/>
          <p:cNvSpPr txBox="1"/>
          <p:nvPr/>
        </p:nvSpPr>
        <p:spPr>
          <a:xfrm>
            <a:off x="6400800" y="3804544"/>
            <a:ext cx="11760932" cy="1338956"/>
          </a:xfrm>
          <a:prstGeom prst="rect">
            <a:avLst/>
          </a:prstGeom>
        </p:spPr>
        <p:txBody>
          <a:bodyPr lIns="0" tIns="0" rIns="0" bIns="0" rtlCol="0" anchor="t">
            <a:spAutoFit/>
          </a:bodyPr>
          <a:lstStyle/>
          <a:p>
            <a:pPr marL="1079498" lvl="1" algn="l">
              <a:lnSpc>
                <a:spcPts val="9999"/>
              </a:lnSpc>
            </a:pPr>
            <a:r>
              <a:rPr lang="en-US" sz="9999" dirty="0" err="1">
                <a:solidFill>
                  <a:srgbClr val="FFFCE5"/>
                </a:solidFill>
                <a:latin typeface="Bobby Jones Soft"/>
              </a:rPr>
              <a:t>Aan</a:t>
            </a:r>
            <a:r>
              <a:rPr lang="en-US" sz="9999" dirty="0">
                <a:solidFill>
                  <a:srgbClr val="FFFCE5"/>
                </a:solidFill>
                <a:latin typeface="Bobby Jones Soft"/>
              </a:rPr>
              <a:t> de slag!</a:t>
            </a:r>
          </a:p>
        </p:txBody>
      </p:sp>
      <p:sp>
        <p:nvSpPr>
          <p:cNvPr id="4" name="Tekstvak 3">
            <a:extLst>
              <a:ext uri="{FF2B5EF4-FFF2-40B4-BE49-F238E27FC236}">
                <a16:creationId xmlns:a16="http://schemas.microsoft.com/office/drawing/2014/main" id="{30ED2A12-FDD5-4E1B-8CCF-263BFB8758B9}"/>
              </a:ext>
            </a:extLst>
          </p:cNvPr>
          <p:cNvSpPr txBox="1"/>
          <p:nvPr/>
        </p:nvSpPr>
        <p:spPr>
          <a:xfrm>
            <a:off x="7466559" y="5295900"/>
            <a:ext cx="8534400" cy="954107"/>
          </a:xfrm>
          <a:prstGeom prst="rect">
            <a:avLst/>
          </a:prstGeom>
          <a:noFill/>
        </p:spPr>
        <p:txBody>
          <a:bodyPr wrap="square" rtlCol="0">
            <a:spAutoFit/>
          </a:bodyPr>
          <a:lstStyle/>
          <a:p>
            <a:r>
              <a:rPr lang="nl-BE" sz="2800" dirty="0">
                <a:solidFill>
                  <a:srgbClr val="572B18"/>
                </a:solidFill>
                <a:latin typeface="Canva Sans Bold"/>
              </a:rPr>
              <a:t>Oefenen met beide documenten aan de hand van een casus</a:t>
            </a:r>
          </a:p>
        </p:txBody>
      </p:sp>
    </p:spTree>
    <p:extLst>
      <p:ext uri="{BB962C8B-B14F-4D97-AF65-F5344CB8AC3E}">
        <p14:creationId xmlns:p14="http://schemas.microsoft.com/office/powerpoint/2010/main" val="865329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215321"/>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95228" y="571500"/>
            <a:ext cx="10515600" cy="1015663"/>
          </a:xfrm>
          <a:prstGeom prst="rect">
            <a:avLst/>
          </a:prstGeom>
          <a:noFill/>
        </p:spPr>
        <p:txBody>
          <a:bodyPr wrap="square" rtlCol="0">
            <a:spAutoFit/>
          </a:bodyPr>
          <a:lstStyle/>
          <a:p>
            <a:r>
              <a:rPr lang="nl-BE" sz="6000" dirty="0">
                <a:solidFill>
                  <a:srgbClr val="FFFCE5"/>
                </a:solidFill>
                <a:latin typeface="Bobby Jones Soft"/>
              </a:rPr>
              <a:t>opdracht</a:t>
            </a:r>
          </a:p>
        </p:txBody>
      </p:sp>
      <p:sp>
        <p:nvSpPr>
          <p:cNvPr id="8" name="Rectangle 1">
            <a:extLst>
              <a:ext uri="{FF2B5EF4-FFF2-40B4-BE49-F238E27FC236}">
                <a16:creationId xmlns:a16="http://schemas.microsoft.com/office/drawing/2014/main" id="{22F43D7D-02AA-4F06-852F-254B1741FA6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Rectangle 2">
            <a:extLst>
              <a:ext uri="{FF2B5EF4-FFF2-40B4-BE49-F238E27FC236}">
                <a16:creationId xmlns:a16="http://schemas.microsoft.com/office/drawing/2014/main" id="{7417AD15-2379-48F2-B310-45BBB0342859}"/>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1" name="Rectangle 3">
            <a:extLst>
              <a:ext uri="{FF2B5EF4-FFF2-40B4-BE49-F238E27FC236}">
                <a16:creationId xmlns:a16="http://schemas.microsoft.com/office/drawing/2014/main" id="{232F69C1-180E-4E4C-83DA-F652FCB3AB4D}"/>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2" name="Freeform 2">
            <a:extLst>
              <a:ext uri="{FF2B5EF4-FFF2-40B4-BE49-F238E27FC236}">
                <a16:creationId xmlns:a16="http://schemas.microsoft.com/office/drawing/2014/main" id="{05143A5F-8445-4B8A-B2E1-303B9AA5EAB5}"/>
              </a:ext>
            </a:extLst>
          </p:cNvPr>
          <p:cNvSpPr/>
          <p:nvPr/>
        </p:nvSpPr>
        <p:spPr>
          <a:xfrm>
            <a:off x="-1171697" y="1730422"/>
            <a:ext cx="9626485" cy="8229600"/>
          </a:xfrm>
          <a:custGeom>
            <a:avLst/>
            <a:gdLst/>
            <a:ahLst/>
            <a:cxnLst/>
            <a:rect l="l" t="t" r="r" b="b"/>
            <a:pathLst>
              <a:path w="9626485" h="8229600">
                <a:moveTo>
                  <a:pt x="0" y="0"/>
                </a:moveTo>
                <a:lnTo>
                  <a:pt x="9626485" y="0"/>
                </a:lnTo>
                <a:lnTo>
                  <a:pt x="9626485" y="8229600"/>
                </a:lnTo>
                <a:lnTo>
                  <a:pt x="0" y="8229600"/>
                </a:lnTo>
                <a:lnTo>
                  <a:pt x="0" y="0"/>
                </a:lnTo>
                <a:close/>
              </a:path>
            </a:pathLst>
          </a:custGeom>
          <a:blipFill>
            <a:blip r:embed="rId3"/>
            <a:stretch>
              <a:fillRect r="-28555"/>
            </a:stretch>
          </a:blipFill>
        </p:spPr>
        <p:txBody>
          <a:bodyPr/>
          <a:lstStyle/>
          <a:p>
            <a:endParaRPr lang="nl-BE" dirty="0"/>
          </a:p>
        </p:txBody>
      </p:sp>
      <p:sp>
        <p:nvSpPr>
          <p:cNvPr id="13" name="Tekstvak 12">
            <a:extLst>
              <a:ext uri="{FF2B5EF4-FFF2-40B4-BE49-F238E27FC236}">
                <a16:creationId xmlns:a16="http://schemas.microsoft.com/office/drawing/2014/main" id="{EA2720D5-F88E-4146-AA23-CC34B1290DA7}"/>
              </a:ext>
            </a:extLst>
          </p:cNvPr>
          <p:cNvSpPr txBox="1"/>
          <p:nvPr/>
        </p:nvSpPr>
        <p:spPr>
          <a:xfrm>
            <a:off x="8686800" y="2144233"/>
            <a:ext cx="9327832" cy="5532797"/>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nl-NL" sz="3999" dirty="0">
                <a:solidFill>
                  <a:srgbClr val="572B18"/>
                </a:solidFill>
                <a:latin typeface="Canva Sans"/>
              </a:rPr>
              <a:t>We komen terug op casus Andy</a:t>
            </a:r>
          </a:p>
          <a:p>
            <a:pPr marL="571500" indent="-571500">
              <a:lnSpc>
                <a:spcPct val="150000"/>
              </a:lnSpc>
              <a:buFont typeface="Arial" panose="020B0604020202020204" pitchFamily="34" charset="0"/>
              <a:buChar char="•"/>
            </a:pPr>
            <a:r>
              <a:rPr lang="nl-NL" sz="3999" dirty="0">
                <a:solidFill>
                  <a:srgbClr val="572B18"/>
                </a:solidFill>
                <a:latin typeface="Canva Sans"/>
              </a:rPr>
              <a:t>Bekijk beide documenten</a:t>
            </a:r>
          </a:p>
          <a:p>
            <a:pPr marL="1028700" lvl="1" indent="-571500">
              <a:lnSpc>
                <a:spcPct val="150000"/>
              </a:lnSpc>
              <a:buFont typeface="Arial" panose="020B0604020202020204" pitchFamily="34" charset="0"/>
              <a:buChar char="•"/>
            </a:pPr>
            <a:r>
              <a:rPr lang="nl-NL" sz="3999" dirty="0">
                <a:solidFill>
                  <a:srgbClr val="572B18"/>
                </a:solidFill>
                <a:latin typeface="Canva Sans"/>
              </a:rPr>
              <a:t>Zou je de observatie anders aanpakken?</a:t>
            </a:r>
          </a:p>
          <a:p>
            <a:pPr marL="1028700" lvl="1" indent="-571500">
              <a:lnSpc>
                <a:spcPct val="150000"/>
              </a:lnSpc>
              <a:buFont typeface="Arial" panose="020B0604020202020204" pitchFamily="34" charset="0"/>
              <a:buChar char="•"/>
            </a:pPr>
            <a:r>
              <a:rPr lang="nl-NL" sz="3999" dirty="0">
                <a:solidFill>
                  <a:srgbClr val="572B18"/>
                </a:solidFill>
                <a:latin typeface="Canva Sans"/>
              </a:rPr>
              <a:t>Hoe zou je het gesprek met de leerkracht aanpakken?</a:t>
            </a:r>
          </a:p>
        </p:txBody>
      </p:sp>
    </p:spTree>
    <p:extLst>
      <p:ext uri="{BB962C8B-B14F-4D97-AF65-F5344CB8AC3E}">
        <p14:creationId xmlns:p14="http://schemas.microsoft.com/office/powerpoint/2010/main" val="2755293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117931" y="1974334"/>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2052483"/>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oefening</a:t>
            </a:r>
            <a:endParaRPr lang="nl-BE" dirty="0"/>
          </a:p>
        </p:txBody>
      </p:sp>
      <p:sp>
        <p:nvSpPr>
          <p:cNvPr id="7" name="Freeform 2">
            <a:extLst>
              <a:ext uri="{FF2B5EF4-FFF2-40B4-BE49-F238E27FC236}">
                <a16:creationId xmlns:a16="http://schemas.microsoft.com/office/drawing/2014/main" id="{ADEAD505-E7BC-4490-BA83-EA8C64D357C1}"/>
              </a:ext>
            </a:extLst>
          </p:cNvPr>
          <p:cNvSpPr/>
          <p:nvPr/>
        </p:nvSpPr>
        <p:spPr>
          <a:xfrm>
            <a:off x="304800" y="2095500"/>
            <a:ext cx="9626485" cy="8229600"/>
          </a:xfrm>
          <a:custGeom>
            <a:avLst/>
            <a:gdLst/>
            <a:ahLst/>
            <a:cxnLst/>
            <a:rect l="l" t="t" r="r" b="b"/>
            <a:pathLst>
              <a:path w="9626485" h="8229600">
                <a:moveTo>
                  <a:pt x="0" y="0"/>
                </a:moveTo>
                <a:lnTo>
                  <a:pt x="9626485" y="0"/>
                </a:lnTo>
                <a:lnTo>
                  <a:pt x="9626485" y="8229600"/>
                </a:lnTo>
                <a:lnTo>
                  <a:pt x="0" y="8229600"/>
                </a:lnTo>
                <a:lnTo>
                  <a:pt x="0" y="0"/>
                </a:lnTo>
                <a:close/>
              </a:path>
            </a:pathLst>
          </a:custGeom>
          <a:blipFill>
            <a:blip r:embed="rId3"/>
            <a:stretch>
              <a:fillRect l="-4538" r="-4538"/>
            </a:stretch>
          </a:blipFill>
        </p:spPr>
        <p:txBody>
          <a:bodyPr/>
          <a:lstStyle/>
          <a:p>
            <a:endParaRPr lang="nl-BE"/>
          </a:p>
        </p:txBody>
      </p:sp>
      <p:sp>
        <p:nvSpPr>
          <p:cNvPr id="6" name="Tekstvak 5">
            <a:extLst>
              <a:ext uri="{FF2B5EF4-FFF2-40B4-BE49-F238E27FC236}">
                <a16:creationId xmlns:a16="http://schemas.microsoft.com/office/drawing/2014/main" id="{D30538A5-522B-452E-8A5C-5D7D7A11B640}"/>
              </a:ext>
            </a:extLst>
          </p:cNvPr>
          <p:cNvSpPr txBox="1"/>
          <p:nvPr/>
        </p:nvSpPr>
        <p:spPr>
          <a:xfrm>
            <a:off x="10484796" y="4688208"/>
            <a:ext cx="7069626" cy="3166636"/>
          </a:xfrm>
          <a:prstGeom prst="rect">
            <a:avLst/>
          </a:prstGeom>
          <a:noFill/>
        </p:spPr>
        <p:txBody>
          <a:bodyPr wrap="square" rtlCol="0">
            <a:spAutoFit/>
          </a:bodyPr>
          <a:lstStyle/>
          <a:p>
            <a:pPr algn="just">
              <a:lnSpc>
                <a:spcPts val="6160"/>
              </a:lnSpc>
            </a:pPr>
            <a:r>
              <a:rPr lang="en-US" sz="2800" b="1" dirty="0" err="1">
                <a:solidFill>
                  <a:srgbClr val="572B18"/>
                </a:solidFill>
                <a:latin typeface="Canva Sans Bold"/>
              </a:rPr>
              <a:t>Welke</a:t>
            </a:r>
            <a:r>
              <a:rPr lang="en-US" sz="2800" b="1" dirty="0">
                <a:solidFill>
                  <a:srgbClr val="572B18"/>
                </a:solidFill>
                <a:latin typeface="Canva Sans Bold"/>
              </a:rPr>
              <a:t> </a:t>
            </a:r>
            <a:r>
              <a:rPr lang="en-US" sz="2800" b="1" dirty="0" err="1">
                <a:solidFill>
                  <a:srgbClr val="572B18"/>
                </a:solidFill>
                <a:latin typeface="Canva Sans Bold"/>
              </a:rPr>
              <a:t>elementen</a:t>
            </a:r>
            <a:r>
              <a:rPr lang="en-US" sz="2800" b="1" dirty="0">
                <a:solidFill>
                  <a:srgbClr val="572B18"/>
                </a:solidFill>
                <a:latin typeface="Canva Sans Bold"/>
              </a:rPr>
              <a:t> </a:t>
            </a:r>
            <a:r>
              <a:rPr lang="en-US" sz="2800" b="1" dirty="0" err="1">
                <a:solidFill>
                  <a:srgbClr val="572B18"/>
                </a:solidFill>
                <a:latin typeface="Canva Sans Bold"/>
              </a:rPr>
              <a:t>uit</a:t>
            </a:r>
            <a:r>
              <a:rPr lang="en-US" sz="2800" b="1" dirty="0">
                <a:solidFill>
                  <a:srgbClr val="572B18"/>
                </a:solidFill>
                <a:latin typeface="Canva Sans Bold"/>
              </a:rPr>
              <a:t> de </a:t>
            </a:r>
            <a:r>
              <a:rPr lang="en-US" sz="2800" b="1" dirty="0" err="1">
                <a:solidFill>
                  <a:srgbClr val="572B18"/>
                </a:solidFill>
                <a:latin typeface="Canva Sans Bold"/>
              </a:rPr>
              <a:t>Analyse</a:t>
            </a:r>
            <a:r>
              <a:rPr lang="en-US" sz="2800" b="1" dirty="0">
                <a:solidFill>
                  <a:srgbClr val="572B18"/>
                </a:solidFill>
                <a:latin typeface="Canva Sans Bold"/>
              </a:rPr>
              <a:t> </a:t>
            </a:r>
            <a:r>
              <a:rPr lang="en-US" sz="2800" b="1" dirty="0" err="1">
                <a:solidFill>
                  <a:srgbClr val="572B18"/>
                </a:solidFill>
                <a:latin typeface="Canva Sans Bold"/>
              </a:rPr>
              <a:t>Onderwijsleersituatie</a:t>
            </a:r>
            <a:r>
              <a:rPr lang="en-US" sz="2800" b="1" dirty="0">
                <a:solidFill>
                  <a:srgbClr val="572B18"/>
                </a:solidFill>
                <a:latin typeface="Canva Sans Bold"/>
              </a:rPr>
              <a:t> </a:t>
            </a:r>
            <a:r>
              <a:rPr lang="en-US" sz="2800" b="1" dirty="0" err="1">
                <a:solidFill>
                  <a:srgbClr val="572B18"/>
                </a:solidFill>
                <a:latin typeface="Canva Sans Bold"/>
              </a:rPr>
              <a:t>zie</a:t>
            </a:r>
            <a:r>
              <a:rPr lang="en-US" sz="2800" b="1" dirty="0">
                <a:solidFill>
                  <a:srgbClr val="572B18"/>
                </a:solidFill>
                <a:latin typeface="Canva Sans Bold"/>
              </a:rPr>
              <a:t> je </a:t>
            </a:r>
            <a:r>
              <a:rPr lang="en-US" sz="2800" b="1" dirty="0" err="1">
                <a:solidFill>
                  <a:srgbClr val="572B18"/>
                </a:solidFill>
                <a:latin typeface="Canva Sans Bold"/>
              </a:rPr>
              <a:t>hier</a:t>
            </a:r>
            <a:r>
              <a:rPr lang="en-US" sz="2800" b="1" dirty="0">
                <a:solidFill>
                  <a:srgbClr val="572B18"/>
                </a:solidFill>
                <a:latin typeface="Canva Sans Bold"/>
              </a:rPr>
              <a:t> </a:t>
            </a:r>
            <a:r>
              <a:rPr lang="en-US" sz="2800" b="1" dirty="0" err="1">
                <a:solidFill>
                  <a:srgbClr val="572B18"/>
                </a:solidFill>
                <a:latin typeface="Canva Sans Bold"/>
              </a:rPr>
              <a:t>naar</a:t>
            </a:r>
            <a:r>
              <a:rPr lang="en-US" sz="2800" b="1" dirty="0">
                <a:solidFill>
                  <a:srgbClr val="572B18"/>
                </a:solidFill>
                <a:latin typeface="Canva Sans Bold"/>
              </a:rPr>
              <a:t> </a:t>
            </a:r>
            <a:r>
              <a:rPr lang="en-US" sz="2800" b="1" dirty="0" err="1">
                <a:solidFill>
                  <a:srgbClr val="572B18"/>
                </a:solidFill>
                <a:latin typeface="Canva Sans Bold"/>
              </a:rPr>
              <a:t>voor</a:t>
            </a:r>
            <a:r>
              <a:rPr lang="en-US" sz="2800" b="1" dirty="0">
                <a:solidFill>
                  <a:srgbClr val="572B18"/>
                </a:solidFill>
                <a:latin typeface="Canva Sans Bold"/>
              </a:rPr>
              <a:t> </a:t>
            </a:r>
            <a:r>
              <a:rPr lang="en-US" sz="2800" b="1" dirty="0" err="1">
                <a:solidFill>
                  <a:srgbClr val="572B18"/>
                </a:solidFill>
                <a:latin typeface="Canva Sans Bold"/>
              </a:rPr>
              <a:t>komen</a:t>
            </a:r>
            <a:r>
              <a:rPr lang="en-US" sz="2800" b="1" dirty="0">
                <a:solidFill>
                  <a:srgbClr val="572B18"/>
                </a:solidFill>
                <a:latin typeface="Canva Sans Bold"/>
              </a:rPr>
              <a:t>?</a:t>
            </a:r>
          </a:p>
          <a:p>
            <a:pPr algn="just">
              <a:lnSpc>
                <a:spcPts val="6160"/>
              </a:lnSpc>
            </a:pPr>
            <a:endParaRPr lang="en-US" sz="2800" b="1" dirty="0">
              <a:solidFill>
                <a:srgbClr val="572B18"/>
              </a:solidFill>
              <a:latin typeface="Canva Sans Bold"/>
            </a:endParaRPr>
          </a:p>
        </p:txBody>
      </p:sp>
    </p:spTree>
    <p:extLst>
      <p:ext uri="{BB962C8B-B14F-4D97-AF65-F5344CB8AC3E}">
        <p14:creationId xmlns:p14="http://schemas.microsoft.com/office/powerpoint/2010/main" val="2513592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117931" y="1943100"/>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2052483"/>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122477" y="571500"/>
            <a:ext cx="17935414" cy="1015663"/>
          </a:xfrm>
          <a:prstGeom prst="rect">
            <a:avLst/>
          </a:prstGeom>
          <a:noFill/>
        </p:spPr>
        <p:txBody>
          <a:bodyPr wrap="square" rtlCol="0">
            <a:spAutoFit/>
          </a:bodyPr>
          <a:lstStyle/>
          <a:p>
            <a:pPr algn="ctr"/>
            <a:r>
              <a:rPr lang="nl-BE" sz="6000" dirty="0">
                <a:solidFill>
                  <a:srgbClr val="FFFCE5"/>
                </a:solidFill>
                <a:latin typeface="Bobby Jones Soft"/>
              </a:rPr>
              <a:t>Oefening in groepjes</a:t>
            </a:r>
            <a:endParaRPr lang="nl-BE" dirty="0"/>
          </a:p>
        </p:txBody>
      </p:sp>
      <p:sp>
        <p:nvSpPr>
          <p:cNvPr id="7" name="Freeform 2">
            <a:extLst>
              <a:ext uri="{FF2B5EF4-FFF2-40B4-BE49-F238E27FC236}">
                <a16:creationId xmlns:a16="http://schemas.microsoft.com/office/drawing/2014/main" id="{ADEAD505-E7BC-4490-BA83-EA8C64D357C1}"/>
              </a:ext>
            </a:extLst>
          </p:cNvPr>
          <p:cNvSpPr/>
          <p:nvPr/>
        </p:nvSpPr>
        <p:spPr>
          <a:xfrm>
            <a:off x="304800" y="2095500"/>
            <a:ext cx="9626485" cy="8229600"/>
          </a:xfrm>
          <a:custGeom>
            <a:avLst/>
            <a:gdLst/>
            <a:ahLst/>
            <a:cxnLst/>
            <a:rect l="l" t="t" r="r" b="b"/>
            <a:pathLst>
              <a:path w="9626485" h="8229600">
                <a:moveTo>
                  <a:pt x="0" y="0"/>
                </a:moveTo>
                <a:lnTo>
                  <a:pt x="9626485" y="0"/>
                </a:lnTo>
                <a:lnTo>
                  <a:pt x="9626485" y="8229600"/>
                </a:lnTo>
                <a:lnTo>
                  <a:pt x="0" y="8229600"/>
                </a:lnTo>
                <a:lnTo>
                  <a:pt x="0" y="0"/>
                </a:lnTo>
                <a:close/>
              </a:path>
            </a:pathLst>
          </a:custGeom>
          <a:blipFill>
            <a:blip r:embed="rId3"/>
            <a:stretch>
              <a:fillRect l="-4538" r="-4538"/>
            </a:stretch>
          </a:blipFill>
        </p:spPr>
        <p:txBody>
          <a:bodyPr/>
          <a:lstStyle/>
          <a:p>
            <a:endParaRPr lang="nl-BE"/>
          </a:p>
        </p:txBody>
      </p:sp>
      <p:sp>
        <p:nvSpPr>
          <p:cNvPr id="6" name="Tekstvak 5">
            <a:extLst>
              <a:ext uri="{FF2B5EF4-FFF2-40B4-BE49-F238E27FC236}">
                <a16:creationId xmlns:a16="http://schemas.microsoft.com/office/drawing/2014/main" id="{D30538A5-522B-452E-8A5C-5D7D7A11B640}"/>
              </a:ext>
            </a:extLst>
          </p:cNvPr>
          <p:cNvSpPr txBox="1"/>
          <p:nvPr/>
        </p:nvSpPr>
        <p:spPr>
          <a:xfrm>
            <a:off x="10459775" y="3831892"/>
            <a:ext cx="7069626" cy="5551904"/>
          </a:xfrm>
          <a:prstGeom prst="rect">
            <a:avLst/>
          </a:prstGeom>
          <a:noFill/>
        </p:spPr>
        <p:txBody>
          <a:bodyPr wrap="square" rtlCol="0">
            <a:spAutoFit/>
          </a:bodyPr>
          <a:lstStyle/>
          <a:p>
            <a:pPr algn="just">
              <a:lnSpc>
                <a:spcPts val="6160"/>
              </a:lnSpc>
            </a:pPr>
            <a:r>
              <a:rPr lang="en-US" sz="2800" b="1" dirty="0" err="1">
                <a:solidFill>
                  <a:srgbClr val="572B18"/>
                </a:solidFill>
                <a:latin typeface="Canva Sans Bold"/>
              </a:rPr>
              <a:t>Bekijk</a:t>
            </a:r>
            <a:r>
              <a:rPr lang="en-US" sz="2800" b="1" dirty="0">
                <a:solidFill>
                  <a:srgbClr val="572B18"/>
                </a:solidFill>
                <a:latin typeface="Canva Sans Bold"/>
              </a:rPr>
              <a:t> per element:</a:t>
            </a:r>
          </a:p>
          <a:p>
            <a:pPr marL="457200" indent="-457200" algn="just">
              <a:lnSpc>
                <a:spcPts val="6160"/>
              </a:lnSpc>
              <a:buFont typeface="Arial" panose="020B0604020202020204" pitchFamily="34" charset="0"/>
              <a:buChar char="•"/>
            </a:pPr>
            <a:r>
              <a:rPr lang="en-US" sz="2800" b="1" dirty="0" err="1">
                <a:solidFill>
                  <a:srgbClr val="572B18"/>
                </a:solidFill>
                <a:latin typeface="Canva Sans Bold"/>
              </a:rPr>
              <a:t>Welke</a:t>
            </a:r>
            <a:r>
              <a:rPr lang="en-US" sz="2800" b="1" dirty="0">
                <a:solidFill>
                  <a:srgbClr val="572B18"/>
                </a:solidFill>
                <a:latin typeface="Canva Sans Bold"/>
              </a:rPr>
              <a:t> </a:t>
            </a:r>
            <a:r>
              <a:rPr lang="en-US" sz="2800" b="1" dirty="0" err="1">
                <a:solidFill>
                  <a:srgbClr val="572B18"/>
                </a:solidFill>
                <a:latin typeface="Canva Sans Bold"/>
              </a:rPr>
              <a:t>componenten</a:t>
            </a:r>
            <a:r>
              <a:rPr lang="en-US" sz="2800" b="1" dirty="0">
                <a:solidFill>
                  <a:srgbClr val="572B18"/>
                </a:solidFill>
                <a:latin typeface="Canva Sans Bold"/>
              </a:rPr>
              <a:t> </a:t>
            </a:r>
            <a:r>
              <a:rPr lang="en-US" sz="2800" b="1" dirty="0" err="1">
                <a:solidFill>
                  <a:srgbClr val="572B18"/>
                </a:solidFill>
                <a:latin typeface="Canva Sans Bold"/>
              </a:rPr>
              <a:t>zou</a:t>
            </a:r>
            <a:r>
              <a:rPr lang="en-US" sz="2800" b="1" dirty="0">
                <a:solidFill>
                  <a:srgbClr val="572B18"/>
                </a:solidFill>
                <a:latin typeface="Canva Sans Bold"/>
              </a:rPr>
              <a:t> </a:t>
            </a:r>
            <a:r>
              <a:rPr lang="en-US" sz="2800" b="1" dirty="0" err="1">
                <a:solidFill>
                  <a:srgbClr val="572B18"/>
                </a:solidFill>
                <a:latin typeface="Canva Sans Bold"/>
              </a:rPr>
              <a:t>jij</a:t>
            </a:r>
            <a:r>
              <a:rPr lang="en-US" sz="2800" b="1" dirty="0">
                <a:solidFill>
                  <a:srgbClr val="572B18"/>
                </a:solidFill>
                <a:latin typeface="Canva Sans Bold"/>
              </a:rPr>
              <a:t> </a:t>
            </a:r>
            <a:r>
              <a:rPr lang="en-US" sz="2800" b="1" dirty="0" err="1">
                <a:solidFill>
                  <a:srgbClr val="572B18"/>
                </a:solidFill>
                <a:latin typeface="Canva Sans Bold"/>
              </a:rPr>
              <a:t>bevragen</a:t>
            </a:r>
            <a:r>
              <a:rPr lang="en-US" sz="2800" b="1" dirty="0">
                <a:solidFill>
                  <a:srgbClr val="572B18"/>
                </a:solidFill>
                <a:latin typeface="Canva Sans Bold"/>
              </a:rPr>
              <a:t>? </a:t>
            </a:r>
          </a:p>
          <a:p>
            <a:pPr marL="457200" indent="-457200" algn="just">
              <a:lnSpc>
                <a:spcPts val="6160"/>
              </a:lnSpc>
              <a:buFont typeface="Arial" panose="020B0604020202020204" pitchFamily="34" charset="0"/>
              <a:buChar char="•"/>
            </a:pPr>
            <a:r>
              <a:rPr lang="en-US" sz="2800" b="1" dirty="0" err="1">
                <a:solidFill>
                  <a:srgbClr val="572B18"/>
                </a:solidFill>
                <a:latin typeface="Canva Sans Bold"/>
              </a:rPr>
              <a:t>Waar</a:t>
            </a:r>
            <a:r>
              <a:rPr lang="en-US" sz="2800" b="1" dirty="0">
                <a:solidFill>
                  <a:srgbClr val="572B18"/>
                </a:solidFill>
                <a:latin typeface="Canva Sans Bold"/>
              </a:rPr>
              <a:t> </a:t>
            </a:r>
            <a:r>
              <a:rPr lang="en-US" sz="2800" b="1" dirty="0" err="1">
                <a:solidFill>
                  <a:srgbClr val="572B18"/>
                </a:solidFill>
                <a:latin typeface="Canva Sans Bold"/>
              </a:rPr>
              <a:t>ga</a:t>
            </a:r>
            <a:r>
              <a:rPr lang="en-US" sz="2800" b="1" dirty="0">
                <a:solidFill>
                  <a:srgbClr val="572B18"/>
                </a:solidFill>
                <a:latin typeface="Canva Sans Bold"/>
              </a:rPr>
              <a:t> je </a:t>
            </a:r>
            <a:r>
              <a:rPr lang="en-US" sz="2800" b="1" dirty="0" err="1">
                <a:solidFill>
                  <a:srgbClr val="572B18"/>
                </a:solidFill>
                <a:latin typeface="Canva Sans Bold"/>
              </a:rPr>
              <a:t>dieper</a:t>
            </a:r>
            <a:r>
              <a:rPr lang="en-US" sz="2800" b="1" dirty="0">
                <a:solidFill>
                  <a:srgbClr val="572B18"/>
                </a:solidFill>
                <a:latin typeface="Canva Sans Bold"/>
              </a:rPr>
              <a:t> op in </a:t>
            </a:r>
            <a:r>
              <a:rPr lang="en-US" sz="2800" b="1" dirty="0" err="1">
                <a:solidFill>
                  <a:srgbClr val="572B18"/>
                </a:solidFill>
                <a:latin typeface="Canva Sans Bold"/>
              </a:rPr>
              <a:t>tijdens</a:t>
            </a:r>
            <a:r>
              <a:rPr lang="en-US" sz="2800" b="1" dirty="0">
                <a:solidFill>
                  <a:srgbClr val="572B18"/>
                </a:solidFill>
                <a:latin typeface="Canva Sans Bold"/>
              </a:rPr>
              <a:t> het </a:t>
            </a:r>
            <a:r>
              <a:rPr lang="en-US" sz="2800" b="1" dirty="0" err="1">
                <a:solidFill>
                  <a:srgbClr val="572B18"/>
                </a:solidFill>
                <a:latin typeface="Canva Sans Bold"/>
              </a:rPr>
              <a:t>gesprek</a:t>
            </a:r>
            <a:r>
              <a:rPr lang="en-US" sz="2800" b="1" dirty="0">
                <a:solidFill>
                  <a:srgbClr val="572B18"/>
                </a:solidFill>
                <a:latin typeface="Canva Sans Bold"/>
              </a:rPr>
              <a:t> met de </a:t>
            </a:r>
            <a:r>
              <a:rPr lang="en-US" sz="2800" b="1" dirty="0" err="1">
                <a:solidFill>
                  <a:srgbClr val="572B18"/>
                </a:solidFill>
                <a:latin typeface="Canva Sans Bold"/>
              </a:rPr>
              <a:t>leerkracht</a:t>
            </a:r>
            <a:r>
              <a:rPr lang="en-US" sz="2800" b="1" dirty="0">
                <a:solidFill>
                  <a:srgbClr val="572B18"/>
                </a:solidFill>
                <a:latin typeface="Canva Sans Bold"/>
              </a:rPr>
              <a:t>?</a:t>
            </a:r>
          </a:p>
          <a:p>
            <a:pPr marL="914400" lvl="1" indent="-457200" algn="just">
              <a:lnSpc>
                <a:spcPts val="6160"/>
              </a:lnSpc>
              <a:buFont typeface="Arial" panose="020B0604020202020204" pitchFamily="34" charset="0"/>
              <a:buChar char="•"/>
            </a:pPr>
            <a:r>
              <a:rPr lang="en-US" sz="2800" b="1" dirty="0">
                <a:solidFill>
                  <a:srgbClr val="572B18"/>
                </a:solidFill>
                <a:latin typeface="Canva Sans Bold"/>
              </a:rPr>
              <a:t>Hoe </a:t>
            </a:r>
            <a:r>
              <a:rPr lang="en-US" sz="2800" b="1" dirty="0" err="1">
                <a:solidFill>
                  <a:srgbClr val="572B18"/>
                </a:solidFill>
                <a:latin typeface="Canva Sans Bold"/>
              </a:rPr>
              <a:t>pak</a:t>
            </a:r>
            <a:r>
              <a:rPr lang="en-US" sz="2800" b="1" dirty="0">
                <a:solidFill>
                  <a:srgbClr val="572B18"/>
                </a:solidFill>
                <a:latin typeface="Canva Sans Bold"/>
              </a:rPr>
              <a:t> je het </a:t>
            </a:r>
            <a:r>
              <a:rPr lang="en-US" sz="2800" b="1" dirty="0" err="1">
                <a:solidFill>
                  <a:srgbClr val="572B18"/>
                </a:solidFill>
                <a:latin typeface="Canva Sans Bold"/>
              </a:rPr>
              <a:t>gesprek</a:t>
            </a:r>
            <a:r>
              <a:rPr lang="en-US" sz="2800" b="1" dirty="0">
                <a:solidFill>
                  <a:srgbClr val="572B18"/>
                </a:solidFill>
                <a:latin typeface="Canva Sans Bold"/>
              </a:rPr>
              <a:t> </a:t>
            </a:r>
            <a:r>
              <a:rPr lang="en-US" sz="2800" b="1" dirty="0" err="1">
                <a:solidFill>
                  <a:srgbClr val="572B18"/>
                </a:solidFill>
                <a:latin typeface="Canva Sans Bold"/>
              </a:rPr>
              <a:t>aan</a:t>
            </a:r>
            <a:r>
              <a:rPr lang="en-US" sz="2800" b="1">
                <a:solidFill>
                  <a:srgbClr val="572B18"/>
                </a:solidFill>
                <a:latin typeface="Canva Sans Bold"/>
              </a:rPr>
              <a:t>?  </a:t>
            </a:r>
            <a:endParaRPr lang="en-US" sz="2800" b="1" dirty="0">
              <a:solidFill>
                <a:srgbClr val="572B18"/>
              </a:solidFill>
              <a:latin typeface="Canva Sans Bold"/>
            </a:endParaRPr>
          </a:p>
          <a:p>
            <a:pPr algn="just">
              <a:lnSpc>
                <a:spcPts val="6160"/>
              </a:lnSpc>
            </a:pPr>
            <a:endParaRPr lang="en-US" sz="2800" b="1" dirty="0">
              <a:solidFill>
                <a:srgbClr val="572B18"/>
              </a:solidFill>
              <a:latin typeface="Canva Sans Bold"/>
            </a:endParaRPr>
          </a:p>
        </p:txBody>
      </p:sp>
    </p:spTree>
    <p:extLst>
      <p:ext uri="{BB962C8B-B14F-4D97-AF65-F5344CB8AC3E}">
        <p14:creationId xmlns:p14="http://schemas.microsoft.com/office/powerpoint/2010/main" val="2150137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019300"/>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95228" y="571500"/>
            <a:ext cx="10515600" cy="1015663"/>
          </a:xfrm>
          <a:prstGeom prst="rect">
            <a:avLst/>
          </a:prstGeom>
          <a:noFill/>
        </p:spPr>
        <p:txBody>
          <a:bodyPr wrap="square" rtlCol="0">
            <a:spAutoFit/>
          </a:bodyPr>
          <a:lstStyle/>
          <a:p>
            <a:r>
              <a:rPr lang="nl-BE" sz="6000" dirty="0">
                <a:solidFill>
                  <a:srgbClr val="FFFCE5"/>
                </a:solidFill>
                <a:latin typeface="Bobby Jones Soft"/>
              </a:rPr>
              <a:t>Reflectie-oefening achteraf</a:t>
            </a:r>
          </a:p>
        </p:txBody>
      </p:sp>
      <p:sp>
        <p:nvSpPr>
          <p:cNvPr id="7" name="Tekstvak 6">
            <a:extLst>
              <a:ext uri="{FF2B5EF4-FFF2-40B4-BE49-F238E27FC236}">
                <a16:creationId xmlns:a16="http://schemas.microsoft.com/office/drawing/2014/main" id="{287ECC4D-6295-41A4-8961-DEAD8E28E18B}"/>
              </a:ext>
            </a:extLst>
          </p:cNvPr>
          <p:cNvSpPr txBox="1"/>
          <p:nvPr/>
        </p:nvSpPr>
        <p:spPr>
          <a:xfrm>
            <a:off x="599710" y="2651585"/>
            <a:ext cx="15787771" cy="3138744"/>
          </a:xfrm>
          <a:prstGeom prst="rect">
            <a:avLst/>
          </a:prstGeom>
          <a:noFill/>
        </p:spPr>
        <p:txBody>
          <a:bodyPr wrap="square" rtlCol="0">
            <a:spAutoFit/>
          </a:bodyPr>
          <a:lstStyle/>
          <a:p>
            <a:pPr marL="0" lvl="1">
              <a:lnSpc>
                <a:spcPct val="150000"/>
              </a:lnSpc>
            </a:pPr>
            <a:r>
              <a:rPr lang="nl-BE" sz="3999" dirty="0">
                <a:solidFill>
                  <a:srgbClr val="572B18"/>
                </a:solidFill>
                <a:latin typeface="Canva Sans"/>
              </a:rPr>
              <a:t>Indien je de documenten zou hanteren los van het HGD-traject</a:t>
            </a:r>
          </a:p>
          <a:p>
            <a:pPr marL="1028700" lvl="2" indent="-571500">
              <a:lnSpc>
                <a:spcPct val="150000"/>
              </a:lnSpc>
              <a:buFont typeface="Arial" panose="020B0604020202020204" pitchFamily="34" charset="0"/>
              <a:buChar char="•"/>
            </a:pPr>
            <a:r>
              <a:rPr lang="nl-BE" sz="3999" b="1" u="sng" dirty="0">
                <a:solidFill>
                  <a:srgbClr val="572B18"/>
                </a:solidFill>
                <a:latin typeface="Canva Sans"/>
              </a:rPr>
              <a:t>Aan welke randvoorwaarden moet voldaan zijn?</a:t>
            </a:r>
          </a:p>
          <a:p>
            <a:pPr marL="1028700" lvl="2" indent="-571500">
              <a:lnSpc>
                <a:spcPct val="150000"/>
              </a:lnSpc>
              <a:buFont typeface="Arial" panose="020B0604020202020204" pitchFamily="34" charset="0"/>
              <a:buChar char="•"/>
            </a:pPr>
            <a:r>
              <a:rPr lang="nl-BE" sz="3999" b="1" u="sng" dirty="0">
                <a:solidFill>
                  <a:srgbClr val="572B18"/>
                </a:solidFill>
                <a:latin typeface="Canva Sans"/>
              </a:rPr>
              <a:t>Waar moet je rekening mee houden?</a:t>
            </a:r>
          </a:p>
          <a:p>
            <a:endParaRPr lang="nl-BE" dirty="0"/>
          </a:p>
        </p:txBody>
      </p:sp>
    </p:spTree>
    <p:extLst>
      <p:ext uri="{BB962C8B-B14F-4D97-AF65-F5344CB8AC3E}">
        <p14:creationId xmlns:p14="http://schemas.microsoft.com/office/powerpoint/2010/main" val="116768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1" y="2114692"/>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33400" y="571500"/>
            <a:ext cx="13349372" cy="1015663"/>
          </a:xfrm>
          <a:prstGeom prst="rect">
            <a:avLst/>
          </a:prstGeom>
          <a:noFill/>
        </p:spPr>
        <p:txBody>
          <a:bodyPr wrap="square" rtlCol="0">
            <a:spAutoFit/>
          </a:bodyPr>
          <a:lstStyle/>
          <a:p>
            <a:r>
              <a:rPr lang="nl-BE" sz="6000" dirty="0">
                <a:solidFill>
                  <a:srgbClr val="FFFCE5"/>
                </a:solidFill>
                <a:latin typeface="Bobby Jones Soft"/>
              </a:rPr>
              <a:t>Reflectie-oefening achteraf: </a:t>
            </a:r>
            <a:r>
              <a:rPr lang="nl-BE" sz="6000" dirty="0" err="1">
                <a:solidFill>
                  <a:srgbClr val="FFFCE5"/>
                </a:solidFill>
                <a:latin typeface="Bobby Jones Soft"/>
              </a:rPr>
              <a:t>Padlet</a:t>
            </a:r>
            <a:endParaRPr lang="nl-BE" sz="6000" dirty="0">
              <a:solidFill>
                <a:srgbClr val="FFFCE5"/>
              </a:solidFill>
              <a:latin typeface="Bobby Jones Soft"/>
            </a:endParaRPr>
          </a:p>
        </p:txBody>
      </p:sp>
      <p:pic>
        <p:nvPicPr>
          <p:cNvPr id="2050" name="Picture 2" descr="QR-code voor deze padlet">
            <a:extLst>
              <a:ext uri="{FF2B5EF4-FFF2-40B4-BE49-F238E27FC236}">
                <a16:creationId xmlns:a16="http://schemas.microsoft.com/office/drawing/2014/main" id="{81EF988B-1C2B-45B2-90CD-1526DBCD9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2547465"/>
            <a:ext cx="7962900" cy="796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076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019300"/>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95228" y="571500"/>
            <a:ext cx="10515600" cy="1015663"/>
          </a:xfrm>
          <a:prstGeom prst="rect">
            <a:avLst/>
          </a:prstGeom>
          <a:noFill/>
        </p:spPr>
        <p:txBody>
          <a:bodyPr wrap="square" rtlCol="0">
            <a:spAutoFit/>
          </a:bodyPr>
          <a:lstStyle/>
          <a:p>
            <a:r>
              <a:rPr lang="nl-BE" sz="6000" dirty="0">
                <a:solidFill>
                  <a:srgbClr val="FFFCE5"/>
                </a:solidFill>
                <a:latin typeface="Bobby Jones Soft"/>
              </a:rPr>
              <a:t>Reflectie-oefening achteraf</a:t>
            </a:r>
          </a:p>
        </p:txBody>
      </p:sp>
      <p:sp>
        <p:nvSpPr>
          <p:cNvPr id="8" name="Tekstvak 7">
            <a:extLst>
              <a:ext uri="{FF2B5EF4-FFF2-40B4-BE49-F238E27FC236}">
                <a16:creationId xmlns:a16="http://schemas.microsoft.com/office/drawing/2014/main" id="{12C2073C-5656-4A3C-98F5-ECF3F315E132}"/>
              </a:ext>
            </a:extLst>
          </p:cNvPr>
          <p:cNvSpPr txBox="1"/>
          <p:nvPr/>
        </p:nvSpPr>
        <p:spPr>
          <a:xfrm>
            <a:off x="629095" y="2547465"/>
            <a:ext cx="15787771" cy="6831294"/>
          </a:xfrm>
          <a:prstGeom prst="rect">
            <a:avLst/>
          </a:prstGeom>
          <a:noFill/>
        </p:spPr>
        <p:txBody>
          <a:bodyPr wrap="square" rtlCol="0">
            <a:spAutoFit/>
          </a:bodyPr>
          <a:lstStyle/>
          <a:p>
            <a:pPr marL="0" lvl="1">
              <a:lnSpc>
                <a:spcPct val="150000"/>
              </a:lnSpc>
            </a:pPr>
            <a:r>
              <a:rPr lang="nl-BE" sz="3999" dirty="0">
                <a:solidFill>
                  <a:srgbClr val="572B18"/>
                </a:solidFill>
                <a:latin typeface="Canva Sans"/>
              </a:rPr>
              <a:t>Toepassing in de praktijk</a:t>
            </a:r>
          </a:p>
          <a:p>
            <a:pPr marL="1028700" lvl="2" indent="-571500">
              <a:lnSpc>
                <a:spcPct val="150000"/>
              </a:lnSpc>
              <a:buFont typeface="Arial" panose="020B0604020202020204" pitchFamily="34" charset="0"/>
              <a:buChar char="•"/>
            </a:pPr>
            <a:r>
              <a:rPr lang="nl-BE" sz="3999" b="1" u="sng" dirty="0">
                <a:solidFill>
                  <a:srgbClr val="572B18"/>
                </a:solidFill>
                <a:latin typeface="Canva Sans"/>
              </a:rPr>
              <a:t>Wat helpt jou om met deze documenten in de praktijk aan de slag te gaan?</a:t>
            </a:r>
          </a:p>
          <a:p>
            <a:pPr marL="1943100" lvl="4" indent="-571500">
              <a:lnSpc>
                <a:spcPct val="150000"/>
              </a:lnSpc>
              <a:buFont typeface="Arial" panose="020B0604020202020204" pitchFamily="34" charset="0"/>
              <a:buChar char="•"/>
            </a:pPr>
            <a:r>
              <a:rPr lang="nl-BE" sz="3999" i="1" dirty="0">
                <a:solidFill>
                  <a:srgbClr val="572B18"/>
                </a:solidFill>
                <a:latin typeface="Canva Sans"/>
              </a:rPr>
              <a:t>Wat is belemmerend?</a:t>
            </a:r>
          </a:p>
          <a:p>
            <a:pPr marL="1943100" lvl="4" indent="-571500">
              <a:lnSpc>
                <a:spcPct val="150000"/>
              </a:lnSpc>
              <a:buFont typeface="Arial" panose="020B0604020202020204" pitchFamily="34" charset="0"/>
              <a:buChar char="•"/>
            </a:pPr>
            <a:r>
              <a:rPr lang="nl-BE" sz="3999" i="1" dirty="0">
                <a:solidFill>
                  <a:srgbClr val="572B18"/>
                </a:solidFill>
                <a:latin typeface="Canva Sans"/>
              </a:rPr>
              <a:t>Wat is bevorderend?</a:t>
            </a:r>
          </a:p>
          <a:p>
            <a:pPr marL="1028700" lvl="2" indent="-571500">
              <a:lnSpc>
                <a:spcPct val="150000"/>
              </a:lnSpc>
              <a:buFont typeface="Arial" panose="020B0604020202020204" pitchFamily="34" charset="0"/>
              <a:buChar char="•"/>
            </a:pPr>
            <a:r>
              <a:rPr lang="nl-BE" sz="3999" b="1" u="sng" dirty="0">
                <a:solidFill>
                  <a:srgbClr val="572B18"/>
                </a:solidFill>
                <a:latin typeface="Canva Sans"/>
              </a:rPr>
              <a:t>Hoe ga jij deze documenten implementeren in jouw centrum?</a:t>
            </a:r>
          </a:p>
          <a:p>
            <a:endParaRPr lang="nl-BE" dirty="0"/>
          </a:p>
        </p:txBody>
      </p:sp>
    </p:spTree>
    <p:extLst>
      <p:ext uri="{BB962C8B-B14F-4D97-AF65-F5344CB8AC3E}">
        <p14:creationId xmlns:p14="http://schemas.microsoft.com/office/powerpoint/2010/main" val="40656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019300"/>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78168" y="603857"/>
            <a:ext cx="14204632" cy="1015663"/>
          </a:xfrm>
          <a:prstGeom prst="rect">
            <a:avLst/>
          </a:prstGeom>
          <a:noFill/>
        </p:spPr>
        <p:txBody>
          <a:bodyPr wrap="square" rtlCol="0">
            <a:spAutoFit/>
          </a:bodyPr>
          <a:lstStyle/>
          <a:p>
            <a:r>
              <a:rPr lang="nl-BE" sz="6000" dirty="0">
                <a:solidFill>
                  <a:srgbClr val="FFFCE5"/>
                </a:solidFill>
                <a:latin typeface="Bobby Jones Soft"/>
              </a:rPr>
              <a:t>Reflectie-oefening achteraf: </a:t>
            </a:r>
            <a:r>
              <a:rPr lang="nl-BE" sz="6000" dirty="0" err="1">
                <a:solidFill>
                  <a:srgbClr val="FFFCE5"/>
                </a:solidFill>
                <a:latin typeface="Bobby Jones Soft"/>
              </a:rPr>
              <a:t>padlet</a:t>
            </a:r>
            <a:endParaRPr lang="nl-BE" sz="6000" dirty="0">
              <a:solidFill>
                <a:srgbClr val="FFFCE5"/>
              </a:solidFill>
              <a:latin typeface="Bobby Jones Soft"/>
            </a:endParaRPr>
          </a:p>
        </p:txBody>
      </p:sp>
      <p:sp>
        <p:nvSpPr>
          <p:cNvPr id="8" name="Tekstvak 7">
            <a:extLst>
              <a:ext uri="{FF2B5EF4-FFF2-40B4-BE49-F238E27FC236}">
                <a16:creationId xmlns:a16="http://schemas.microsoft.com/office/drawing/2014/main" id="{12C2073C-5656-4A3C-98F5-ECF3F315E132}"/>
              </a:ext>
            </a:extLst>
          </p:cNvPr>
          <p:cNvSpPr txBox="1"/>
          <p:nvPr/>
        </p:nvSpPr>
        <p:spPr>
          <a:xfrm>
            <a:off x="626604" y="2547463"/>
            <a:ext cx="11870065" cy="1292470"/>
          </a:xfrm>
          <a:prstGeom prst="rect">
            <a:avLst/>
          </a:prstGeom>
          <a:noFill/>
        </p:spPr>
        <p:txBody>
          <a:bodyPr wrap="square" rtlCol="0">
            <a:spAutoFit/>
          </a:bodyPr>
          <a:lstStyle/>
          <a:p>
            <a:pPr marL="0" lvl="1">
              <a:lnSpc>
                <a:spcPct val="150000"/>
              </a:lnSpc>
            </a:pPr>
            <a:endParaRPr lang="nl-BE" sz="3999" b="1" u="sng" dirty="0">
              <a:solidFill>
                <a:srgbClr val="572B18"/>
              </a:solidFill>
              <a:latin typeface="Canva Sans"/>
            </a:endParaRPr>
          </a:p>
          <a:p>
            <a:endParaRPr lang="nl-BE" dirty="0"/>
          </a:p>
        </p:txBody>
      </p:sp>
      <p:pic>
        <p:nvPicPr>
          <p:cNvPr id="1026" name="Picture 2" descr="QR-code voor deze padlet">
            <a:extLst>
              <a:ext uri="{FF2B5EF4-FFF2-40B4-BE49-F238E27FC236}">
                <a16:creationId xmlns:a16="http://schemas.microsoft.com/office/drawing/2014/main" id="{000087A9-2658-449F-927C-51B25A382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2256264"/>
            <a:ext cx="7929996" cy="792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7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6" name="Freeform 4">
            <a:extLst>
              <a:ext uri="{FF2B5EF4-FFF2-40B4-BE49-F238E27FC236}">
                <a16:creationId xmlns:a16="http://schemas.microsoft.com/office/drawing/2014/main" id="{4A1658F3-17B2-4651-A72D-5F9BA036380B}"/>
              </a:ext>
            </a:extLst>
          </p:cNvPr>
          <p:cNvSpPr/>
          <p:nvPr/>
        </p:nvSpPr>
        <p:spPr>
          <a:xfrm>
            <a:off x="258507" y="137883"/>
            <a:ext cx="14269408" cy="10149117"/>
          </a:xfrm>
          <a:custGeom>
            <a:avLst/>
            <a:gdLst/>
            <a:ahLst/>
            <a:cxnLst/>
            <a:rect l="l" t="t" r="r" b="b"/>
            <a:pathLst>
              <a:path w="14269408" h="10149117">
                <a:moveTo>
                  <a:pt x="0" y="0"/>
                </a:moveTo>
                <a:lnTo>
                  <a:pt x="14269408" y="0"/>
                </a:lnTo>
                <a:lnTo>
                  <a:pt x="14269408" y="10149117"/>
                </a:lnTo>
                <a:lnTo>
                  <a:pt x="0" y="101491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7" name="TextBox 5">
            <a:extLst>
              <a:ext uri="{FF2B5EF4-FFF2-40B4-BE49-F238E27FC236}">
                <a16:creationId xmlns:a16="http://schemas.microsoft.com/office/drawing/2014/main" id="{7DC80C02-108A-4512-A4C6-361AEA79B6ED}"/>
              </a:ext>
            </a:extLst>
          </p:cNvPr>
          <p:cNvSpPr txBox="1"/>
          <p:nvPr/>
        </p:nvSpPr>
        <p:spPr>
          <a:xfrm>
            <a:off x="1676399" y="1638300"/>
            <a:ext cx="11277601" cy="7733464"/>
          </a:xfrm>
          <a:prstGeom prst="rect">
            <a:avLst/>
          </a:prstGeom>
        </p:spPr>
        <p:txBody>
          <a:bodyPr wrap="square" lIns="0" tIns="0" rIns="0" bIns="0" rtlCol="0" anchor="t">
            <a:spAutoFit/>
          </a:bodyPr>
          <a:lstStyle/>
          <a:p>
            <a:pPr algn="ctr">
              <a:lnSpc>
                <a:spcPts val="7617"/>
              </a:lnSpc>
            </a:pPr>
            <a:r>
              <a:rPr lang="en-US" sz="4800" dirty="0">
                <a:solidFill>
                  <a:srgbClr val="572B18"/>
                </a:solidFill>
                <a:latin typeface="Canva Sans Bold"/>
              </a:rPr>
              <a:t>We </a:t>
            </a:r>
            <a:r>
              <a:rPr lang="en-US" sz="4800" dirty="0" err="1">
                <a:solidFill>
                  <a:srgbClr val="572B18"/>
                </a:solidFill>
                <a:latin typeface="Canva Sans Bold"/>
              </a:rPr>
              <a:t>zijn</a:t>
            </a:r>
            <a:r>
              <a:rPr lang="en-US" sz="4800" dirty="0">
                <a:solidFill>
                  <a:srgbClr val="572B18"/>
                </a:solidFill>
                <a:latin typeface="Canva Sans Bold"/>
              </a:rPr>
              <a:t> het al </a:t>
            </a:r>
            <a:r>
              <a:rPr lang="en-US" sz="4800" dirty="0" err="1">
                <a:solidFill>
                  <a:srgbClr val="572B18"/>
                </a:solidFill>
                <a:latin typeface="Canva Sans Bold"/>
              </a:rPr>
              <a:t>een</a:t>
            </a:r>
            <a:r>
              <a:rPr lang="en-US" sz="4800" dirty="0">
                <a:solidFill>
                  <a:srgbClr val="572B18"/>
                </a:solidFill>
                <a:latin typeface="Canva Sans Bold"/>
              </a:rPr>
              <a:t> </a:t>
            </a:r>
            <a:r>
              <a:rPr lang="en-US" sz="4800" dirty="0" err="1">
                <a:solidFill>
                  <a:srgbClr val="572B18"/>
                </a:solidFill>
                <a:latin typeface="Canva Sans Bold"/>
              </a:rPr>
              <a:t>tijdje</a:t>
            </a:r>
            <a:r>
              <a:rPr lang="en-US" sz="4800" dirty="0">
                <a:solidFill>
                  <a:srgbClr val="572B18"/>
                </a:solidFill>
                <a:latin typeface="Canva Sans Bold"/>
              </a:rPr>
              <a:t> </a:t>
            </a:r>
            <a:r>
              <a:rPr lang="en-US" sz="4800" dirty="0" err="1">
                <a:solidFill>
                  <a:srgbClr val="572B18"/>
                </a:solidFill>
                <a:latin typeface="Canva Sans Bold"/>
              </a:rPr>
              <a:t>gewoon</a:t>
            </a:r>
            <a:r>
              <a:rPr lang="en-US" sz="4800" dirty="0">
                <a:solidFill>
                  <a:srgbClr val="572B18"/>
                </a:solidFill>
                <a:latin typeface="Canva Sans Bold"/>
              </a:rPr>
              <a:t> om </a:t>
            </a:r>
            <a:r>
              <a:rPr lang="en-US" sz="4800" dirty="0" err="1">
                <a:solidFill>
                  <a:srgbClr val="572B18"/>
                </a:solidFill>
                <a:latin typeface="Canva Sans Bold"/>
              </a:rPr>
              <a:t>niet</a:t>
            </a:r>
            <a:r>
              <a:rPr lang="en-US" sz="4800" dirty="0">
                <a:solidFill>
                  <a:srgbClr val="572B18"/>
                </a:solidFill>
                <a:latin typeface="Canva Sans Bold"/>
              </a:rPr>
              <a:t> </a:t>
            </a:r>
            <a:r>
              <a:rPr lang="en-US" sz="4800" dirty="0" err="1">
                <a:solidFill>
                  <a:srgbClr val="572B18"/>
                </a:solidFill>
                <a:latin typeface="Canva Sans Bold"/>
              </a:rPr>
              <a:t>te</a:t>
            </a:r>
            <a:r>
              <a:rPr lang="en-US" sz="4800" dirty="0">
                <a:solidFill>
                  <a:srgbClr val="572B18"/>
                </a:solidFill>
                <a:latin typeface="Canva Sans Bold"/>
              </a:rPr>
              <a:t> </a:t>
            </a:r>
            <a:r>
              <a:rPr lang="en-US" sz="4800" dirty="0" err="1">
                <a:solidFill>
                  <a:srgbClr val="572B18"/>
                </a:solidFill>
                <a:latin typeface="Canva Sans Bold"/>
              </a:rPr>
              <a:t>praten</a:t>
            </a:r>
            <a:r>
              <a:rPr lang="en-US" sz="4800" dirty="0">
                <a:solidFill>
                  <a:srgbClr val="572B18"/>
                </a:solidFill>
                <a:latin typeface="Canva Sans Bold"/>
              </a:rPr>
              <a:t> over het kind, maar met het kind. </a:t>
            </a:r>
            <a:r>
              <a:rPr lang="en-US" sz="4800" dirty="0" err="1">
                <a:solidFill>
                  <a:srgbClr val="572B18"/>
                </a:solidFill>
                <a:latin typeface="Canva Sans Bold"/>
              </a:rPr>
              <a:t>Wordt</a:t>
            </a:r>
            <a:r>
              <a:rPr lang="en-US" sz="4800" dirty="0">
                <a:solidFill>
                  <a:srgbClr val="572B18"/>
                </a:solidFill>
                <a:latin typeface="Canva Sans Bold"/>
              </a:rPr>
              <a:t> het </a:t>
            </a:r>
            <a:r>
              <a:rPr lang="en-US" sz="4800" dirty="0" err="1">
                <a:solidFill>
                  <a:srgbClr val="572B18"/>
                </a:solidFill>
                <a:latin typeface="Canva Sans Bold"/>
              </a:rPr>
              <a:t>niet</a:t>
            </a:r>
            <a:r>
              <a:rPr lang="en-US" sz="4800" dirty="0">
                <a:solidFill>
                  <a:srgbClr val="572B18"/>
                </a:solidFill>
                <a:latin typeface="Canva Sans Bold"/>
              </a:rPr>
              <a:t> </a:t>
            </a:r>
            <a:r>
              <a:rPr lang="en-US" sz="4800" dirty="0" err="1">
                <a:solidFill>
                  <a:srgbClr val="572B18"/>
                </a:solidFill>
                <a:latin typeface="Canva Sans Bold"/>
              </a:rPr>
              <a:t>eens</a:t>
            </a:r>
            <a:r>
              <a:rPr lang="en-US" sz="4800" dirty="0">
                <a:solidFill>
                  <a:srgbClr val="572B18"/>
                </a:solidFill>
                <a:latin typeface="Canva Sans Bold"/>
              </a:rPr>
              <a:t> </a:t>
            </a:r>
            <a:r>
              <a:rPr lang="en-US" sz="4800" dirty="0" err="1">
                <a:solidFill>
                  <a:srgbClr val="572B18"/>
                </a:solidFill>
                <a:latin typeface="Canva Sans Bold"/>
              </a:rPr>
              <a:t>tijd</a:t>
            </a:r>
            <a:r>
              <a:rPr lang="en-US" sz="4800" dirty="0">
                <a:solidFill>
                  <a:srgbClr val="572B18"/>
                </a:solidFill>
                <a:latin typeface="Canva Sans Bold"/>
              </a:rPr>
              <a:t> </a:t>
            </a:r>
            <a:r>
              <a:rPr lang="en-US" sz="4800" dirty="0" err="1">
                <a:solidFill>
                  <a:srgbClr val="572B18"/>
                </a:solidFill>
                <a:latin typeface="Canva Sans Bold"/>
              </a:rPr>
              <a:t>dat</a:t>
            </a:r>
            <a:r>
              <a:rPr lang="en-US" sz="4800" dirty="0">
                <a:solidFill>
                  <a:srgbClr val="572B18"/>
                </a:solidFill>
                <a:latin typeface="Canva Sans Bold"/>
              </a:rPr>
              <a:t> we </a:t>
            </a:r>
            <a:r>
              <a:rPr lang="en-US" sz="4800" dirty="0" err="1">
                <a:solidFill>
                  <a:srgbClr val="572B18"/>
                </a:solidFill>
                <a:latin typeface="Canva Sans Bold"/>
              </a:rPr>
              <a:t>ook</a:t>
            </a:r>
            <a:r>
              <a:rPr lang="en-US" sz="4800" dirty="0">
                <a:solidFill>
                  <a:srgbClr val="572B18"/>
                </a:solidFill>
                <a:latin typeface="Canva Sans Bold"/>
              </a:rPr>
              <a:t> </a:t>
            </a:r>
            <a:r>
              <a:rPr lang="en-US" sz="4800" dirty="0" err="1">
                <a:solidFill>
                  <a:srgbClr val="572B18"/>
                </a:solidFill>
                <a:latin typeface="Canva Sans Bold"/>
              </a:rPr>
              <a:t>praten</a:t>
            </a:r>
            <a:r>
              <a:rPr lang="en-US" sz="4800" dirty="0">
                <a:solidFill>
                  <a:srgbClr val="572B18"/>
                </a:solidFill>
                <a:latin typeface="Canva Sans Bold"/>
              </a:rPr>
              <a:t> met de </a:t>
            </a:r>
            <a:r>
              <a:rPr lang="en-US" sz="4800" dirty="0" err="1">
                <a:solidFill>
                  <a:srgbClr val="572B18"/>
                </a:solidFill>
                <a:latin typeface="Canva Sans Bold"/>
              </a:rPr>
              <a:t>leerkracht</a:t>
            </a:r>
            <a:r>
              <a:rPr lang="en-US" sz="4800" dirty="0">
                <a:solidFill>
                  <a:srgbClr val="572B18"/>
                </a:solidFill>
                <a:latin typeface="Canva Sans Bold"/>
              </a:rPr>
              <a:t> in </a:t>
            </a:r>
            <a:r>
              <a:rPr lang="en-US" sz="4800" dirty="0" err="1">
                <a:solidFill>
                  <a:srgbClr val="572B18"/>
                </a:solidFill>
                <a:latin typeface="Canva Sans Bold"/>
              </a:rPr>
              <a:t>plaats</a:t>
            </a:r>
            <a:r>
              <a:rPr lang="en-US" sz="4800" dirty="0">
                <a:solidFill>
                  <a:srgbClr val="572B18"/>
                </a:solidFill>
                <a:latin typeface="Canva Sans Bold"/>
              </a:rPr>
              <a:t> van over hem met de </a:t>
            </a:r>
            <a:r>
              <a:rPr lang="en-US" sz="4800" dirty="0" err="1">
                <a:solidFill>
                  <a:srgbClr val="572B18"/>
                </a:solidFill>
                <a:latin typeface="Canva Sans Bold"/>
              </a:rPr>
              <a:t>zorgcoördinator</a:t>
            </a:r>
            <a:r>
              <a:rPr lang="en-US" sz="4800" dirty="0">
                <a:solidFill>
                  <a:srgbClr val="572B18"/>
                </a:solidFill>
                <a:latin typeface="Canva Sans Bold"/>
              </a:rPr>
              <a:t> of </a:t>
            </a:r>
            <a:r>
              <a:rPr lang="en-US" sz="4800" dirty="0" err="1">
                <a:solidFill>
                  <a:srgbClr val="572B18"/>
                </a:solidFill>
                <a:latin typeface="Canva Sans Bold"/>
              </a:rPr>
              <a:t>leerlingenbegeleider</a:t>
            </a:r>
            <a:r>
              <a:rPr lang="en-US" sz="4800" dirty="0">
                <a:solidFill>
                  <a:srgbClr val="572B18"/>
                </a:solidFill>
                <a:latin typeface="Canva Sans Bold"/>
              </a:rPr>
              <a:t>? </a:t>
            </a:r>
          </a:p>
          <a:p>
            <a:pPr algn="ctr">
              <a:lnSpc>
                <a:spcPts val="7617"/>
              </a:lnSpc>
            </a:pPr>
            <a:endParaRPr lang="en-US" sz="5441" dirty="0">
              <a:solidFill>
                <a:srgbClr val="1A6767"/>
              </a:solidFill>
              <a:latin typeface="Open Sans Bo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1" y="2114692"/>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33400" y="571500"/>
            <a:ext cx="13349372" cy="1015663"/>
          </a:xfrm>
          <a:prstGeom prst="rect">
            <a:avLst/>
          </a:prstGeom>
          <a:noFill/>
        </p:spPr>
        <p:txBody>
          <a:bodyPr wrap="square" rtlCol="0">
            <a:spAutoFit/>
          </a:bodyPr>
          <a:lstStyle/>
          <a:p>
            <a:r>
              <a:rPr lang="nl-BE" sz="6000" dirty="0">
                <a:solidFill>
                  <a:srgbClr val="FFFCE5"/>
                </a:solidFill>
                <a:latin typeface="Bobby Jones Soft"/>
              </a:rPr>
              <a:t>Evaluatie workshop</a:t>
            </a:r>
          </a:p>
        </p:txBody>
      </p:sp>
      <p:pic>
        <p:nvPicPr>
          <p:cNvPr id="7" name="Afbeelding 6" descr="Afbeelding met tekst, schermopname, Lettertype, patroon&#10;&#10;Automatisch gegenereerde beschrijving">
            <a:extLst>
              <a:ext uri="{FF2B5EF4-FFF2-40B4-BE49-F238E27FC236}">
                <a16:creationId xmlns:a16="http://schemas.microsoft.com/office/drawing/2014/main" id="{748C484B-3C9E-9AF5-C344-EE304F91A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566515"/>
            <a:ext cx="7200900" cy="7200900"/>
          </a:xfrm>
          <a:prstGeom prst="rect">
            <a:avLst/>
          </a:prstGeom>
        </p:spPr>
      </p:pic>
    </p:spTree>
    <p:extLst>
      <p:ext uri="{BB962C8B-B14F-4D97-AF65-F5344CB8AC3E}">
        <p14:creationId xmlns:p14="http://schemas.microsoft.com/office/powerpoint/2010/main" val="158391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91960" y="2215321"/>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6F811D9B-46F7-4903-AD1F-A80ADAB19557}"/>
              </a:ext>
            </a:extLst>
          </p:cNvPr>
          <p:cNvSpPr txBox="1"/>
          <p:nvPr/>
        </p:nvSpPr>
        <p:spPr>
          <a:xfrm>
            <a:off x="595228" y="571500"/>
            <a:ext cx="10515600" cy="1015663"/>
          </a:xfrm>
          <a:prstGeom prst="rect">
            <a:avLst/>
          </a:prstGeom>
          <a:noFill/>
        </p:spPr>
        <p:txBody>
          <a:bodyPr wrap="square" rtlCol="0">
            <a:spAutoFit/>
          </a:bodyPr>
          <a:lstStyle/>
          <a:p>
            <a:r>
              <a:rPr lang="nl-BE" sz="6000" dirty="0">
                <a:solidFill>
                  <a:srgbClr val="FFFCE5"/>
                </a:solidFill>
                <a:latin typeface="Bobby Jones Soft"/>
              </a:rPr>
              <a:t>opdracht</a:t>
            </a:r>
          </a:p>
        </p:txBody>
      </p:sp>
      <p:sp>
        <p:nvSpPr>
          <p:cNvPr id="8" name="Rectangle 1">
            <a:extLst>
              <a:ext uri="{FF2B5EF4-FFF2-40B4-BE49-F238E27FC236}">
                <a16:creationId xmlns:a16="http://schemas.microsoft.com/office/drawing/2014/main" id="{22F43D7D-02AA-4F06-852F-254B1741FA6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Rectangle 2">
            <a:extLst>
              <a:ext uri="{FF2B5EF4-FFF2-40B4-BE49-F238E27FC236}">
                <a16:creationId xmlns:a16="http://schemas.microsoft.com/office/drawing/2014/main" id="{7417AD15-2379-48F2-B310-45BBB0342859}"/>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1" name="Rectangle 3">
            <a:extLst>
              <a:ext uri="{FF2B5EF4-FFF2-40B4-BE49-F238E27FC236}">
                <a16:creationId xmlns:a16="http://schemas.microsoft.com/office/drawing/2014/main" id="{232F69C1-180E-4E4C-83DA-F652FCB3AB4D}"/>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2" name="Freeform 2">
            <a:extLst>
              <a:ext uri="{FF2B5EF4-FFF2-40B4-BE49-F238E27FC236}">
                <a16:creationId xmlns:a16="http://schemas.microsoft.com/office/drawing/2014/main" id="{05143A5F-8445-4B8A-B2E1-303B9AA5EAB5}"/>
              </a:ext>
            </a:extLst>
          </p:cNvPr>
          <p:cNvSpPr/>
          <p:nvPr/>
        </p:nvSpPr>
        <p:spPr>
          <a:xfrm>
            <a:off x="-1171697" y="1730422"/>
            <a:ext cx="9626485" cy="8229600"/>
          </a:xfrm>
          <a:custGeom>
            <a:avLst/>
            <a:gdLst/>
            <a:ahLst/>
            <a:cxnLst/>
            <a:rect l="l" t="t" r="r" b="b"/>
            <a:pathLst>
              <a:path w="9626485" h="8229600">
                <a:moveTo>
                  <a:pt x="0" y="0"/>
                </a:moveTo>
                <a:lnTo>
                  <a:pt x="9626485" y="0"/>
                </a:lnTo>
                <a:lnTo>
                  <a:pt x="9626485" y="8229600"/>
                </a:lnTo>
                <a:lnTo>
                  <a:pt x="0" y="8229600"/>
                </a:lnTo>
                <a:lnTo>
                  <a:pt x="0" y="0"/>
                </a:lnTo>
                <a:close/>
              </a:path>
            </a:pathLst>
          </a:custGeom>
          <a:blipFill>
            <a:blip r:embed="rId3"/>
            <a:stretch>
              <a:fillRect r="-28555"/>
            </a:stretch>
          </a:blipFill>
        </p:spPr>
        <p:txBody>
          <a:bodyPr/>
          <a:lstStyle/>
          <a:p>
            <a:endParaRPr lang="nl-BE" dirty="0"/>
          </a:p>
        </p:txBody>
      </p:sp>
      <p:sp>
        <p:nvSpPr>
          <p:cNvPr id="13" name="Tekstvak 12">
            <a:extLst>
              <a:ext uri="{FF2B5EF4-FFF2-40B4-BE49-F238E27FC236}">
                <a16:creationId xmlns:a16="http://schemas.microsoft.com/office/drawing/2014/main" id="{EA2720D5-F88E-4146-AA23-CC34B1290DA7}"/>
              </a:ext>
            </a:extLst>
          </p:cNvPr>
          <p:cNvSpPr txBox="1"/>
          <p:nvPr/>
        </p:nvSpPr>
        <p:spPr>
          <a:xfrm>
            <a:off x="8686800" y="2144233"/>
            <a:ext cx="9327832" cy="7379071"/>
          </a:xfrm>
          <a:prstGeom prst="rect">
            <a:avLst/>
          </a:prstGeom>
          <a:noFill/>
        </p:spPr>
        <p:txBody>
          <a:bodyPr wrap="square" rtlCol="0">
            <a:spAutoFit/>
          </a:bodyPr>
          <a:lstStyle/>
          <a:p>
            <a:pPr>
              <a:lnSpc>
                <a:spcPct val="150000"/>
              </a:lnSpc>
            </a:pPr>
            <a:r>
              <a:rPr lang="nl-NL" sz="3999" dirty="0">
                <a:solidFill>
                  <a:srgbClr val="572B18"/>
                </a:solidFill>
                <a:latin typeface="Canva Sans"/>
              </a:rPr>
              <a:t>Een tijdje geleden kreeg je een hulpvraag van de school over Andy. Naar aanleiding van je onderzoeksvraag, ga je vandaag observeren in de kleuterklas. Zo meteen krijg je beeldfragment te zien. Beeld je in dat je in deze klas zit als observator. </a:t>
            </a:r>
          </a:p>
        </p:txBody>
      </p:sp>
    </p:spTree>
    <p:extLst>
      <p:ext uri="{BB962C8B-B14F-4D97-AF65-F5344CB8AC3E}">
        <p14:creationId xmlns:p14="http://schemas.microsoft.com/office/powerpoint/2010/main" val="394492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AA9A5"/>
        </a:solidFill>
        <a:effectLst/>
      </p:bgPr>
    </p:bg>
    <p:spTree>
      <p:nvGrpSpPr>
        <p:cNvPr id="1" name=""/>
        <p:cNvGrpSpPr/>
        <p:nvPr/>
      </p:nvGrpSpPr>
      <p:grpSpPr>
        <a:xfrm>
          <a:off x="0" y="0"/>
          <a:ext cx="0" cy="0"/>
          <a:chOff x="0" y="0"/>
          <a:chExt cx="0" cy="0"/>
        </a:xfrm>
      </p:grpSpPr>
      <p:sp>
        <p:nvSpPr>
          <p:cNvPr id="8" name="TextBox 8"/>
          <p:cNvSpPr txBox="1"/>
          <p:nvPr/>
        </p:nvSpPr>
        <p:spPr>
          <a:xfrm>
            <a:off x="-457200" y="542866"/>
            <a:ext cx="11760932" cy="3903761"/>
          </a:xfrm>
          <a:prstGeom prst="rect">
            <a:avLst/>
          </a:prstGeom>
        </p:spPr>
        <p:txBody>
          <a:bodyPr lIns="0" tIns="0" rIns="0" bIns="0" rtlCol="0" anchor="t">
            <a:spAutoFit/>
          </a:bodyPr>
          <a:lstStyle/>
          <a:p>
            <a:pPr marL="1079498" lvl="1" algn="l">
              <a:lnSpc>
                <a:spcPts val="9999"/>
              </a:lnSpc>
            </a:pPr>
            <a:r>
              <a:rPr lang="en-US" sz="9999" dirty="0" err="1">
                <a:solidFill>
                  <a:srgbClr val="FFFCE5"/>
                </a:solidFill>
                <a:latin typeface="Bobby Jones Soft"/>
              </a:rPr>
              <a:t>Analyse</a:t>
            </a:r>
            <a:r>
              <a:rPr lang="en-US" sz="9999" dirty="0">
                <a:solidFill>
                  <a:srgbClr val="FFFCE5"/>
                </a:solidFill>
                <a:latin typeface="Bobby Jones Soft"/>
              </a:rPr>
              <a:t> </a:t>
            </a:r>
            <a:r>
              <a:rPr lang="en-US" sz="9999" dirty="0" err="1">
                <a:solidFill>
                  <a:srgbClr val="FFFCE5"/>
                </a:solidFill>
                <a:latin typeface="Bobby Jones Soft"/>
              </a:rPr>
              <a:t>onderwijsleer-Situatie</a:t>
            </a:r>
            <a:endParaRPr lang="en-US" sz="9999" dirty="0">
              <a:solidFill>
                <a:srgbClr val="FFFCE5"/>
              </a:solidFill>
              <a:latin typeface="Bobby Jones Soft"/>
            </a:endParaRPr>
          </a:p>
        </p:txBody>
      </p:sp>
      <p:sp>
        <p:nvSpPr>
          <p:cNvPr id="4" name="Tekstvak 3">
            <a:extLst>
              <a:ext uri="{FF2B5EF4-FFF2-40B4-BE49-F238E27FC236}">
                <a16:creationId xmlns:a16="http://schemas.microsoft.com/office/drawing/2014/main" id="{30ED2A12-FDD5-4E1B-8CCF-263BFB8758B9}"/>
              </a:ext>
            </a:extLst>
          </p:cNvPr>
          <p:cNvSpPr txBox="1"/>
          <p:nvPr/>
        </p:nvSpPr>
        <p:spPr>
          <a:xfrm>
            <a:off x="623248" y="4413506"/>
            <a:ext cx="8534400" cy="954107"/>
          </a:xfrm>
          <a:prstGeom prst="rect">
            <a:avLst/>
          </a:prstGeom>
          <a:noFill/>
        </p:spPr>
        <p:txBody>
          <a:bodyPr wrap="square" rtlCol="0">
            <a:spAutoFit/>
          </a:bodyPr>
          <a:lstStyle/>
          <a:p>
            <a:r>
              <a:rPr lang="nl-BE" sz="2800" dirty="0">
                <a:solidFill>
                  <a:srgbClr val="572B18"/>
                </a:solidFill>
                <a:latin typeface="Canva Sans Bold"/>
              </a:rPr>
              <a:t>Observatiedocument voor een CLB-medewerker in een HGD-traject</a:t>
            </a:r>
          </a:p>
        </p:txBody>
      </p:sp>
      <p:sp>
        <p:nvSpPr>
          <p:cNvPr id="6" name="TextBox 8">
            <a:extLst>
              <a:ext uri="{FF2B5EF4-FFF2-40B4-BE49-F238E27FC236}">
                <a16:creationId xmlns:a16="http://schemas.microsoft.com/office/drawing/2014/main" id="{29AEBD20-0919-40C4-8596-20E2719D432B}"/>
              </a:ext>
            </a:extLst>
          </p:cNvPr>
          <p:cNvSpPr txBox="1"/>
          <p:nvPr/>
        </p:nvSpPr>
        <p:spPr>
          <a:xfrm>
            <a:off x="5460268" y="4380384"/>
            <a:ext cx="11760932" cy="3903761"/>
          </a:xfrm>
          <a:prstGeom prst="rect">
            <a:avLst/>
          </a:prstGeom>
        </p:spPr>
        <p:txBody>
          <a:bodyPr lIns="0" tIns="0" rIns="0" bIns="0" rtlCol="0" anchor="t">
            <a:spAutoFit/>
          </a:bodyPr>
          <a:lstStyle/>
          <a:p>
            <a:pPr marL="1079498" lvl="1" algn="r">
              <a:lnSpc>
                <a:spcPts val="9999"/>
              </a:lnSpc>
            </a:pPr>
            <a:r>
              <a:rPr lang="en-US" sz="9999" dirty="0" err="1">
                <a:solidFill>
                  <a:srgbClr val="92D050"/>
                </a:solidFill>
                <a:latin typeface="Bobby Jones Soft"/>
              </a:rPr>
              <a:t>Vragenlijst</a:t>
            </a:r>
            <a:r>
              <a:rPr lang="en-US" sz="9999" dirty="0">
                <a:solidFill>
                  <a:srgbClr val="92D050"/>
                </a:solidFill>
                <a:latin typeface="Bobby Jones Soft"/>
              </a:rPr>
              <a:t> </a:t>
            </a:r>
            <a:r>
              <a:rPr lang="en-US" sz="9999" dirty="0" err="1">
                <a:solidFill>
                  <a:srgbClr val="92D050"/>
                </a:solidFill>
                <a:latin typeface="Bobby Jones Soft"/>
              </a:rPr>
              <a:t>ondersteunings-noden</a:t>
            </a:r>
            <a:endParaRPr lang="en-US" sz="9999" dirty="0">
              <a:solidFill>
                <a:srgbClr val="92D050"/>
              </a:solidFill>
              <a:latin typeface="Bobby Jones Soft"/>
            </a:endParaRPr>
          </a:p>
        </p:txBody>
      </p:sp>
      <p:sp>
        <p:nvSpPr>
          <p:cNvPr id="7" name="Tekstvak 6">
            <a:extLst>
              <a:ext uri="{FF2B5EF4-FFF2-40B4-BE49-F238E27FC236}">
                <a16:creationId xmlns:a16="http://schemas.microsoft.com/office/drawing/2014/main" id="{501D8E08-F7C3-4BFF-A417-D8B17A9E7F43}"/>
              </a:ext>
            </a:extLst>
          </p:cNvPr>
          <p:cNvSpPr txBox="1"/>
          <p:nvPr/>
        </p:nvSpPr>
        <p:spPr>
          <a:xfrm>
            <a:off x="8686800" y="8284145"/>
            <a:ext cx="8534400" cy="954107"/>
          </a:xfrm>
          <a:prstGeom prst="rect">
            <a:avLst/>
          </a:prstGeom>
          <a:noFill/>
        </p:spPr>
        <p:txBody>
          <a:bodyPr wrap="square" rtlCol="0">
            <a:spAutoFit/>
          </a:bodyPr>
          <a:lstStyle/>
          <a:p>
            <a:pPr algn="r"/>
            <a:r>
              <a:rPr lang="nl-BE" sz="2800" dirty="0">
                <a:solidFill>
                  <a:srgbClr val="572B18"/>
                </a:solidFill>
                <a:latin typeface="Canva Sans Bold"/>
              </a:rPr>
              <a:t>Inspirerende vragenlijst voor een CLB-medewerker in een HGD-traject</a:t>
            </a:r>
          </a:p>
        </p:txBody>
      </p:sp>
    </p:spTree>
    <p:extLst>
      <p:ext uri="{BB962C8B-B14F-4D97-AF65-F5344CB8AC3E}">
        <p14:creationId xmlns:p14="http://schemas.microsoft.com/office/powerpoint/2010/main" val="538783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27258"/>
        </a:solidFill>
        <a:effectLst/>
      </p:bgPr>
    </p:bg>
    <p:spTree>
      <p:nvGrpSpPr>
        <p:cNvPr id="1" name=""/>
        <p:cNvGrpSpPr/>
        <p:nvPr/>
      </p:nvGrpSpPr>
      <p:grpSpPr>
        <a:xfrm>
          <a:off x="0" y="0"/>
          <a:ext cx="0" cy="0"/>
          <a:chOff x="0" y="0"/>
          <a:chExt cx="0" cy="0"/>
        </a:xfrm>
      </p:grpSpPr>
      <p:grpSp>
        <p:nvGrpSpPr>
          <p:cNvPr id="2" name="Group 2"/>
          <p:cNvGrpSpPr/>
          <p:nvPr/>
        </p:nvGrpSpPr>
        <p:grpSpPr>
          <a:xfrm>
            <a:off x="-268597" y="1972525"/>
            <a:ext cx="18871919" cy="8594966"/>
            <a:chOff x="0" y="0"/>
            <a:chExt cx="66219637" cy="30158858"/>
          </a:xfrm>
        </p:grpSpPr>
        <p:sp>
          <p:nvSpPr>
            <p:cNvPr id="3" name="Freeform 3"/>
            <p:cNvSpPr/>
            <p:nvPr/>
          </p:nvSpPr>
          <p:spPr>
            <a:xfrm>
              <a:off x="0" y="-4262"/>
              <a:ext cx="66227381" cy="30165342"/>
            </a:xfrm>
            <a:custGeom>
              <a:avLst/>
              <a:gdLst/>
              <a:ahLst/>
              <a:cxnLst/>
              <a:rect l="l" t="t" r="r" b="b"/>
              <a:pathLst>
                <a:path w="66227381" h="30165342">
                  <a:moveTo>
                    <a:pt x="65288486" y="30154155"/>
                  </a:moveTo>
                  <a:cubicBezTo>
                    <a:pt x="65288486" y="30154155"/>
                    <a:pt x="64868729" y="30165342"/>
                    <a:pt x="64406146" y="30162722"/>
                  </a:cubicBezTo>
                  <a:cubicBezTo>
                    <a:pt x="18494857" y="30160561"/>
                    <a:pt x="1057073" y="30152735"/>
                    <a:pt x="1057073" y="30152735"/>
                  </a:cubicBezTo>
                  <a:cubicBezTo>
                    <a:pt x="812931" y="30143901"/>
                    <a:pt x="565145" y="30126919"/>
                    <a:pt x="398404" y="30068743"/>
                  </a:cubicBezTo>
                  <a:cubicBezTo>
                    <a:pt x="120505" y="29971782"/>
                    <a:pt x="0" y="29794251"/>
                    <a:pt x="0" y="8858482"/>
                  </a:cubicBezTo>
                  <a:cubicBezTo>
                    <a:pt x="8536" y="440430"/>
                    <a:pt x="34263" y="311302"/>
                    <a:pt x="140291" y="225758"/>
                  </a:cubicBezTo>
                  <a:cubicBezTo>
                    <a:pt x="342602" y="62530"/>
                    <a:pt x="736658" y="7673"/>
                    <a:pt x="1155311" y="7673"/>
                  </a:cubicBezTo>
                  <a:cubicBezTo>
                    <a:pt x="1155311" y="7673"/>
                    <a:pt x="1551711" y="15681"/>
                    <a:pt x="50566061" y="7673"/>
                  </a:cubicBezTo>
                  <a:cubicBezTo>
                    <a:pt x="64649803" y="0"/>
                    <a:pt x="65113731" y="7673"/>
                    <a:pt x="65113731" y="7673"/>
                  </a:cubicBezTo>
                  <a:cubicBezTo>
                    <a:pt x="65482037" y="15152"/>
                    <a:pt x="65845351" y="84484"/>
                    <a:pt x="66043094" y="207066"/>
                  </a:cubicBezTo>
                  <a:cubicBezTo>
                    <a:pt x="66194112" y="300683"/>
                    <a:pt x="66227381" y="425358"/>
                    <a:pt x="66218240" y="8858482"/>
                  </a:cubicBezTo>
                  <a:cubicBezTo>
                    <a:pt x="66218240" y="29912216"/>
                    <a:pt x="65935244" y="30126315"/>
                    <a:pt x="65288486" y="30154155"/>
                  </a:cubicBezTo>
                  <a:close/>
                </a:path>
              </a:pathLst>
            </a:custGeom>
            <a:solidFill>
              <a:srgbClr val="D6ECC8"/>
            </a:solidFill>
          </p:spPr>
          <p:txBody>
            <a:bodyPr/>
            <a:lstStyle/>
            <a:p>
              <a:endParaRPr lang="nl-BE"/>
            </a:p>
          </p:txBody>
        </p:sp>
      </p:grpSp>
      <p:sp>
        <p:nvSpPr>
          <p:cNvPr id="4" name="TextBox 4"/>
          <p:cNvSpPr txBox="1"/>
          <p:nvPr/>
        </p:nvSpPr>
        <p:spPr>
          <a:xfrm>
            <a:off x="578168" y="1896325"/>
            <a:ext cx="17479723" cy="651140"/>
          </a:xfrm>
          <a:prstGeom prst="rect">
            <a:avLst/>
          </a:prstGeom>
        </p:spPr>
        <p:txBody>
          <a:bodyPr lIns="0" tIns="0" rIns="0" bIns="0" rtlCol="0" anchor="t">
            <a:spAutoFit/>
          </a:bodyPr>
          <a:lstStyle/>
          <a:p>
            <a:pPr algn="l">
              <a:lnSpc>
                <a:spcPts val="5599"/>
              </a:lnSpc>
            </a:pPr>
            <a:endParaRPr lang="en-US" sz="3400" dirty="0">
              <a:solidFill>
                <a:srgbClr val="572B18"/>
              </a:solidFill>
              <a:latin typeface="Canva Sans Bold"/>
            </a:endParaRPr>
          </a:p>
        </p:txBody>
      </p:sp>
      <p:sp>
        <p:nvSpPr>
          <p:cNvPr id="5" name="Tekstvak 4">
            <a:extLst>
              <a:ext uri="{FF2B5EF4-FFF2-40B4-BE49-F238E27FC236}">
                <a16:creationId xmlns:a16="http://schemas.microsoft.com/office/drawing/2014/main" id="{903A85BD-FB39-4B40-9E23-D962C6DF04AA}"/>
              </a:ext>
            </a:extLst>
          </p:cNvPr>
          <p:cNvSpPr txBox="1"/>
          <p:nvPr/>
        </p:nvSpPr>
        <p:spPr>
          <a:xfrm>
            <a:off x="990600" y="571500"/>
            <a:ext cx="12192000" cy="1015663"/>
          </a:xfrm>
          <a:prstGeom prst="rect">
            <a:avLst/>
          </a:prstGeom>
          <a:noFill/>
        </p:spPr>
        <p:txBody>
          <a:bodyPr wrap="square" rtlCol="0">
            <a:spAutoFit/>
          </a:bodyPr>
          <a:lstStyle/>
          <a:p>
            <a:r>
              <a:rPr lang="nl-BE" sz="6000" dirty="0">
                <a:solidFill>
                  <a:srgbClr val="FFFCE5"/>
                </a:solidFill>
                <a:latin typeface="Bobby Jones Soft"/>
              </a:rPr>
              <a:t>Fase HGD-cyclus?</a:t>
            </a:r>
            <a:endParaRPr lang="nl-BE" dirty="0"/>
          </a:p>
        </p:txBody>
      </p:sp>
      <p:sp>
        <p:nvSpPr>
          <p:cNvPr id="8" name="Freeform 2">
            <a:extLst>
              <a:ext uri="{FF2B5EF4-FFF2-40B4-BE49-F238E27FC236}">
                <a16:creationId xmlns:a16="http://schemas.microsoft.com/office/drawing/2014/main" id="{B3DFD301-F7CB-4B51-9332-07FBD2C445A2}"/>
              </a:ext>
            </a:extLst>
          </p:cNvPr>
          <p:cNvSpPr/>
          <p:nvPr/>
        </p:nvSpPr>
        <p:spPr>
          <a:xfrm>
            <a:off x="216662" y="1896325"/>
            <a:ext cx="17233138" cy="7971575"/>
          </a:xfrm>
          <a:custGeom>
            <a:avLst/>
            <a:gdLst/>
            <a:ahLst/>
            <a:cxnLst/>
            <a:rect l="l" t="t" r="r" b="b"/>
            <a:pathLst>
              <a:path w="18288000" h="8368758">
                <a:moveTo>
                  <a:pt x="0" y="0"/>
                </a:moveTo>
                <a:lnTo>
                  <a:pt x="18288000" y="0"/>
                </a:lnTo>
                <a:lnTo>
                  <a:pt x="18288000" y="8368758"/>
                </a:lnTo>
                <a:lnTo>
                  <a:pt x="0" y="8368758"/>
                </a:lnTo>
                <a:lnTo>
                  <a:pt x="0" y="0"/>
                </a:lnTo>
                <a:close/>
              </a:path>
            </a:pathLst>
          </a:custGeom>
          <a:blipFill>
            <a:blip r:embed="rId3"/>
            <a:stretch>
              <a:fillRect/>
            </a:stretch>
          </a:blipFill>
        </p:spPr>
        <p:txBody>
          <a:bodyPr/>
          <a:lstStyle/>
          <a:p>
            <a:endParaRPr lang="nl-BE"/>
          </a:p>
        </p:txBody>
      </p:sp>
      <p:sp>
        <p:nvSpPr>
          <p:cNvPr id="9" name="Ovaal 8">
            <a:extLst>
              <a:ext uri="{FF2B5EF4-FFF2-40B4-BE49-F238E27FC236}">
                <a16:creationId xmlns:a16="http://schemas.microsoft.com/office/drawing/2014/main" id="{FD15AF1D-028E-4B9B-BF6E-28DA4B7C4494}"/>
              </a:ext>
            </a:extLst>
          </p:cNvPr>
          <p:cNvSpPr/>
          <p:nvPr/>
        </p:nvSpPr>
        <p:spPr>
          <a:xfrm>
            <a:off x="11567305" y="1662148"/>
            <a:ext cx="6237954" cy="22621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1626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Een nieuw document maken." ma:contentTypeScope="" ma:versionID="a48475fae2ebf32d072f2bdb06d0c814">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aa3336d3113e6a4560fc0495b49a95b8"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B6911B-3D10-4541-B46A-3E58BF58F133}">
  <ds:schemaRef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d8922773-b19f-48d9-89dd-80dbcbbfdfe6"/>
    <ds:schemaRef ds:uri="http://purl.org/dc/terms/"/>
    <ds:schemaRef ds:uri="http://schemas.microsoft.com/office/infopath/2007/PartnerControls"/>
    <ds:schemaRef ds:uri="http://schemas.openxmlformats.org/package/2006/metadata/core-properties"/>
    <ds:schemaRef ds:uri="0af09284-65e3-4d5f-a141-65977bef45be"/>
    <ds:schemaRef ds:uri="2c0101b5-daf1-4fcf-9f4f-355d3a42c99c"/>
  </ds:schemaRefs>
</ds:datastoreItem>
</file>

<file path=customXml/itemProps2.xml><?xml version="1.0" encoding="utf-8"?>
<ds:datastoreItem xmlns:ds="http://schemas.openxmlformats.org/officeDocument/2006/customXml" ds:itemID="{641CE5F6-6EB1-47F0-9104-B84E0E88B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09284-65e3-4d5f-a141-65977bef45be"/>
    <ds:schemaRef ds:uri="2c0101b5-daf1-4fcf-9f4f-355d3a42c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45DB94-E5A2-4AA5-B1A7-B529CB5BC3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1902</Words>
  <Application>Microsoft Macintosh PowerPoint</Application>
  <PresentationFormat>Aangepast</PresentationFormat>
  <Paragraphs>351</Paragraphs>
  <Slides>60</Slides>
  <Notes>60</Notes>
  <HiddenSlides>0</HiddenSlides>
  <MMClips>6</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60</vt:i4>
      </vt:variant>
    </vt:vector>
  </HeadingPairs>
  <TitlesOfParts>
    <vt:vector size="70" baseType="lpstr">
      <vt:lpstr>Canva Sans Bold</vt:lpstr>
      <vt:lpstr>Calibri Light</vt:lpstr>
      <vt:lpstr>Canva Sans</vt:lpstr>
      <vt:lpstr>Arial</vt:lpstr>
      <vt:lpstr>Open Sans Bold</vt:lpstr>
      <vt:lpstr>Bobby Jones Soft</vt:lpstr>
      <vt:lpstr>Lucida Grande</vt:lpstr>
      <vt:lpstr>Open Sauce</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Sjabloonppt voormiddag Slotevent</dc:title>
  <dc:creator>Jente Jacob</dc:creator>
  <cp:lastModifiedBy>Marjolein Van Bogaert</cp:lastModifiedBy>
  <cp:revision>64</cp:revision>
  <dcterms:created xsi:type="dcterms:W3CDTF">2006-08-16T00:00:00Z</dcterms:created>
  <dcterms:modified xsi:type="dcterms:W3CDTF">2024-10-02T08:15:29Z</dcterms:modified>
  <dc:identifier>DAGAPSqQ2sU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