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2"/>
  </p:notesMasterIdLst>
  <p:sldIdLst>
    <p:sldId id="256" r:id="rId5"/>
    <p:sldId id="261" r:id="rId6"/>
    <p:sldId id="262" r:id="rId7"/>
    <p:sldId id="307" r:id="rId8"/>
    <p:sldId id="309" r:id="rId9"/>
    <p:sldId id="310" r:id="rId10"/>
    <p:sldId id="308" r:id="rId11"/>
    <p:sldId id="311" r:id="rId12"/>
    <p:sldId id="263" r:id="rId13"/>
    <p:sldId id="321" r:id="rId14"/>
    <p:sldId id="328" r:id="rId15"/>
    <p:sldId id="264" r:id="rId16"/>
    <p:sldId id="322" r:id="rId17"/>
    <p:sldId id="323" r:id="rId18"/>
    <p:sldId id="315" r:id="rId19"/>
    <p:sldId id="316" r:id="rId20"/>
    <p:sldId id="324" r:id="rId21"/>
    <p:sldId id="325" r:id="rId22"/>
    <p:sldId id="318" r:id="rId23"/>
    <p:sldId id="326" r:id="rId24"/>
    <p:sldId id="319" r:id="rId25"/>
    <p:sldId id="320" r:id="rId26"/>
    <p:sldId id="327" r:id="rId27"/>
    <p:sldId id="329" r:id="rId28"/>
    <p:sldId id="330" r:id="rId29"/>
    <p:sldId id="331" r:id="rId30"/>
    <p:sldId id="287" r:id="rId31"/>
  </p:sldIdLst>
  <p:sldSz cx="18288000" cy="10287000"/>
  <p:notesSz cx="6858000" cy="9144000"/>
  <p:embeddedFontLst>
    <p:embeddedFont>
      <p:font typeface="Bobby Jones Soft" pitchFamily="2" charset="77"/>
      <p:regular r:id="rId33"/>
    </p:embeddedFont>
    <p:embeddedFont>
      <p:font typeface="Canva Sans Bold" panose="020B0803030501040103" pitchFamily="34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26781" autoAdjust="0"/>
  </p:normalViewPr>
  <p:slideViewPr>
    <p:cSldViewPr>
      <p:cViewPr varScale="1">
        <p:scale>
          <a:sx n="20" d="100"/>
          <a:sy n="20" d="100"/>
        </p:scale>
        <p:origin x="3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solidFill>
                <a:schemeClr val="accent1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539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754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37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961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827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903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582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667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295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276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51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159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1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83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354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220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829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24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716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46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586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8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5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908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82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061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82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OV9vbwHg2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724116" cy="1574543"/>
            <a:chOff x="0" y="0"/>
            <a:chExt cx="67231296" cy="5524909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7239040" cy="5531395"/>
            </a:xfrm>
            <a:custGeom>
              <a:avLst/>
              <a:gdLst/>
              <a:ahLst/>
              <a:cxnLst/>
              <a:rect l="l" t="t" r="r" b="b"/>
              <a:pathLst>
                <a:path w="67239040" h="5531395">
                  <a:moveTo>
                    <a:pt x="66300145" y="5520208"/>
                  </a:moveTo>
                  <a:cubicBezTo>
                    <a:pt x="66300145" y="5520208"/>
                    <a:pt x="65880388" y="5531395"/>
                    <a:pt x="65417805" y="5528774"/>
                  </a:cubicBezTo>
                  <a:cubicBezTo>
                    <a:pt x="18767334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1355309" y="7673"/>
                  </a:cubicBezTo>
                  <a:cubicBezTo>
                    <a:pt x="65661462" y="0"/>
                    <a:pt x="66125390" y="7673"/>
                    <a:pt x="66125390" y="7673"/>
                  </a:cubicBezTo>
                  <a:cubicBezTo>
                    <a:pt x="66493696" y="15152"/>
                    <a:pt x="66857011" y="84484"/>
                    <a:pt x="67054754" y="207066"/>
                  </a:cubicBezTo>
                  <a:cubicBezTo>
                    <a:pt x="67205771" y="300683"/>
                    <a:pt x="67239040" y="425358"/>
                    <a:pt x="67229899" y="1828968"/>
                  </a:cubicBezTo>
                  <a:cubicBezTo>
                    <a:pt x="67229899" y="5278269"/>
                    <a:pt x="66946903" y="5492367"/>
                    <a:pt x="66300145" y="5520208"/>
                  </a:cubicBezTo>
                  <a:close/>
                </a:path>
              </a:pathLst>
            </a:custGeom>
            <a:solidFill>
              <a:srgbClr val="572B18"/>
            </a:solidFill>
          </p:spPr>
          <p:txBody>
            <a:bodyPr/>
            <a:lstStyle/>
            <a:p>
              <a:endParaRPr lang="nl-BE" dirty="0"/>
            </a:p>
          </p:txBody>
        </p:sp>
      </p:grpSp>
      <p:sp>
        <p:nvSpPr>
          <p:cNvPr id="4" name="Freeform 4"/>
          <p:cNvSpPr/>
          <p:nvPr/>
        </p:nvSpPr>
        <p:spPr>
          <a:xfrm rot="-7260000" flipH="1">
            <a:off x="14021679" y="-1631190"/>
            <a:ext cx="5612876" cy="4434172"/>
          </a:xfrm>
          <a:custGeom>
            <a:avLst/>
            <a:gdLst/>
            <a:ahLst/>
            <a:cxnLst/>
            <a:rect l="l" t="t" r="r" b="b"/>
            <a:pathLst>
              <a:path w="5612876" h="4434172">
                <a:moveTo>
                  <a:pt x="5612875" y="0"/>
                </a:moveTo>
                <a:lnTo>
                  <a:pt x="0" y="0"/>
                </a:lnTo>
                <a:lnTo>
                  <a:pt x="0" y="4434171"/>
                </a:lnTo>
                <a:lnTo>
                  <a:pt x="5612875" y="4434171"/>
                </a:lnTo>
                <a:lnTo>
                  <a:pt x="561287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 dirty="0"/>
          </a:p>
        </p:txBody>
      </p:sp>
      <p:sp>
        <p:nvSpPr>
          <p:cNvPr id="5" name="TextBox 5"/>
          <p:cNvSpPr txBox="1"/>
          <p:nvPr/>
        </p:nvSpPr>
        <p:spPr>
          <a:xfrm>
            <a:off x="2966002" y="4076450"/>
            <a:ext cx="14965303" cy="3268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21"/>
              </a:lnSpc>
              <a:spcBef>
                <a:spcPct val="0"/>
              </a:spcBef>
            </a:pPr>
            <a:r>
              <a:rPr lang="en-US" sz="9301" dirty="0">
                <a:solidFill>
                  <a:srgbClr val="572B18"/>
                </a:solidFill>
                <a:latin typeface="Bobby Jones Soft"/>
              </a:rPr>
              <a:t>De </a:t>
            </a:r>
            <a:r>
              <a:rPr lang="en-US" sz="9301" dirty="0" err="1">
                <a:solidFill>
                  <a:srgbClr val="572B18"/>
                </a:solidFill>
                <a:latin typeface="Bobby Jones Soft"/>
              </a:rPr>
              <a:t>kracht</a:t>
            </a:r>
            <a:r>
              <a:rPr lang="en-US" sz="9301" dirty="0">
                <a:solidFill>
                  <a:srgbClr val="572B18"/>
                </a:solidFill>
                <a:latin typeface="Bobby Jones Soft"/>
              </a:rPr>
              <a:t> van </a:t>
            </a:r>
            <a:r>
              <a:rPr lang="en-US" sz="9301" dirty="0" err="1">
                <a:solidFill>
                  <a:srgbClr val="572B18"/>
                </a:solidFill>
                <a:latin typeface="Bobby Jones Soft"/>
              </a:rPr>
              <a:t>verbinding</a:t>
            </a:r>
            <a:r>
              <a:rPr lang="en-US" sz="9301" dirty="0">
                <a:solidFill>
                  <a:srgbClr val="572B18"/>
                </a:solidFill>
                <a:latin typeface="Bobby Jones Soft"/>
              </a:rPr>
              <a:t>: </a:t>
            </a:r>
            <a:r>
              <a:rPr lang="en-US" sz="9301" dirty="0" err="1">
                <a:solidFill>
                  <a:srgbClr val="572B18"/>
                </a:solidFill>
                <a:latin typeface="Bobby Jones Soft"/>
              </a:rPr>
              <a:t>aan</a:t>
            </a:r>
            <a:r>
              <a:rPr lang="en-US" sz="9301" dirty="0">
                <a:solidFill>
                  <a:srgbClr val="572B18"/>
                </a:solidFill>
                <a:latin typeface="Bobby Jones Soft"/>
              </a:rPr>
              <a:t> de slag </a:t>
            </a:r>
            <a:r>
              <a:rPr lang="en-US" sz="9301" dirty="0" err="1">
                <a:solidFill>
                  <a:srgbClr val="572B18"/>
                </a:solidFill>
                <a:latin typeface="Bobby Jones Soft"/>
              </a:rPr>
              <a:t>ermee</a:t>
            </a:r>
            <a:r>
              <a:rPr lang="en-US" sz="9301" dirty="0">
                <a:solidFill>
                  <a:srgbClr val="572B18"/>
                </a:solidFill>
                <a:latin typeface="Bobby Jones Soft"/>
              </a:rPr>
              <a:t>!</a:t>
            </a:r>
          </a:p>
        </p:txBody>
      </p:sp>
      <p:sp>
        <p:nvSpPr>
          <p:cNvPr id="6" name="Freeform 6"/>
          <p:cNvSpPr/>
          <p:nvPr/>
        </p:nvSpPr>
        <p:spPr>
          <a:xfrm rot="-2609391">
            <a:off x="14237759" y="6394718"/>
            <a:ext cx="5612876" cy="4434172"/>
          </a:xfrm>
          <a:custGeom>
            <a:avLst/>
            <a:gdLst/>
            <a:ahLst/>
            <a:cxnLst/>
            <a:rect l="l" t="t" r="r" b="b"/>
            <a:pathLst>
              <a:path w="5612876" h="4434172">
                <a:moveTo>
                  <a:pt x="0" y="0"/>
                </a:moveTo>
                <a:lnTo>
                  <a:pt x="5612876" y="0"/>
                </a:lnTo>
                <a:lnTo>
                  <a:pt x="5612876" y="4434172"/>
                </a:lnTo>
                <a:lnTo>
                  <a:pt x="0" y="44341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Freeform 7"/>
          <p:cNvSpPr/>
          <p:nvPr/>
        </p:nvSpPr>
        <p:spPr>
          <a:xfrm>
            <a:off x="514031" y="287156"/>
            <a:ext cx="3691463" cy="3539063"/>
          </a:xfrm>
          <a:custGeom>
            <a:avLst/>
            <a:gdLst/>
            <a:ahLst/>
            <a:cxnLst/>
            <a:rect l="l" t="t" r="r" b="b"/>
            <a:pathLst>
              <a:path w="3691463" h="3539063">
                <a:moveTo>
                  <a:pt x="0" y="0"/>
                </a:moveTo>
                <a:lnTo>
                  <a:pt x="3691463" y="0"/>
                </a:lnTo>
                <a:lnTo>
                  <a:pt x="3691463" y="3539062"/>
                </a:lnTo>
                <a:lnTo>
                  <a:pt x="0" y="35390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TextBox 8"/>
          <p:cNvSpPr txBox="1"/>
          <p:nvPr/>
        </p:nvSpPr>
        <p:spPr>
          <a:xfrm>
            <a:off x="7254733" y="3046756"/>
            <a:ext cx="5511622" cy="122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4000" dirty="0">
                <a:solidFill>
                  <a:srgbClr val="3E5B2C"/>
                </a:solidFill>
                <a:latin typeface="Bobby Jones Soft"/>
              </a:rPr>
              <a:t>26 September 2024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10200" y="7231094"/>
            <a:ext cx="8915400" cy="792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3600" dirty="0">
                <a:solidFill>
                  <a:srgbClr val="3E5B2C"/>
                </a:solidFill>
                <a:latin typeface="Canva Sans Bold"/>
              </a:rPr>
              <a:t>Sofie </a:t>
            </a:r>
            <a:r>
              <a:rPr lang="en-US" sz="3600" dirty="0" err="1">
                <a:solidFill>
                  <a:srgbClr val="3E5B2C"/>
                </a:solidFill>
                <a:latin typeface="Canva Sans Bold"/>
              </a:rPr>
              <a:t>Lambrechts</a:t>
            </a:r>
            <a:r>
              <a:rPr lang="en-US" sz="3600" dirty="0">
                <a:solidFill>
                  <a:srgbClr val="3E5B2C"/>
                </a:solidFill>
                <a:latin typeface="Canva Sans Bold"/>
              </a:rPr>
              <a:t> </a:t>
            </a:r>
            <a:r>
              <a:rPr lang="en-US" sz="3600" dirty="0" err="1">
                <a:solidFill>
                  <a:srgbClr val="3E5B2C"/>
                </a:solidFill>
                <a:latin typeface="Canva Sans Bold"/>
              </a:rPr>
              <a:t>en</a:t>
            </a:r>
            <a:r>
              <a:rPr lang="en-US" sz="3600" dirty="0">
                <a:solidFill>
                  <a:srgbClr val="3E5B2C"/>
                </a:solidFill>
                <a:latin typeface="Canva Sans Bold"/>
              </a:rPr>
              <a:t> Sarah De Jaeger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66900"/>
            <a:ext cx="18288000" cy="8852021"/>
            <a:chOff x="1024458" y="1250019"/>
            <a:chExt cx="66227381" cy="28920570"/>
          </a:xfrm>
        </p:grpSpPr>
        <p:sp>
          <p:nvSpPr>
            <p:cNvPr id="3" name="Freeform 3"/>
            <p:cNvSpPr/>
            <p:nvPr/>
          </p:nvSpPr>
          <p:spPr>
            <a:xfrm>
              <a:off x="1024458" y="1250019"/>
              <a:ext cx="66227381" cy="28920570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r>
                <a:rPr lang="nl-BE" sz="4400" dirty="0"/>
                <a:t>		</a:t>
              </a:r>
            </a:p>
            <a:p>
              <a:endParaRPr lang="nl-BE" sz="4400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144378"/>
            <a:ext cx="18288000" cy="1574543"/>
            <a:chOff x="0" y="0"/>
            <a:chExt cx="68223458" cy="5524909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657225"/>
            <a:ext cx="1270143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Plenum Ken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jezelf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46AFA66-4B28-C3BB-E8EC-EF1398126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866" y="1485900"/>
            <a:ext cx="4363059" cy="245779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6770F23-F3A8-D127-3CD6-75CC1E2FA05E}"/>
              </a:ext>
            </a:extLst>
          </p:cNvPr>
          <p:cNvSpPr txBox="1"/>
          <p:nvPr/>
        </p:nvSpPr>
        <p:spPr>
          <a:xfrm>
            <a:off x="1028700" y="4324694"/>
            <a:ext cx="123063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4400" dirty="0"/>
              <a:t>	</a:t>
            </a:r>
            <a:r>
              <a:rPr lang="nl-BE" sz="3600" dirty="0"/>
              <a:t>Wil iemand hierrond iets kwijt?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/>
              <a:t>	Gaf dit nieuwe inzichten?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/>
              <a:t>	Lijkt dit jullie waardevol?   </a:t>
            </a:r>
          </a:p>
        </p:txBody>
      </p:sp>
    </p:spTree>
    <p:extLst>
      <p:ext uri="{BB962C8B-B14F-4D97-AF65-F5344CB8AC3E}">
        <p14:creationId xmlns:p14="http://schemas.microsoft.com/office/powerpoint/2010/main" val="3558085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43100"/>
            <a:ext cx="18288000" cy="9415283"/>
            <a:chOff x="1024458" y="1250019"/>
            <a:chExt cx="66227381" cy="28920570"/>
          </a:xfrm>
        </p:grpSpPr>
        <p:sp>
          <p:nvSpPr>
            <p:cNvPr id="3" name="Freeform 3"/>
            <p:cNvSpPr/>
            <p:nvPr/>
          </p:nvSpPr>
          <p:spPr>
            <a:xfrm>
              <a:off x="1024458" y="1250019"/>
              <a:ext cx="66227381" cy="28920570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r>
                <a:rPr lang="nl-BE" sz="4400" dirty="0"/>
                <a:t>		</a:t>
              </a:r>
            </a:p>
            <a:p>
              <a:endParaRPr lang="nl-BE" sz="4400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144378"/>
            <a:ext cx="18288000" cy="1574543"/>
            <a:chOff x="0" y="0"/>
            <a:chExt cx="68223458" cy="5524909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657225"/>
            <a:ext cx="1270143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Metacommunicatie</a:t>
            </a:r>
            <a:endParaRPr lang="en-US" sz="6000" dirty="0">
              <a:solidFill>
                <a:srgbClr val="FFFCE5"/>
              </a:solidFill>
              <a:latin typeface="Bobby Jones Soft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450856D-A072-05B2-A470-1E35223F4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476500"/>
            <a:ext cx="8763000" cy="62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0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5322" y="1427467"/>
            <a:ext cx="18603322" cy="8671166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78168" y="1896325"/>
            <a:ext cx="17479723" cy="1369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00" dirty="0">
                <a:solidFill>
                  <a:srgbClr val="572B18"/>
                </a:solidFill>
                <a:latin typeface="Canva Sans Bold"/>
              </a:rPr>
              <a:t>  </a:t>
            </a:r>
          </a:p>
          <a:p>
            <a:pPr algn="l">
              <a:lnSpc>
                <a:spcPts val="5599"/>
              </a:lnSpc>
            </a:pPr>
            <a:endParaRPr lang="en-US" sz="3400" dirty="0">
              <a:solidFill>
                <a:srgbClr val="572B18"/>
              </a:solidFill>
              <a:latin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57225"/>
            <a:ext cx="1270143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Ken de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leerkracht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!! </a:t>
            </a:r>
          </a:p>
        </p:txBody>
      </p:sp>
      <p:pic>
        <p:nvPicPr>
          <p:cNvPr id="8" name="Afbeelding 7" descr="flowchart - Oplossingsgerichte Therapie &amp; Coaching">
            <a:extLst>
              <a:ext uri="{FF2B5EF4-FFF2-40B4-BE49-F238E27FC236}">
                <a16:creationId xmlns:a16="http://schemas.microsoft.com/office/drawing/2014/main" id="{72C711F7-E3F3-E2CB-AC9C-8B4692A5E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96325"/>
            <a:ext cx="12344400" cy="7733450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84C71368-75AE-5A3B-57AB-5372C741AD62}"/>
              </a:ext>
            </a:extLst>
          </p:cNvPr>
          <p:cNvGrpSpPr/>
          <p:nvPr/>
        </p:nvGrpSpPr>
        <p:grpSpPr>
          <a:xfrm>
            <a:off x="0" y="9293747"/>
            <a:ext cx="18288000" cy="805526"/>
            <a:chOff x="0" y="0"/>
            <a:chExt cx="68223458" cy="5524909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EA569A3-AB3E-7E4C-9E19-70005FE61EAC}"/>
                </a:ext>
              </a:extLst>
            </p:cNvPr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7661" y="1643301"/>
            <a:ext cx="18603322" cy="8671166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78168" y="1896325"/>
            <a:ext cx="17479723" cy="1369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00" dirty="0">
                <a:solidFill>
                  <a:srgbClr val="572B18"/>
                </a:solidFill>
                <a:latin typeface="Canva Sans Bold"/>
              </a:rPr>
              <a:t>   </a:t>
            </a:r>
          </a:p>
          <a:p>
            <a:pPr algn="l">
              <a:lnSpc>
                <a:spcPts val="5599"/>
              </a:lnSpc>
            </a:pPr>
            <a:endParaRPr lang="en-US" sz="3400" dirty="0">
              <a:solidFill>
                <a:srgbClr val="572B18"/>
              </a:solidFill>
              <a:latin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57225"/>
            <a:ext cx="1270143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Ken de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leerkracht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!!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DFFAF12-13C9-ED15-DF97-041349AAD255}"/>
              </a:ext>
            </a:extLst>
          </p:cNvPr>
          <p:cNvSpPr txBox="1"/>
          <p:nvPr/>
        </p:nvSpPr>
        <p:spPr>
          <a:xfrm>
            <a:off x="1028700" y="2933700"/>
            <a:ext cx="15659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/>
              <a:t>Werk in groepjes van 2/3 mensen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/>
              <a:t>Bekijk de helpende zinnen en vragen.  Plaats ze bij de meest passende samenwerkingsrelatie.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/>
              <a:t>Soms zijn er meerdere mogelijkheden.  Ga erover in gesprek.  </a:t>
            </a:r>
          </a:p>
          <a:p>
            <a:endParaRPr lang="nl-BE" sz="3600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61C5B27-8382-1CAC-FA70-501C87DB76E3}"/>
              </a:ext>
            </a:extLst>
          </p:cNvPr>
          <p:cNvGrpSpPr/>
          <p:nvPr/>
        </p:nvGrpSpPr>
        <p:grpSpPr>
          <a:xfrm>
            <a:off x="-7620" y="8644924"/>
            <a:ext cx="18288000" cy="1574543"/>
            <a:chOff x="0" y="0"/>
            <a:chExt cx="68223458" cy="5524909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6F53A69-426F-FC08-12EA-D46E1EE05477}"/>
                </a:ext>
              </a:extLst>
            </p:cNvPr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52709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7661" y="1643301"/>
            <a:ext cx="18603322" cy="8671166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78168" y="1896325"/>
            <a:ext cx="17479723" cy="1369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00" dirty="0">
                <a:solidFill>
                  <a:srgbClr val="572B18"/>
                </a:solidFill>
                <a:latin typeface="Canva Sans Bold"/>
              </a:rPr>
              <a:t>   </a:t>
            </a:r>
          </a:p>
          <a:p>
            <a:pPr algn="l">
              <a:lnSpc>
                <a:spcPts val="5599"/>
              </a:lnSpc>
            </a:pPr>
            <a:endParaRPr lang="en-US" sz="3400" dirty="0">
              <a:solidFill>
                <a:srgbClr val="572B18"/>
              </a:solidFill>
              <a:latin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57225"/>
            <a:ext cx="1270143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Plenum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DFFAF12-13C9-ED15-DF97-041349AAD255}"/>
              </a:ext>
            </a:extLst>
          </p:cNvPr>
          <p:cNvSpPr txBox="1"/>
          <p:nvPr/>
        </p:nvSpPr>
        <p:spPr>
          <a:xfrm>
            <a:off x="1028700" y="2646146"/>
            <a:ext cx="15659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/>
              <a:t>Welke zinnen waren onmiddellijk duidelijk?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/>
              <a:t>Over welke hulpzinnen heb je gediscussieerd?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/>
              <a:t>Vergroot dit jullie inzicht in hoe samenwerking meer verbindend kan worden gemaakt?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/>
              <a:t>Kan dit een praktisch hulpmiddel zijn?  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DA9C95C1-B228-5BBE-BBF2-AD0C21AE78CF}"/>
              </a:ext>
            </a:extLst>
          </p:cNvPr>
          <p:cNvGrpSpPr/>
          <p:nvPr/>
        </p:nvGrpSpPr>
        <p:grpSpPr>
          <a:xfrm>
            <a:off x="7620" y="8740563"/>
            <a:ext cx="18288000" cy="1574543"/>
            <a:chOff x="0" y="0"/>
            <a:chExt cx="68223458" cy="5524909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4197442-DA4E-2B46-F5E7-BFA57C5EC8C1}"/>
                </a:ext>
              </a:extLst>
            </p:cNvPr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18E6873-F191-8FDB-F5DA-60059AC0B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299" y="6782587"/>
            <a:ext cx="2114845" cy="1848108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8AAF4C6-4BA1-FA75-9238-95254E497D09}"/>
              </a:ext>
            </a:extLst>
          </p:cNvPr>
          <p:cNvSpPr txBox="1"/>
          <p:nvPr/>
        </p:nvSpPr>
        <p:spPr>
          <a:xfrm>
            <a:off x="3657600" y="6782588"/>
            <a:ext cx="9214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Filmpje Verkennende consultatie in de praktijk (collega’s </a:t>
            </a:r>
            <a:r>
              <a:rPr lang="nl-BE" sz="3600" dirty="0" err="1"/>
              <a:t>Unita</a:t>
            </a:r>
            <a:r>
              <a:rPr lang="nl-BE" sz="3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1066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96325"/>
            <a:ext cx="18603322" cy="8671166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78168" y="1896325"/>
            <a:ext cx="17479723" cy="1369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00" dirty="0">
                <a:solidFill>
                  <a:srgbClr val="572B18"/>
                </a:solidFill>
                <a:latin typeface="Canva Sans Bold"/>
              </a:rPr>
              <a:t>  </a:t>
            </a:r>
          </a:p>
          <a:p>
            <a:pPr algn="l">
              <a:lnSpc>
                <a:spcPts val="5599"/>
              </a:lnSpc>
            </a:pPr>
            <a:endParaRPr lang="en-US" sz="3400" dirty="0">
              <a:solidFill>
                <a:srgbClr val="572B18"/>
              </a:solidFill>
              <a:latin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57225"/>
            <a:ext cx="1270143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Metacommunicatie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A4CC07A-688B-5BED-9A42-B48641BC4A6D}"/>
              </a:ext>
            </a:extLst>
          </p:cNvPr>
          <p:cNvSpPr txBox="1"/>
          <p:nvPr/>
        </p:nvSpPr>
        <p:spPr>
          <a:xfrm>
            <a:off x="1028700" y="3265611"/>
            <a:ext cx="12992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/>
              <a:t>Voel jezelf niet uitsluitend verantwoordelijk voor de kwaliteit van de verbinding met de leerkracht.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/>
              <a:t>De typologie is een hulpmiddel maar geen doel op zich.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/>
              <a:t>Ook de context speelt een rol in de kwaliteit van je samenwerkingsrelatie.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A0EB7FD1-94EE-8031-4BB9-1DBF8D1EDE87}"/>
              </a:ext>
            </a:extLst>
          </p:cNvPr>
          <p:cNvGrpSpPr/>
          <p:nvPr/>
        </p:nvGrpSpPr>
        <p:grpSpPr>
          <a:xfrm>
            <a:off x="0" y="9144378"/>
            <a:ext cx="18288000" cy="1574543"/>
            <a:chOff x="0" y="0"/>
            <a:chExt cx="68223458" cy="5524909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5C5F70A-DE34-5800-48C0-A312DE76AD5F}"/>
                </a:ext>
              </a:extLst>
            </p:cNvPr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3307635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96325"/>
            <a:ext cx="18288000" cy="8671166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78168" y="1896325"/>
            <a:ext cx="17479723" cy="1369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00" dirty="0">
                <a:solidFill>
                  <a:srgbClr val="572B18"/>
                </a:solidFill>
                <a:latin typeface="Canva Sans Bold"/>
              </a:rPr>
              <a:t>   </a:t>
            </a:r>
          </a:p>
          <a:p>
            <a:pPr algn="l">
              <a:lnSpc>
                <a:spcPts val="5599"/>
              </a:lnSpc>
            </a:pPr>
            <a:endParaRPr lang="en-US" sz="3400" dirty="0">
              <a:solidFill>
                <a:srgbClr val="572B18"/>
              </a:solidFill>
              <a:latin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57225"/>
            <a:ext cx="1270143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Pauze</a:t>
            </a:r>
            <a:endParaRPr lang="en-US" sz="6000" dirty="0">
              <a:solidFill>
                <a:srgbClr val="FFFCE5"/>
              </a:solidFill>
              <a:latin typeface="Bobby Jones Soft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7917236-7586-7EA7-E489-9C1EC75CB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933" y="2143264"/>
            <a:ext cx="10363200" cy="6848475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B2F6F6BC-D8A2-A4FC-D6DE-B52015039E95}"/>
              </a:ext>
            </a:extLst>
          </p:cNvPr>
          <p:cNvGrpSpPr/>
          <p:nvPr/>
        </p:nvGrpSpPr>
        <p:grpSpPr>
          <a:xfrm>
            <a:off x="0" y="9144378"/>
            <a:ext cx="18288000" cy="1574543"/>
            <a:chOff x="0" y="0"/>
            <a:chExt cx="68223458" cy="5524909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82BCF56-DFCE-648B-AB6A-F7582F2AEDB8}"/>
                </a:ext>
              </a:extLst>
            </p:cNvPr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694714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96325"/>
            <a:ext cx="18288000" cy="8671166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78168" y="1896325"/>
            <a:ext cx="17479723" cy="1369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endParaRPr lang="en-US" sz="3400" dirty="0">
              <a:solidFill>
                <a:srgbClr val="572B18"/>
              </a:solidFill>
              <a:latin typeface="Canva Sans Bold"/>
            </a:endParaRPr>
          </a:p>
          <a:p>
            <a:pPr algn="l">
              <a:lnSpc>
                <a:spcPts val="5599"/>
              </a:lnSpc>
            </a:pPr>
            <a:endParaRPr lang="en-US" sz="3400" dirty="0">
              <a:solidFill>
                <a:srgbClr val="572B18"/>
              </a:solidFill>
              <a:latin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57225"/>
            <a:ext cx="1270143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 Eigen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leervraag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mbt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verbinding</a:t>
            </a:r>
            <a:endParaRPr lang="en-US" sz="6000" dirty="0">
              <a:solidFill>
                <a:srgbClr val="FFFCE5"/>
              </a:solidFill>
              <a:latin typeface="Bobby Jones Soft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9CAF778-B988-2F7F-B96A-3C0F1A45F499}"/>
              </a:ext>
            </a:extLst>
          </p:cNvPr>
          <p:cNvSpPr txBox="1"/>
          <p:nvPr/>
        </p:nvSpPr>
        <p:spPr>
          <a:xfrm>
            <a:off x="838200" y="2857500"/>
            <a:ext cx="15849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/>
              <a:t>Op welk vlak of in welke situatie zou je jezelf willen versterken met betrekking tot in verbinding gaan met de leerkracht/school?  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algn="ctr"/>
            <a:r>
              <a:rPr lang="nl-BE" sz="6000" b="1" dirty="0"/>
              <a:t>HOE KAN IK ….?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1F0188CE-D61E-CE2D-5E8C-B824AACD7B98}"/>
              </a:ext>
            </a:extLst>
          </p:cNvPr>
          <p:cNvGrpSpPr/>
          <p:nvPr/>
        </p:nvGrpSpPr>
        <p:grpSpPr>
          <a:xfrm>
            <a:off x="0" y="9144378"/>
            <a:ext cx="18288000" cy="1574543"/>
            <a:chOff x="0" y="0"/>
            <a:chExt cx="68223458" cy="5524909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A1618C-ADF7-FB20-13E3-6330B6DC7294}"/>
                </a:ext>
              </a:extLst>
            </p:cNvPr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612728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7661" y="2230091"/>
            <a:ext cx="18603322" cy="8167191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78168" y="1896325"/>
            <a:ext cx="17479723" cy="1369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00" dirty="0">
                <a:solidFill>
                  <a:srgbClr val="572B18"/>
                </a:solidFill>
                <a:latin typeface="Canva Sans Bold"/>
              </a:rPr>
              <a:t>  </a:t>
            </a:r>
          </a:p>
          <a:p>
            <a:pPr algn="l">
              <a:lnSpc>
                <a:spcPts val="5599"/>
              </a:lnSpc>
            </a:pPr>
            <a:endParaRPr lang="en-US" sz="3400" dirty="0">
              <a:solidFill>
                <a:srgbClr val="572B18"/>
              </a:solidFill>
              <a:latin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57225"/>
            <a:ext cx="12701433" cy="157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aandacht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op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perspectief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en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beleving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van de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ander</a:t>
            </a:r>
            <a:endParaRPr lang="en-US" sz="6000" dirty="0">
              <a:solidFill>
                <a:srgbClr val="FFFCE5"/>
              </a:solidFill>
              <a:latin typeface="Bobby Jones Soft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D04CFA4-98BF-FE45-3619-1C3FBB48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831" y="2189568"/>
            <a:ext cx="10478016" cy="6953595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634313D6-2C9E-6463-A1A9-48D683DF0F9B}"/>
              </a:ext>
            </a:extLst>
          </p:cNvPr>
          <p:cNvGrpSpPr/>
          <p:nvPr/>
        </p:nvGrpSpPr>
        <p:grpSpPr>
          <a:xfrm>
            <a:off x="0" y="9144378"/>
            <a:ext cx="18288000" cy="1574543"/>
            <a:chOff x="0" y="0"/>
            <a:chExt cx="68223458" cy="5524909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410FC99-BBF5-CE38-9808-8C9D5284A380}"/>
                </a:ext>
              </a:extLst>
            </p:cNvPr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3068529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00299"/>
            <a:ext cx="18603322" cy="8167191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78168" y="1896325"/>
            <a:ext cx="17479723" cy="1369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00" dirty="0">
                <a:solidFill>
                  <a:srgbClr val="572B18"/>
                </a:solidFill>
                <a:latin typeface="Canva Sans Bold"/>
              </a:rPr>
              <a:t> </a:t>
            </a:r>
          </a:p>
          <a:p>
            <a:pPr algn="l">
              <a:lnSpc>
                <a:spcPts val="5599"/>
              </a:lnSpc>
            </a:pPr>
            <a:endParaRPr lang="en-US" sz="3400" dirty="0">
              <a:solidFill>
                <a:srgbClr val="572B18"/>
              </a:solidFill>
              <a:latin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57225"/>
            <a:ext cx="12701433" cy="234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aandacht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op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perspectief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en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beleving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van de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ander</a:t>
            </a:r>
            <a:endParaRPr lang="en-US" sz="6000" dirty="0">
              <a:solidFill>
                <a:srgbClr val="FFFCE5"/>
              </a:solidFill>
              <a:latin typeface="Bobby Jones Soft"/>
            </a:endParaRPr>
          </a:p>
          <a:p>
            <a:pPr algn="l">
              <a:lnSpc>
                <a:spcPts val="6000"/>
              </a:lnSpc>
            </a:pPr>
            <a:endParaRPr lang="en-US" sz="6000" dirty="0">
              <a:solidFill>
                <a:srgbClr val="FFFCE5"/>
              </a:solidFill>
              <a:latin typeface="Bobby Jones Soft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9067C92-46D0-A177-3F8B-1001CDC681E2}"/>
              </a:ext>
            </a:extLst>
          </p:cNvPr>
          <p:cNvSpPr txBox="1"/>
          <p:nvPr/>
        </p:nvSpPr>
        <p:spPr>
          <a:xfrm>
            <a:off x="1028700" y="2603512"/>
            <a:ext cx="156591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Opdracht in groepjes van 3 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4400" dirty="0"/>
              <a:t>Kies 2 leervragen waarmee je aan de slag gaat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4400" dirty="0"/>
              <a:t>3 rollen:</a:t>
            </a:r>
          </a:p>
          <a:p>
            <a:r>
              <a:rPr lang="nl-BE" sz="4400" dirty="0"/>
              <a:t>	* A : Breng je eigen leervraag</a:t>
            </a:r>
          </a:p>
          <a:p>
            <a:pPr lvl="2"/>
            <a:r>
              <a:rPr lang="nl-BE" sz="4400" dirty="0"/>
              <a:t>* B : Erken perspectief van de ander,  blijf uit advies en oplossingen</a:t>
            </a:r>
          </a:p>
          <a:p>
            <a:r>
              <a:rPr lang="nl-BE" sz="4400" dirty="0"/>
              <a:t>	* C : Observeer en leid nabespreking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4400" dirty="0"/>
              <a:t>Timing :  Leervraag 1: 7 minuten; wissel rollen; leervraag 2: 7 minuten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4400" dirty="0"/>
              <a:t>Nabespreking : 5 minuten (enkel over interactie, niet over de inhoud) </a:t>
            </a:r>
          </a:p>
          <a:p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209650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535" y="1370574"/>
            <a:ext cx="19183023" cy="8548824"/>
            <a:chOff x="-127033" y="-2777030"/>
            <a:chExt cx="66354414" cy="32938109"/>
          </a:xfrm>
        </p:grpSpPr>
        <p:sp>
          <p:nvSpPr>
            <p:cNvPr id="3" name="Freeform 3"/>
            <p:cNvSpPr/>
            <p:nvPr/>
          </p:nvSpPr>
          <p:spPr>
            <a:xfrm>
              <a:off x="-127033" y="-2777030"/>
              <a:ext cx="66354414" cy="32938109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8875889"/>
            <a:ext cx="19164488" cy="1411111"/>
            <a:chOff x="0" y="-4261"/>
            <a:chExt cx="69304713" cy="4261041"/>
          </a:xfrm>
        </p:grpSpPr>
        <p:sp>
          <p:nvSpPr>
            <p:cNvPr id="5" name="Freeform 5"/>
            <p:cNvSpPr/>
            <p:nvPr/>
          </p:nvSpPr>
          <p:spPr>
            <a:xfrm>
              <a:off x="0" y="-4261"/>
              <a:ext cx="69304713" cy="4261041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657225"/>
            <a:ext cx="1270143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08CBB3D-57CA-F1DB-4868-4D5A8B91D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82" y="398578"/>
            <a:ext cx="16916400" cy="9704622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3414639-44B3-6268-02EF-14B4560D72E3}"/>
              </a:ext>
            </a:extLst>
          </p:cNvPr>
          <p:cNvSpPr txBox="1"/>
          <p:nvPr/>
        </p:nvSpPr>
        <p:spPr>
          <a:xfrm>
            <a:off x="1676400" y="35433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Veiligheid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6ED5808-D9BA-DC5C-3719-003A23A49144}"/>
              </a:ext>
            </a:extLst>
          </p:cNvPr>
          <p:cNvSpPr txBox="1"/>
          <p:nvPr/>
        </p:nvSpPr>
        <p:spPr>
          <a:xfrm>
            <a:off x="10363200" y="2712303"/>
            <a:ext cx="396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/>
              <a:t>Vertrouwen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7285B37-33FC-7D44-7703-1E99EDAA41F4}"/>
              </a:ext>
            </a:extLst>
          </p:cNvPr>
          <p:cNvSpPr txBox="1"/>
          <p:nvPr/>
        </p:nvSpPr>
        <p:spPr>
          <a:xfrm>
            <a:off x="6400800" y="68199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/>
              <a:t>Durf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00299"/>
            <a:ext cx="18603322" cy="8167191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78168" y="1896325"/>
            <a:ext cx="17479723" cy="1369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00" dirty="0">
                <a:solidFill>
                  <a:srgbClr val="572B18"/>
                </a:solidFill>
                <a:latin typeface="Canva Sans Bold"/>
              </a:rPr>
              <a:t> </a:t>
            </a:r>
          </a:p>
          <a:p>
            <a:pPr algn="l">
              <a:lnSpc>
                <a:spcPts val="5599"/>
              </a:lnSpc>
            </a:pPr>
            <a:endParaRPr lang="en-US" sz="3400" dirty="0">
              <a:solidFill>
                <a:srgbClr val="572B18"/>
              </a:solidFill>
              <a:latin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57225"/>
            <a:ext cx="12701433" cy="157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Plenum</a:t>
            </a:r>
          </a:p>
          <a:p>
            <a:pPr algn="l">
              <a:lnSpc>
                <a:spcPts val="6000"/>
              </a:lnSpc>
            </a:pPr>
            <a:endParaRPr lang="en-US" sz="6000" dirty="0">
              <a:solidFill>
                <a:srgbClr val="FFFCE5"/>
              </a:solidFill>
              <a:latin typeface="Bobby Jones Soft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9067C92-46D0-A177-3F8B-1001CDC681E2}"/>
              </a:ext>
            </a:extLst>
          </p:cNvPr>
          <p:cNvSpPr txBox="1"/>
          <p:nvPr/>
        </p:nvSpPr>
        <p:spPr>
          <a:xfrm>
            <a:off x="615238" y="2805392"/>
            <a:ext cx="160725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Werd je perspectief voldoende beluisterd en erkend?  Wat deed dit met jou?  (rol 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3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Wat was de uitdaging voor de gever? (rol B)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3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Wat viel je als observator op?  (rol 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3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>
                <a:ea typeface="Calibri" panose="020F0502020204030204" pitchFamily="34" charset="0"/>
                <a:cs typeface="Calibri" panose="020F0502020204030204" pitchFamily="34" charset="0"/>
              </a:rPr>
              <a:t>Wat zou dit kunnen betekenen voor je relatie met leerkrachten</a:t>
            </a:r>
            <a:r>
              <a:rPr lang="nl-BE" sz="3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nl-BE" sz="3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2CB90FEB-D478-3735-8A86-ADF33C15372E}"/>
              </a:ext>
            </a:extLst>
          </p:cNvPr>
          <p:cNvGrpSpPr/>
          <p:nvPr/>
        </p:nvGrpSpPr>
        <p:grpSpPr>
          <a:xfrm>
            <a:off x="0" y="10287000"/>
            <a:ext cx="18288000" cy="431921"/>
            <a:chOff x="0" y="0"/>
            <a:chExt cx="68223458" cy="5524909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0EDC2D0-8C2B-1CBC-38B9-FA9401440315}"/>
                </a:ext>
              </a:extLst>
            </p:cNvPr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990115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518382"/>
            <a:ext cx="18603322" cy="8167191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657225"/>
            <a:ext cx="12701433" cy="80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Metacommunicatie</a:t>
            </a:r>
            <a:endParaRPr lang="en-US" sz="6000" dirty="0">
              <a:solidFill>
                <a:srgbClr val="FFFCE5"/>
              </a:solidFill>
              <a:latin typeface="Bobby Jones Soft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0530295B-2510-BC7E-6478-83D30B19D36E}"/>
              </a:ext>
            </a:extLst>
          </p:cNvPr>
          <p:cNvGrpSpPr/>
          <p:nvPr/>
        </p:nvGrpSpPr>
        <p:grpSpPr>
          <a:xfrm>
            <a:off x="0" y="9144378"/>
            <a:ext cx="18288000" cy="1574543"/>
            <a:chOff x="0" y="0"/>
            <a:chExt cx="68223458" cy="552490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1DFD8EA-9FD6-B42E-4E26-A7BB2D5A6A41}"/>
                </a:ext>
              </a:extLst>
            </p:cNvPr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0F888F04-230A-9A8D-412F-08198407F26F}"/>
              </a:ext>
            </a:extLst>
          </p:cNvPr>
          <p:cNvSpPr txBox="1"/>
          <p:nvPr/>
        </p:nvSpPr>
        <p:spPr>
          <a:xfrm>
            <a:off x="457200" y="4000500"/>
            <a:ext cx="1592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/>
              <a:t>Geef tijd aan erkenning!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/>
              <a:t>Belangrijk om “erkenning krijgen” zelf te ervaren om waarde ervan te voelen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/>
              <a:t>Werk met een eigen leervraag!</a:t>
            </a:r>
          </a:p>
        </p:txBody>
      </p:sp>
    </p:spTree>
    <p:extLst>
      <p:ext uri="{BB962C8B-B14F-4D97-AF65-F5344CB8AC3E}">
        <p14:creationId xmlns:p14="http://schemas.microsoft.com/office/powerpoint/2010/main" val="1848482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00299"/>
            <a:ext cx="18603322" cy="8167191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78168" y="1896325"/>
            <a:ext cx="17479723" cy="1369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00" dirty="0">
                <a:solidFill>
                  <a:srgbClr val="572B18"/>
                </a:solidFill>
                <a:latin typeface="Canva Sans Bold"/>
              </a:rPr>
              <a:t> </a:t>
            </a:r>
          </a:p>
          <a:p>
            <a:pPr algn="l">
              <a:lnSpc>
                <a:spcPts val="5599"/>
              </a:lnSpc>
            </a:pPr>
            <a:endParaRPr lang="en-US" sz="3400" dirty="0">
              <a:solidFill>
                <a:srgbClr val="572B18"/>
              </a:solidFill>
              <a:latin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57225"/>
            <a:ext cx="12701433" cy="80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 Teaser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04440D1-E5B1-7F5E-5B5B-EE17DEFC7442}"/>
              </a:ext>
            </a:extLst>
          </p:cNvPr>
          <p:cNvSpPr txBox="1"/>
          <p:nvPr/>
        </p:nvSpPr>
        <p:spPr>
          <a:xfrm>
            <a:off x="838200" y="3265611"/>
            <a:ext cx="1623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b="1" dirty="0">
                <a:hlinkClick r:id="rId3"/>
              </a:rPr>
              <a:t>Samen in verbinding treden</a:t>
            </a:r>
          </a:p>
          <a:p>
            <a:endParaRPr lang="nl-BE" sz="4800" dirty="0">
              <a:hlinkClick r:id="rId3"/>
            </a:endParaRPr>
          </a:p>
          <a:p>
            <a:r>
              <a:rPr lang="nl-BE" sz="4800" dirty="0">
                <a:hlinkClick r:id="rId3"/>
              </a:rPr>
              <a:t>https://www.youtube.com/watch?v=9OV9vbwHg24</a:t>
            </a:r>
            <a:endParaRPr lang="nl-BE" sz="4800" dirty="0"/>
          </a:p>
          <a:p>
            <a:endParaRPr lang="nl-BE" sz="4800" dirty="0"/>
          </a:p>
          <a:p>
            <a:endParaRPr lang="nl-BE" sz="4800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0CC27E0-2D7E-A2DA-3D63-EE71D4220959}"/>
              </a:ext>
            </a:extLst>
          </p:cNvPr>
          <p:cNvGrpSpPr/>
          <p:nvPr/>
        </p:nvGrpSpPr>
        <p:grpSpPr>
          <a:xfrm>
            <a:off x="0" y="9144378"/>
            <a:ext cx="18288000" cy="1574543"/>
            <a:chOff x="0" y="0"/>
            <a:chExt cx="68223458" cy="5524909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495EF69-A209-0D9A-80FC-837C8BB70100}"/>
                </a:ext>
              </a:extLst>
            </p:cNvPr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3241146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00299"/>
            <a:ext cx="18288000" cy="8167191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657225"/>
            <a:ext cx="12701433" cy="80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Implementatie</a:t>
            </a:r>
            <a:endParaRPr lang="en-US" sz="6000" dirty="0">
              <a:solidFill>
                <a:srgbClr val="FFFCE5"/>
              </a:solidFill>
              <a:latin typeface="Bobby Jones Soft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0530295B-2510-BC7E-6478-83D30B19D36E}"/>
              </a:ext>
            </a:extLst>
          </p:cNvPr>
          <p:cNvGrpSpPr/>
          <p:nvPr/>
        </p:nvGrpSpPr>
        <p:grpSpPr>
          <a:xfrm>
            <a:off x="0" y="9334501"/>
            <a:ext cx="18290076" cy="1233591"/>
            <a:chOff x="0" y="3722475"/>
            <a:chExt cx="68231203" cy="14515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1DFD8EA-9FD6-B42E-4E26-A7BB2D5A6A41}"/>
                </a:ext>
              </a:extLst>
            </p:cNvPr>
            <p:cNvSpPr/>
            <p:nvPr/>
          </p:nvSpPr>
          <p:spPr>
            <a:xfrm>
              <a:off x="0" y="3722475"/>
              <a:ext cx="68231203" cy="1451567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5F6DC6F7-1068-E38D-EB34-37F05503C7EC}"/>
              </a:ext>
            </a:extLst>
          </p:cNvPr>
          <p:cNvSpPr txBox="1"/>
          <p:nvPr/>
        </p:nvSpPr>
        <p:spPr>
          <a:xfrm>
            <a:off x="1219200" y="3771900"/>
            <a:ext cx="15544800" cy="3240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BE" sz="3600" u="none" strike="noStrike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Wat doen jullie al goed op jullie centrum bij het verbinden met leerkrachten?</a:t>
            </a:r>
          </a:p>
          <a:p>
            <a:pPr marL="571500" lvl="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l-BE" sz="3600" u="none" strike="noStrike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BE" sz="3600" u="none" strike="noStrike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Welke groeimogelijkheden zie je nog? </a:t>
            </a:r>
          </a:p>
          <a:p>
            <a:pPr marL="457200">
              <a:lnSpc>
                <a:spcPct val="115000"/>
              </a:lnSpc>
            </a:pPr>
            <a:r>
              <a:rPr lang="nl-BE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*Welke concrete acties liggen binnen jouw cirkel van invloed? </a:t>
            </a: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nl-BE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*Wat verwacht je vanuit het beleid?  </a:t>
            </a:r>
          </a:p>
        </p:txBody>
      </p:sp>
    </p:spTree>
    <p:extLst>
      <p:ext uri="{BB962C8B-B14F-4D97-AF65-F5344CB8AC3E}">
        <p14:creationId xmlns:p14="http://schemas.microsoft.com/office/powerpoint/2010/main" val="2183812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161" y="2400901"/>
            <a:ext cx="18288000" cy="8167191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657225"/>
            <a:ext cx="12701433" cy="80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 Plenum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0530295B-2510-BC7E-6478-83D30B19D36E}"/>
              </a:ext>
            </a:extLst>
          </p:cNvPr>
          <p:cNvGrpSpPr/>
          <p:nvPr/>
        </p:nvGrpSpPr>
        <p:grpSpPr>
          <a:xfrm>
            <a:off x="0" y="9944099"/>
            <a:ext cx="18290076" cy="623993"/>
            <a:chOff x="0" y="3722475"/>
            <a:chExt cx="68231203" cy="145156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1DFD8EA-9FD6-B42E-4E26-A7BB2D5A6A41}"/>
                </a:ext>
              </a:extLst>
            </p:cNvPr>
            <p:cNvSpPr/>
            <p:nvPr/>
          </p:nvSpPr>
          <p:spPr>
            <a:xfrm>
              <a:off x="0" y="3722475"/>
              <a:ext cx="68231203" cy="1451568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1D7F36AD-0A63-1E2B-73A6-C265D6D03804}"/>
              </a:ext>
            </a:extLst>
          </p:cNvPr>
          <p:cNvSpPr txBox="1"/>
          <p:nvPr/>
        </p:nvSpPr>
        <p:spPr>
          <a:xfrm>
            <a:off x="1447800" y="3314700"/>
            <a:ext cx="1447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/>
              <a:t>Geef per groepje 1 actie binnen je cirkel van invloed?  </a:t>
            </a:r>
          </a:p>
        </p:txBody>
      </p:sp>
    </p:spTree>
    <p:extLst>
      <p:ext uri="{BB962C8B-B14F-4D97-AF65-F5344CB8AC3E}">
        <p14:creationId xmlns:p14="http://schemas.microsoft.com/office/powerpoint/2010/main" val="2750803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161" y="2400901"/>
            <a:ext cx="18288000" cy="8167191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657225"/>
            <a:ext cx="12701433" cy="80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Waaier</a:t>
            </a:r>
            <a:endParaRPr lang="en-US" sz="6000" dirty="0">
              <a:solidFill>
                <a:srgbClr val="FFFCE5"/>
              </a:solidFill>
              <a:latin typeface="Bobby Jones Soft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0530295B-2510-BC7E-6478-83D30B19D36E}"/>
              </a:ext>
            </a:extLst>
          </p:cNvPr>
          <p:cNvGrpSpPr/>
          <p:nvPr/>
        </p:nvGrpSpPr>
        <p:grpSpPr>
          <a:xfrm>
            <a:off x="0" y="9944099"/>
            <a:ext cx="18290076" cy="623993"/>
            <a:chOff x="0" y="3722475"/>
            <a:chExt cx="68231203" cy="145156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1DFD8EA-9FD6-B42E-4E26-A7BB2D5A6A41}"/>
                </a:ext>
              </a:extLst>
            </p:cNvPr>
            <p:cNvSpPr/>
            <p:nvPr/>
          </p:nvSpPr>
          <p:spPr>
            <a:xfrm>
              <a:off x="0" y="3722475"/>
              <a:ext cx="68231203" cy="1451568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20489D41-DABF-B675-C0E3-946F7B72F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079" y="2409102"/>
            <a:ext cx="3428840" cy="753439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5453657-39F0-6B09-2766-3968215E5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419" y="2390391"/>
            <a:ext cx="3428840" cy="754375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19C6408-EF61-413E-0BC8-E3CE01DF8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1325" y="2399747"/>
            <a:ext cx="3428840" cy="75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59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18053"/>
            <a:ext cx="18290139" cy="8168947"/>
            <a:chOff x="-827745" y="-6484"/>
            <a:chExt cx="66227382" cy="30165342"/>
          </a:xfrm>
        </p:grpSpPr>
        <p:sp>
          <p:nvSpPr>
            <p:cNvPr id="3" name="Freeform 3"/>
            <p:cNvSpPr/>
            <p:nvPr/>
          </p:nvSpPr>
          <p:spPr>
            <a:xfrm>
              <a:off x="-827745" y="-6484"/>
              <a:ext cx="66227382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657225"/>
            <a:ext cx="12701433" cy="80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 Check-out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0530295B-2510-BC7E-6478-83D30B19D36E}"/>
              </a:ext>
            </a:extLst>
          </p:cNvPr>
          <p:cNvGrpSpPr/>
          <p:nvPr/>
        </p:nvGrpSpPr>
        <p:grpSpPr>
          <a:xfrm>
            <a:off x="0" y="9944099"/>
            <a:ext cx="18290076" cy="623993"/>
            <a:chOff x="0" y="3722475"/>
            <a:chExt cx="68231203" cy="145156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1DFD8EA-9FD6-B42E-4E26-A7BB2D5A6A41}"/>
                </a:ext>
              </a:extLst>
            </p:cNvPr>
            <p:cNvSpPr/>
            <p:nvPr/>
          </p:nvSpPr>
          <p:spPr>
            <a:xfrm>
              <a:off x="0" y="3722475"/>
              <a:ext cx="68231203" cy="1451568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B1D8BC3B-9202-FEC5-CA62-0E8605645F6D}"/>
              </a:ext>
            </a:extLst>
          </p:cNvPr>
          <p:cNvSpPr txBox="1"/>
          <p:nvPr/>
        </p:nvSpPr>
        <p:spPr>
          <a:xfrm>
            <a:off x="1028701" y="2992157"/>
            <a:ext cx="910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Omschrijf in 1 woord wat je na deze workshop mee naar huis neemt!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5F98C70-F392-3920-708C-CAC65A356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2" y="2118053"/>
            <a:ext cx="7848598" cy="751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16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A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143500"/>
            <a:ext cx="4635420" cy="4560095"/>
          </a:xfrm>
          <a:custGeom>
            <a:avLst/>
            <a:gdLst/>
            <a:ahLst/>
            <a:cxnLst/>
            <a:rect l="l" t="t" r="r" b="b"/>
            <a:pathLst>
              <a:path w="4635420" h="4560095">
                <a:moveTo>
                  <a:pt x="0" y="0"/>
                </a:moveTo>
                <a:lnTo>
                  <a:pt x="4635420" y="0"/>
                </a:lnTo>
                <a:lnTo>
                  <a:pt x="4635420" y="4560095"/>
                </a:lnTo>
                <a:lnTo>
                  <a:pt x="0" y="45600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14484038" y="315358"/>
            <a:ext cx="3391864" cy="3391864"/>
          </a:xfrm>
          <a:custGeom>
            <a:avLst/>
            <a:gdLst/>
            <a:ahLst/>
            <a:cxnLst/>
            <a:rect l="l" t="t" r="r" b="b"/>
            <a:pathLst>
              <a:path w="3391864" h="3391864">
                <a:moveTo>
                  <a:pt x="0" y="0"/>
                </a:moveTo>
                <a:lnTo>
                  <a:pt x="3391864" y="0"/>
                </a:lnTo>
                <a:lnTo>
                  <a:pt x="3391864" y="3391864"/>
                </a:lnTo>
                <a:lnTo>
                  <a:pt x="0" y="33918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4"/>
          <p:cNvSpPr txBox="1"/>
          <p:nvPr/>
        </p:nvSpPr>
        <p:spPr>
          <a:xfrm>
            <a:off x="581366" y="593627"/>
            <a:ext cx="11449765" cy="2621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 dirty="0">
                <a:solidFill>
                  <a:srgbClr val="FFFCE5"/>
                </a:solidFill>
                <a:latin typeface="Bobby Jones Soft"/>
              </a:rPr>
              <a:t>Erg </a:t>
            </a:r>
            <a:r>
              <a:rPr lang="en-US" sz="9999" dirty="0" err="1">
                <a:solidFill>
                  <a:srgbClr val="FFFCE5"/>
                </a:solidFill>
                <a:latin typeface="Bobby Jones Soft"/>
              </a:rPr>
              <a:t>bedankt</a:t>
            </a:r>
            <a:r>
              <a:rPr lang="en-US" sz="9999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9999" dirty="0" err="1">
                <a:solidFill>
                  <a:srgbClr val="FFFCE5"/>
                </a:solidFill>
                <a:latin typeface="Bobby Jones Soft"/>
              </a:rPr>
              <a:t>voor</a:t>
            </a:r>
            <a:r>
              <a:rPr lang="en-US" sz="9999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9999" dirty="0" err="1">
                <a:solidFill>
                  <a:srgbClr val="FFFCE5"/>
                </a:solidFill>
                <a:latin typeface="Bobby Jones Soft"/>
              </a:rPr>
              <a:t>jullie</a:t>
            </a:r>
            <a:r>
              <a:rPr lang="en-US" sz="9999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9999" dirty="0" err="1">
                <a:solidFill>
                  <a:srgbClr val="FFFCE5"/>
                </a:solidFill>
                <a:latin typeface="Bobby Jones Soft"/>
              </a:rPr>
              <a:t>medewerking</a:t>
            </a:r>
            <a:r>
              <a:rPr lang="en-US" sz="9999" dirty="0">
                <a:solidFill>
                  <a:srgbClr val="FFFCE5"/>
                </a:solidFill>
                <a:latin typeface="Bobby Jones Soft"/>
              </a:rPr>
              <a:t>!</a:t>
            </a:r>
          </a:p>
        </p:txBody>
      </p:sp>
      <p:pic>
        <p:nvPicPr>
          <p:cNvPr id="6" name="Afbeelding 5" descr="Afbeelding met tekst, schermopname, Lettertype, patroon&#10;&#10;Automatisch gegenereerde beschrijving">
            <a:extLst>
              <a:ext uri="{FF2B5EF4-FFF2-40B4-BE49-F238E27FC236}">
                <a16:creationId xmlns:a16="http://schemas.microsoft.com/office/drawing/2014/main" id="{EB0AB70D-3537-C53D-29FD-15B779468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34" y="3214986"/>
            <a:ext cx="7008931" cy="70089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171" y="1349134"/>
            <a:ext cx="18325171" cy="8594966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46315" y="8420100"/>
            <a:ext cx="18264963" cy="1905633"/>
            <a:chOff x="0" y="0"/>
            <a:chExt cx="68223458" cy="5524909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657225"/>
            <a:ext cx="1270143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Speeddating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1600" y="1866900"/>
            <a:ext cx="14935200" cy="754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5774" lvl="1" algn="l">
              <a:lnSpc>
                <a:spcPts val="6299"/>
              </a:lnSpc>
            </a:pPr>
            <a:r>
              <a:rPr lang="en-US" sz="4499" dirty="0">
                <a:solidFill>
                  <a:srgbClr val="572B18"/>
                </a:solidFill>
                <a:latin typeface="Canva Sans Bold"/>
              </a:rPr>
              <a:t>Binnen welk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niveau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werk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je het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meest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9356ED7-AC03-63A3-51D8-5B0E31486F3A}"/>
              </a:ext>
            </a:extLst>
          </p:cNvPr>
          <p:cNvSpPr txBox="1"/>
          <p:nvPr/>
        </p:nvSpPr>
        <p:spPr>
          <a:xfrm>
            <a:off x="1828800" y="3924300"/>
            <a:ext cx="1356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R"/>
            </a:pPr>
            <a:r>
              <a:rPr lang="nl-BE" sz="4000" dirty="0"/>
              <a:t>Basis							C) Buitengewoon onderwijs</a:t>
            </a:r>
          </a:p>
          <a:p>
            <a:pPr marL="742950" indent="-742950">
              <a:buAutoNum type="alphaUcParenR"/>
            </a:pPr>
            <a:endParaRPr lang="nl-BE" sz="4000" dirty="0"/>
          </a:p>
          <a:p>
            <a:pPr marL="742950" indent="-742950">
              <a:buAutoNum type="alphaUcParenR"/>
            </a:pPr>
            <a:endParaRPr lang="nl-BE" sz="4000" dirty="0"/>
          </a:p>
          <a:p>
            <a:pPr marL="742950" indent="-742950">
              <a:buAutoNum type="alphaUcParenR"/>
            </a:pPr>
            <a:r>
              <a:rPr lang="nl-BE" sz="4000" dirty="0"/>
              <a:t>Secundair					D) Beleid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E7DC308-2FC9-9A89-990D-22E318776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873" y="342900"/>
            <a:ext cx="3953427" cy="25149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1653934"/>
            <a:ext cx="18288000" cy="8594966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8622997"/>
            <a:ext cx="18288000" cy="1574543"/>
            <a:chOff x="0" y="0"/>
            <a:chExt cx="68223458" cy="5524909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657225"/>
            <a:ext cx="1270143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Speeddating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1600" y="1866900"/>
            <a:ext cx="14935200" cy="754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5774" lvl="1" algn="l">
              <a:lnSpc>
                <a:spcPts val="6299"/>
              </a:lnSpc>
            </a:pPr>
            <a:r>
              <a:rPr lang="en-US" sz="4499" dirty="0">
                <a:solidFill>
                  <a:srgbClr val="572B18"/>
                </a:solidFill>
                <a:latin typeface="Canva Sans Bold"/>
              </a:rPr>
              <a:t>Ben je…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9356ED7-AC03-63A3-51D8-5B0E31486F3A}"/>
              </a:ext>
            </a:extLst>
          </p:cNvPr>
          <p:cNvSpPr txBox="1"/>
          <p:nvPr/>
        </p:nvSpPr>
        <p:spPr>
          <a:xfrm>
            <a:off x="1828800" y="3924300"/>
            <a:ext cx="1356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R"/>
            </a:pPr>
            <a:r>
              <a:rPr lang="nl-BE" sz="4000" dirty="0"/>
              <a:t>Anker / </a:t>
            </a:r>
            <a:r>
              <a:rPr lang="nl-BE" sz="4000" dirty="0" err="1"/>
              <a:t>onthaler</a:t>
            </a:r>
            <a:r>
              <a:rPr lang="nl-BE" sz="4000" dirty="0"/>
              <a:t>			C) Beleid</a:t>
            </a:r>
          </a:p>
          <a:p>
            <a:pPr marL="742950" indent="-742950">
              <a:buAutoNum type="alphaUcParenR"/>
            </a:pPr>
            <a:endParaRPr lang="nl-BE" sz="4000" dirty="0"/>
          </a:p>
          <a:p>
            <a:pPr marL="742950" indent="-742950">
              <a:buAutoNum type="alphaUcParenR"/>
            </a:pPr>
            <a:endParaRPr lang="nl-BE" sz="4000" dirty="0"/>
          </a:p>
          <a:p>
            <a:pPr marL="742950" indent="-742950">
              <a:buAutoNum type="alphaUcParenR"/>
            </a:pPr>
            <a:r>
              <a:rPr lang="nl-BE" sz="4000" dirty="0" err="1"/>
              <a:t>Trajecter</a:t>
            </a:r>
            <a:r>
              <a:rPr lang="nl-BE" sz="4000" dirty="0"/>
              <a:t> 					D) Geen van deze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93891D8-EB6B-CB8F-4CC3-EA8DA632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600" y="198413"/>
            <a:ext cx="3953427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3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1423623"/>
            <a:ext cx="18288000" cy="8594966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27432" y="8695693"/>
            <a:ext cx="18288000" cy="1574543"/>
            <a:chOff x="0" y="0"/>
            <a:chExt cx="68223458" cy="5524909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657225"/>
            <a:ext cx="1270143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Speeddating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1600" y="1866900"/>
            <a:ext cx="14935200" cy="754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5774" lvl="1" algn="l">
              <a:lnSpc>
                <a:spcPts val="6299"/>
              </a:lnSpc>
            </a:pP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Waar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ben je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deze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vakantie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op reis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geweest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9356ED7-AC03-63A3-51D8-5B0E31486F3A}"/>
              </a:ext>
            </a:extLst>
          </p:cNvPr>
          <p:cNvSpPr txBox="1"/>
          <p:nvPr/>
        </p:nvSpPr>
        <p:spPr>
          <a:xfrm>
            <a:off x="1828800" y="3924300"/>
            <a:ext cx="1356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R"/>
            </a:pPr>
            <a:r>
              <a:rPr lang="nl-BE" sz="4000" dirty="0"/>
              <a:t>België					C) Buiten Europa</a:t>
            </a:r>
          </a:p>
          <a:p>
            <a:pPr marL="742950" indent="-742950">
              <a:buAutoNum type="alphaUcParenR"/>
            </a:pPr>
            <a:endParaRPr lang="nl-BE" sz="4000" dirty="0"/>
          </a:p>
          <a:p>
            <a:pPr marL="742950" indent="-742950">
              <a:buAutoNum type="alphaUcParenR"/>
            </a:pPr>
            <a:endParaRPr lang="nl-BE" sz="4000" dirty="0"/>
          </a:p>
          <a:p>
            <a:pPr marL="742950" indent="-742950">
              <a:buAutoNum type="alphaUcParenR"/>
            </a:pPr>
            <a:r>
              <a:rPr lang="nl-BE" sz="4000" dirty="0"/>
              <a:t>Europa					D) Eigen tuin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03EB2F7-8DDA-4514-B86C-75DAA5417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0" y="237399"/>
            <a:ext cx="3953427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37" y="1486786"/>
            <a:ext cx="18264963" cy="8594966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78043" y="8674357"/>
            <a:ext cx="17931913" cy="1574543"/>
            <a:chOff x="0" y="0"/>
            <a:chExt cx="68223458" cy="5524909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657225"/>
            <a:ext cx="1270143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Speeddating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1600" y="1866900"/>
            <a:ext cx="14935200" cy="1562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5774" lvl="1" algn="l">
              <a:lnSpc>
                <a:spcPts val="6299"/>
              </a:lnSpc>
            </a:pPr>
            <a:endParaRPr lang="en-US" sz="4499" dirty="0">
              <a:solidFill>
                <a:srgbClr val="572B18"/>
              </a:solidFill>
              <a:latin typeface="Canva Sans Bold"/>
            </a:endParaRPr>
          </a:p>
          <a:p>
            <a:pPr marL="485774" lvl="1" algn="l">
              <a:lnSpc>
                <a:spcPts val="6299"/>
              </a:lnSpc>
            </a:pP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Hoeveel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jaar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ervaring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heb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je al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binnen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het CLB?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9356ED7-AC03-63A3-51D8-5B0E31486F3A}"/>
              </a:ext>
            </a:extLst>
          </p:cNvPr>
          <p:cNvSpPr txBox="1"/>
          <p:nvPr/>
        </p:nvSpPr>
        <p:spPr>
          <a:xfrm>
            <a:off x="1828800" y="3924300"/>
            <a:ext cx="1356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R"/>
            </a:pPr>
            <a:r>
              <a:rPr lang="nl-BE" sz="4000" dirty="0"/>
              <a:t>0-5jaar						C) 10-15jaar</a:t>
            </a:r>
          </a:p>
          <a:p>
            <a:pPr marL="742950" indent="-742950">
              <a:buAutoNum type="alphaUcParenR"/>
            </a:pPr>
            <a:endParaRPr lang="nl-BE" sz="4000" dirty="0"/>
          </a:p>
          <a:p>
            <a:pPr marL="742950" indent="-742950">
              <a:buAutoNum type="alphaUcParenR"/>
            </a:pPr>
            <a:endParaRPr lang="nl-BE" sz="4000" dirty="0"/>
          </a:p>
          <a:p>
            <a:pPr marL="742950" indent="-742950">
              <a:buAutoNum type="alphaUcParenR"/>
            </a:pPr>
            <a:r>
              <a:rPr lang="nl-BE" sz="4000" dirty="0"/>
              <a:t>5-10jaar						D) Meer dan 15 jaar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740C182-6EEB-44FF-A78A-CC6D4E49E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523" y="83170"/>
            <a:ext cx="3953427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1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37" y="1486786"/>
            <a:ext cx="18264963" cy="8594966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8712457"/>
            <a:ext cx="18241927" cy="1574543"/>
            <a:chOff x="0" y="0"/>
            <a:chExt cx="68223458" cy="5524909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657225"/>
            <a:ext cx="1270143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Speeddating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1600" y="1866900"/>
            <a:ext cx="14935200" cy="754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5774" lvl="1" algn="l">
              <a:lnSpc>
                <a:spcPts val="6299"/>
              </a:lnSpc>
            </a:pPr>
            <a:r>
              <a:rPr lang="en-US" sz="4499" dirty="0">
                <a:solidFill>
                  <a:srgbClr val="572B18"/>
                </a:solidFill>
                <a:latin typeface="Canva Sans Bold"/>
              </a:rPr>
              <a:t>Wat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heb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je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vanochtend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gegeten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9356ED7-AC03-63A3-51D8-5B0E31486F3A}"/>
              </a:ext>
            </a:extLst>
          </p:cNvPr>
          <p:cNvSpPr txBox="1"/>
          <p:nvPr/>
        </p:nvSpPr>
        <p:spPr>
          <a:xfrm>
            <a:off x="1828800" y="3924300"/>
            <a:ext cx="1356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R"/>
            </a:pPr>
            <a:r>
              <a:rPr lang="nl-BE" sz="4000" dirty="0" err="1"/>
              <a:t>Booke</a:t>
            </a:r>
            <a:r>
              <a:rPr lang="nl-BE" sz="4000" dirty="0"/>
              <a:t> / </a:t>
            </a:r>
            <a:r>
              <a:rPr lang="nl-BE" sz="4000" dirty="0" err="1"/>
              <a:t>Stutje</a:t>
            </a:r>
            <a:r>
              <a:rPr lang="nl-BE" sz="4000" dirty="0"/>
              <a:t> met choco	C) Cornflakes / </a:t>
            </a:r>
            <a:r>
              <a:rPr lang="nl-BE" sz="4000" dirty="0" err="1"/>
              <a:t>granola</a:t>
            </a:r>
            <a:endParaRPr lang="nl-BE" sz="4000" dirty="0"/>
          </a:p>
          <a:p>
            <a:pPr marL="742950" indent="-742950">
              <a:buAutoNum type="alphaUcParenR"/>
            </a:pPr>
            <a:endParaRPr lang="nl-BE" sz="4000" dirty="0"/>
          </a:p>
          <a:p>
            <a:pPr marL="742950" indent="-742950">
              <a:buAutoNum type="alphaUcParenR"/>
            </a:pPr>
            <a:endParaRPr lang="nl-BE" sz="4000" dirty="0"/>
          </a:p>
          <a:p>
            <a:pPr marL="742950" indent="-742950">
              <a:buAutoNum type="alphaUcParenR"/>
            </a:pPr>
            <a:r>
              <a:rPr lang="nl-BE" sz="4000" dirty="0"/>
              <a:t>Yoghurt met fruit			D) Andere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8F96D65-A57C-4B92-8698-A4E85C12B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936" y="609424"/>
            <a:ext cx="3953427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506279"/>
            <a:ext cx="18321233" cy="8594966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132418"/>
            <a:ext cx="18288000" cy="1574543"/>
            <a:chOff x="0" y="0"/>
            <a:chExt cx="68223458" cy="5524909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657225"/>
            <a:ext cx="1270143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Speeddating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1600" y="1866900"/>
            <a:ext cx="14935200" cy="2370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5774" lvl="1" algn="l">
              <a:lnSpc>
                <a:spcPts val="6299"/>
              </a:lnSpc>
            </a:pPr>
            <a:endParaRPr lang="en-US" sz="4499" dirty="0">
              <a:solidFill>
                <a:srgbClr val="572B18"/>
              </a:solidFill>
              <a:latin typeface="Canva Sans Bold"/>
            </a:endParaRPr>
          </a:p>
          <a:p>
            <a:pPr marL="485774" lvl="1" algn="l">
              <a:lnSpc>
                <a:spcPts val="6299"/>
              </a:lnSpc>
            </a:pPr>
            <a:r>
              <a:rPr lang="en-US" sz="4499" dirty="0">
                <a:solidFill>
                  <a:srgbClr val="572B18"/>
                </a:solidFill>
                <a:latin typeface="Canva Sans Bold"/>
              </a:rPr>
              <a:t>Hoe leg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jij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verbinding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als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je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mensen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nog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niet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goed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4499" dirty="0" err="1">
                <a:solidFill>
                  <a:srgbClr val="572B18"/>
                </a:solidFill>
                <a:latin typeface="Canva Sans Bold"/>
              </a:rPr>
              <a:t>kent</a:t>
            </a:r>
            <a:r>
              <a:rPr lang="en-US" sz="4499" dirty="0">
                <a:solidFill>
                  <a:srgbClr val="572B18"/>
                </a:solidFill>
                <a:latin typeface="Canva Sans Bold"/>
              </a:rPr>
              <a:t>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9356ED7-AC03-63A3-51D8-5B0E31486F3A}"/>
              </a:ext>
            </a:extLst>
          </p:cNvPr>
          <p:cNvSpPr txBox="1"/>
          <p:nvPr/>
        </p:nvSpPr>
        <p:spPr>
          <a:xfrm>
            <a:off x="1828800" y="4526198"/>
            <a:ext cx="1356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R"/>
            </a:pPr>
            <a:r>
              <a:rPr lang="nl-BE" sz="4000" dirty="0"/>
              <a:t>Ik praat meteen met iedereen 	C) Ik zoek contact met 1 pers.</a:t>
            </a:r>
          </a:p>
          <a:p>
            <a:pPr marL="742950" indent="-742950">
              <a:buAutoNum type="alphaUcParenR"/>
            </a:pPr>
            <a:endParaRPr lang="nl-BE" sz="4000" dirty="0"/>
          </a:p>
          <a:p>
            <a:pPr marL="742950" indent="-742950">
              <a:buAutoNum type="alphaUcParenR"/>
            </a:pPr>
            <a:endParaRPr lang="nl-BE" sz="4000" dirty="0"/>
          </a:p>
          <a:p>
            <a:pPr marL="742950" indent="-742950">
              <a:buAutoNum type="alphaUcParenR"/>
            </a:pPr>
            <a:r>
              <a:rPr lang="nl-BE" sz="4000" dirty="0"/>
              <a:t>Ik heb tijd nodig. 				D) Andere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E9D365E-0227-237B-9276-93DAF0735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6941" y="185122"/>
            <a:ext cx="3953427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0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1390365"/>
            <a:ext cx="18059400" cy="9317229"/>
            <a:chOff x="0" y="0"/>
            <a:chExt cx="66219637" cy="301588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30165342"/>
            </a:xfrm>
            <a:custGeom>
              <a:avLst/>
              <a:gdLst/>
              <a:ahLst/>
              <a:cxnLst/>
              <a:rect l="l" t="t" r="r" b="b"/>
              <a:pathLst>
                <a:path w="66227381" h="30165342">
                  <a:moveTo>
                    <a:pt x="65288486" y="30154155"/>
                  </a:moveTo>
                  <a:cubicBezTo>
                    <a:pt x="65288486" y="30154155"/>
                    <a:pt x="64868729" y="30165342"/>
                    <a:pt x="64406146" y="30162722"/>
                  </a:cubicBezTo>
                  <a:cubicBezTo>
                    <a:pt x="18494857" y="30160561"/>
                    <a:pt x="1057073" y="30152735"/>
                    <a:pt x="1057073" y="30152735"/>
                  </a:cubicBezTo>
                  <a:cubicBezTo>
                    <a:pt x="812931" y="30143901"/>
                    <a:pt x="565145" y="30126919"/>
                    <a:pt x="398404" y="30068743"/>
                  </a:cubicBezTo>
                  <a:cubicBezTo>
                    <a:pt x="120505" y="29971782"/>
                    <a:pt x="0" y="29794251"/>
                    <a:pt x="0" y="8858482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8858482"/>
                  </a:cubicBezTo>
                  <a:cubicBezTo>
                    <a:pt x="66218240" y="29912216"/>
                    <a:pt x="65935244" y="30126315"/>
                    <a:pt x="65288486" y="30154155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079720"/>
            <a:ext cx="18288000" cy="1627241"/>
            <a:chOff x="0" y="0"/>
            <a:chExt cx="68223458" cy="5524909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657225"/>
            <a:ext cx="1270143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Ken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jezelf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!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1C15F69-99C8-FC2B-44FB-7A4D6A4F6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346669"/>
            <a:ext cx="7429500" cy="5486398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36AD756-9807-E345-691A-9FD31C223C4D}"/>
              </a:ext>
            </a:extLst>
          </p:cNvPr>
          <p:cNvSpPr txBox="1"/>
          <p:nvPr/>
        </p:nvSpPr>
        <p:spPr>
          <a:xfrm>
            <a:off x="9144000" y="697229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/>
              <a:t>Zelfdeterminatietheorie van </a:t>
            </a:r>
            <a:r>
              <a:rPr lang="nl-BE" sz="2400" u="sng" dirty="0" err="1"/>
              <a:t>Deci</a:t>
            </a:r>
            <a:r>
              <a:rPr lang="nl-BE" sz="2400" u="sng" dirty="0"/>
              <a:t> &amp; Ryan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CC97AAB-86E7-5A1A-148D-53A6115F7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390365"/>
            <a:ext cx="9601200" cy="55812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922773-b19f-48d9-89dd-80dbcbbfdfe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A11D13E2B0140A0D84E74623FA54B" ma:contentTypeVersion="11" ma:contentTypeDescription="Een nieuw document maken." ma:contentTypeScope="" ma:versionID="51a8a5be91115e82dcd50e402745ee0d">
  <xsd:schema xmlns:xsd="http://www.w3.org/2001/XMLSchema" xmlns:xs="http://www.w3.org/2001/XMLSchema" xmlns:p="http://schemas.microsoft.com/office/2006/metadata/properties" xmlns:ns2="d8922773-b19f-48d9-89dd-80dbcbbfdfe6" targetNamespace="http://schemas.microsoft.com/office/2006/metadata/properties" ma:root="true" ma:fieldsID="4695a5bc94d0625b3a3df412f7b63125" ns2:_="">
    <xsd:import namespace="d8922773-b19f-48d9-89dd-80dbcbbfdf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22773-b19f-48d9-89dd-80dbcbbfd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22b7d4d7-aa62-4847-809c-85ed79ea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45DB94-E5A2-4AA5-B1A7-B529CB5BC3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B6911B-3D10-4541-B46A-3E58BF58F133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d8922773-b19f-48d9-89dd-80dbcbbfdfe6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B88AB4E-608D-4378-BC2F-9C6CC1C4E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922773-b19f-48d9-89dd-80dbcbbfd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Macintosh PowerPoint</Application>
  <PresentationFormat>Aangepast</PresentationFormat>
  <Paragraphs>168</Paragraphs>
  <Slides>27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3" baseType="lpstr">
      <vt:lpstr>Canva Sans Bold</vt:lpstr>
      <vt:lpstr>Aptos</vt:lpstr>
      <vt:lpstr>Arial</vt:lpstr>
      <vt:lpstr>Bobby Jones Soft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Sjabloonppt voormiddag Slotevent</dc:title>
  <dc:creator>Sarah De Jaeger</dc:creator>
  <cp:lastModifiedBy>Marjolein Van Bogaert</cp:lastModifiedBy>
  <cp:revision>2</cp:revision>
  <dcterms:created xsi:type="dcterms:W3CDTF">2006-08-16T00:00:00Z</dcterms:created>
  <dcterms:modified xsi:type="dcterms:W3CDTF">2024-10-02T08:14:23Z</dcterms:modified>
  <dc:identifier>DAGAPSqQ2sU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0x010100E8FA11D13E2B0140A0D84E74623FA54B</vt:lpwstr>
  </property>
  <property fmtid="{D5CDD505-2E9C-101B-9397-08002B2CF9AE}" pid="3" name="MediaServiceImageTags">
    <vt:lpwstr/>
  </property>
</Properties>
</file>