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8288000" cy="10287000"/>
  <p:notesSz cx="6858000" cy="9144000"/>
  <p:embeddedFontLst>
    <p:embeddedFont>
      <p:font typeface="Open Sans" panose="020B0606030504020204" pitchFamily="34" charset="0"/>
      <p:regular r:id="rId17"/>
      <p:bold r:id="rId18"/>
      <p:italic r:id="rId19"/>
      <p:boldItalic r:id="rId20"/>
    </p:embeddedFont>
    <p:embeddedFont>
      <p:font typeface="Open Sans Bold" panose="020B0806030504020204" pitchFamily="34" charset="0"/>
      <p:regular r:id="rId21"/>
      <p:bold r:id="rId22"/>
    </p:embeddedFont>
    <p:embeddedFont>
      <p:font typeface="Open Sauce" pitchFamily="2" charset="77"/>
      <p:regular r:id="rId23"/>
    </p:embeddedFont>
    <p:embeddedFont>
      <p:font typeface="Open Sauce Bold" pitchFamily="2" charset="77"/>
      <p:regular r:id="rId24"/>
      <p:bold r:id="rId25"/>
    </p:embeddedFont>
    <p:embeddedFont>
      <p:font typeface="Poppins" pitchFamily="2" charset="77"/>
      <p:regular r:id="rId26"/>
      <p:bold r:id="rId27"/>
      <p:italic r:id="rId28"/>
      <p:boldItalic r:id="rId29"/>
    </p:embeddedFont>
    <p:embeddedFont>
      <p:font typeface="Poppins Bold" pitchFamily="2" charset="77"/>
      <p:regular r:id="rId30"/>
      <p:bold r:id="rId31"/>
    </p:embeddedFont>
    <p:embeddedFont>
      <p:font typeface="Segoe UI" panose="020B0502040204020203"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6923" autoAdjust="0"/>
  </p:normalViewPr>
  <p:slideViewPr>
    <p:cSldViewPr>
      <p:cViewPr varScale="1">
        <p:scale>
          <a:sx n="56" d="100"/>
          <a:sy n="56" d="100"/>
        </p:scale>
        <p:origin x="1640"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13.05.2024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l-NL" sz="1800" b="0" i="0" dirty="0">
                <a:solidFill>
                  <a:srgbClr val="000000"/>
                </a:solidFill>
                <a:effectLst/>
                <a:highlight>
                  <a:srgbClr val="FFFFFF"/>
                </a:highlight>
                <a:latin typeface="Calibri" panose="020F0502020204030204" pitchFamily="34" charset="0"/>
              </a:rPr>
              <a:t>Welkom bij deze kennisclip over het vernieuwd zorgcontinuüm. Mijn naam is Marjolein Van Bogaert en ik ben projectmedewerker bij het </a:t>
            </a:r>
            <a:r>
              <a:rPr lang="nl-NL" sz="1800" b="0" i="0" dirty="0" err="1">
                <a:solidFill>
                  <a:srgbClr val="000000"/>
                </a:solidFill>
                <a:effectLst/>
                <a:highlight>
                  <a:srgbClr val="FFFFFF"/>
                </a:highlight>
                <a:latin typeface="Calibri" panose="020F0502020204030204" pitchFamily="34" charset="0"/>
              </a:rPr>
              <a:t>Prodia</a:t>
            </a:r>
            <a:r>
              <a:rPr lang="nl-NL" sz="1800" b="0" i="0" dirty="0">
                <a:solidFill>
                  <a:srgbClr val="000000"/>
                </a:solidFill>
                <a:effectLst/>
                <a:highlight>
                  <a:srgbClr val="FFFFFF"/>
                </a:highlight>
                <a:latin typeface="Calibri" panose="020F0502020204030204" pitchFamily="34" charset="0"/>
              </a:rPr>
              <a:t>-team. In deze kennisclip neem ik jullie mee door de veranderingen die zijn aangebracht in het zorgcontinuüm.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pPr algn="just" rtl="0" fontAlgn="base"/>
            <a:r>
              <a:rPr lang="nl-NL" sz="1800" b="0" i="0" dirty="0">
                <a:solidFill>
                  <a:srgbClr val="000000"/>
                </a:solidFill>
                <a:effectLst/>
                <a:highlight>
                  <a:srgbClr val="FFFFFF"/>
                </a:highlight>
                <a:latin typeface="Calibri" panose="020F0502020204030204" pitchFamily="34" charset="0"/>
              </a:rPr>
              <a:t>Wanneer uit het handelingsgericht diagnostisch traject van een leerling blijkt dat een IAC-verslag of OV4-verslag nodig is, geven alle betrokkenen vorm aan het Handelen en evalueren o.b.v. een IAC – of OV4 verslag. Dit handelen en evalueren kan zowel binnen gewoon als binnen buitengewoon onderwijs plaatsvinden. Een OV4-verslag is enkel mogelijk in het secundair onderwijs.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000000"/>
                </a:solidFill>
                <a:effectLst/>
                <a:highlight>
                  <a:srgbClr val="FFFFFF"/>
                </a:highlight>
                <a:latin typeface="Calibri" panose="020F0502020204030204" pitchFamily="34" charset="0"/>
              </a:rPr>
              <a:t>Via handelingsplanmatig werken wordt het traject van de leerling opgevolgd en bijgestuurd. Binnen gewoon onderwijs, kunnen leerlingen met een IAC- of OV4-verslag rekenen op intensieve leersteun. Binnen buitengewoon onderwijs wordt de zorg voor de leerling georganiseerd binnen een continuüm van zorg. Sinds de invoering van het decreet leersteun is er ook de mogelijkheid tot gedeeltelijke lesbijwoning in gewoon en buitengewoon onderwijs. </a:t>
            </a:r>
            <a:endParaRPr lang="nl-NL" b="0" i="0" dirty="0">
              <a:solidFill>
                <a:srgbClr val="000000"/>
              </a:solidFill>
              <a:effectLst/>
              <a:highlight>
                <a:srgbClr val="FFFFFF"/>
              </a:highlight>
              <a:latin typeface="Segoe UI" panose="020B0502040204020203" pitchFamily="34" charset="0"/>
            </a:endParaRPr>
          </a:p>
          <a:p>
            <a:pPr algn="l" rtl="0" fontAlgn="base"/>
            <a:r>
              <a:rPr lang="nl-NL" sz="1800" b="0" i="0" dirty="0">
                <a:solidFill>
                  <a:srgbClr val="000000"/>
                </a:solidFill>
                <a:effectLst/>
                <a:highlight>
                  <a:srgbClr val="FFFFFF"/>
                </a:highlight>
                <a:latin typeface="Calibri" panose="020F0502020204030204" pitchFamily="34" charset="0"/>
              </a:rPr>
              <a:t>Gezien een IAC-verslag inhoudt dat er binnen een individueel aangepast curriculum wordt gewerkt en een OV4-verslag inhoudt dat er binnen een gemeenschappelijk curriculum met bijkomende doelen wordt gewerkt, is de opvolging van de bereikte doelen in kwalificaties belangrijk. Het onderwijsloopbaanperspectief en het verhogen van de participatie en kwaliteit van leven is voor deze leerlingen cruciaal. Daarom staan alle betrokkenen blijvend stil bij de verdere noodzaak aan een IAC- of een OV4-verslag. Binnen buitengewoon onderwijs is extra aandacht voor een mogelijke (volledige of gedeeltelijke) terugkeer naar het gewoon onderwijs. Dit illustreert opnieuw de mogelijkheid tot schakelen doorheen alle fasen van het </a:t>
            </a:r>
            <a:r>
              <a:rPr lang="nl-NL" sz="1800" b="0" i="0" dirty="0" err="1">
                <a:solidFill>
                  <a:srgbClr val="000000"/>
                </a:solidFill>
                <a:effectLst/>
                <a:highlight>
                  <a:srgbClr val="FFFFFF"/>
                </a:highlight>
                <a:latin typeface="Calibri" panose="020F0502020204030204" pitchFamily="34" charset="0"/>
              </a:rPr>
              <a:t>zorgcontinuum</a:t>
            </a:r>
            <a:r>
              <a:rPr lang="nl-NL" sz="1800" b="0" i="0" dirty="0">
                <a:solidFill>
                  <a:srgbClr val="000000"/>
                </a:solidFill>
                <a:effectLst/>
                <a:highlight>
                  <a:srgbClr val="FFFFFF"/>
                </a:highlight>
                <a:latin typeface="Calibri" panose="020F0502020204030204" pitchFamily="34" charset="0"/>
              </a:rPr>
              <a:t>: bijschakelen indien nodig en terugschakelen indien mogelijk.   </a:t>
            </a:r>
            <a:endParaRPr lang="nl-NL" b="0" i="0" dirty="0">
              <a:solidFill>
                <a:srgbClr val="000000"/>
              </a:solidFill>
              <a:effectLst/>
              <a:highlight>
                <a:srgbClr val="FFFFFF"/>
              </a:highlight>
              <a:latin typeface="Segoe UI" panose="020B0502040204020203" pitchFamily="34" charset="0"/>
            </a:endParaRPr>
          </a:p>
          <a:p>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514891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BE" sz="1800" b="0" i="0" dirty="0">
                <a:solidFill>
                  <a:srgbClr val="000000"/>
                </a:solidFill>
                <a:effectLst/>
                <a:highlight>
                  <a:srgbClr val="FFFFFF"/>
                </a:highlight>
                <a:latin typeface="Calibri" panose="020F0502020204030204" pitchFamily="34" charset="0"/>
              </a:rPr>
              <a:t>Hierbij komen we aan het einde van deze kennisclip rond het vernieuwd zorgcontinuum. Wil je graag aan de slag, neem dan zeker een kijkje op de website op de pagina van het zorgcontinuum en op de pagina’s van de verschillende fasen. Wil je graag bijleren over de verschillende fasen van het zorgcontinuum bekijk dan zeker de uitgebreidere kennisclips van de verschillende fasen en wil je graag nog meer weten en lezen, kan je ook de uitgebreide teksten terugvinden via deze links.  </a:t>
            </a:r>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421311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l-NL" sz="1800" b="0" i="0" dirty="0">
                <a:solidFill>
                  <a:srgbClr val="000000"/>
                </a:solidFill>
                <a:effectLst/>
                <a:highlight>
                  <a:srgbClr val="FFFFFF"/>
                </a:highlight>
                <a:latin typeface="Calibri" panose="020F0502020204030204" pitchFamily="34" charset="0"/>
              </a:rPr>
              <a:t>Op het eerste zicht merk je misschien slechts kleine aanpassingen in het zorgcontinuüm. De naam van de bovenste fase is aangepast, er staan radertjes en in de cirkel is ‘zorgvisie’ vervangen door ‘visie en beleid op leerlingenbegeleiding.’  Maar achter deze kleine aanpassingen ligt echter een groter accentverschil, waarbij we vertrokken zijn vanuit het versterken van wat we al goed zien lopen in het samenwerken binnen een continuüm van zorg en welke knelpunten we naar boven zien komen.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r>
              <a:rPr lang="nl-NL" sz="1800" b="0" i="0" dirty="0">
                <a:solidFill>
                  <a:srgbClr val="000000"/>
                </a:solidFill>
                <a:effectLst/>
                <a:highlight>
                  <a:srgbClr val="FFFFFF"/>
                </a:highlight>
                <a:latin typeface="Calibri" panose="020F0502020204030204" pitchFamily="34" charset="0"/>
              </a:rPr>
              <a:t>Net zoals bij het oude zorgcontinuüm is binnen het vernieuwde zorgcontinuüm de cirkel essentieel. Hij geeft de visie en het beleid op leerlingenbegeleiding weer. Om op een succesvolle manier samen aan de slag te gaan binnen een zorgcontinuüm zijn drie factoren belangrijk: </a:t>
            </a:r>
            <a:endParaRPr lang="nl-NL" b="0" i="0" dirty="0">
              <a:solidFill>
                <a:srgbClr val="000000"/>
              </a:solidFill>
              <a:effectLst/>
              <a:highlight>
                <a:srgbClr val="FFFFFF"/>
              </a:highlight>
              <a:latin typeface="Segoe UI" panose="020B0502040204020203" pitchFamily="34" charset="0"/>
            </a:endParaRPr>
          </a:p>
          <a:p>
            <a:pPr algn="l" rtl="0" fontAlgn="base">
              <a:buFont typeface="+mj-lt"/>
              <a:buAutoNum type="arabicPeriod"/>
            </a:pPr>
            <a:r>
              <a:rPr lang="nl-NL" sz="1800" b="0" i="0" dirty="0">
                <a:solidFill>
                  <a:srgbClr val="000000"/>
                </a:solidFill>
                <a:effectLst/>
                <a:highlight>
                  <a:srgbClr val="FFFFFF"/>
                </a:highlight>
                <a:latin typeface="Calibri" panose="020F0502020204030204" pitchFamily="34" charset="0"/>
              </a:rPr>
              <a:t>Om te beginnen is een constructieve samenwerking bij de uitwerking en bijsturing van de visie en het beleid op leerlingenbegeleiding van zeer groot belang. Niet alleen met de partners zijnde school, </a:t>
            </a:r>
            <a:r>
              <a:rPr lang="nl-NL" sz="1800" b="0" i="0" dirty="0" err="1">
                <a:solidFill>
                  <a:srgbClr val="000000"/>
                </a:solidFill>
                <a:effectLst/>
                <a:highlight>
                  <a:srgbClr val="FFFFFF"/>
                </a:highlight>
                <a:latin typeface="Calibri" panose="020F0502020204030204" pitchFamily="34" charset="0"/>
              </a:rPr>
              <a:t>clb</a:t>
            </a:r>
            <a:r>
              <a:rPr lang="nl-NL" sz="1800" b="0" i="0" dirty="0">
                <a:solidFill>
                  <a:srgbClr val="000000"/>
                </a:solidFill>
                <a:effectLst/>
                <a:highlight>
                  <a:srgbClr val="FFFFFF"/>
                </a:highlight>
                <a:latin typeface="Calibri" panose="020F0502020204030204" pitchFamily="34" charset="0"/>
              </a:rPr>
              <a:t>, </a:t>
            </a:r>
            <a:r>
              <a:rPr lang="nl-NL" sz="1800" b="0" i="0" dirty="0" err="1">
                <a:solidFill>
                  <a:srgbClr val="000000"/>
                </a:solidFill>
                <a:effectLst/>
                <a:highlight>
                  <a:srgbClr val="FFFFFF"/>
                </a:highlight>
                <a:latin typeface="Calibri" panose="020F0502020204030204" pitchFamily="34" charset="0"/>
              </a:rPr>
              <a:t>pdb</a:t>
            </a:r>
            <a:r>
              <a:rPr lang="nl-NL" sz="1800" b="0" i="0" dirty="0">
                <a:solidFill>
                  <a:srgbClr val="000000"/>
                </a:solidFill>
                <a:effectLst/>
                <a:highlight>
                  <a:srgbClr val="FFFFFF"/>
                </a:highlight>
                <a:latin typeface="Calibri" panose="020F0502020204030204" pitchFamily="34" charset="0"/>
              </a:rPr>
              <a:t>, leersteuncentrum en evt. externe betrokkenen, maar ook een constructieve samenwerking met de leerlingen en diens ouders of opvoedingsverantwoordelijken. </a:t>
            </a:r>
            <a:br>
              <a:rPr lang="nl-NL" sz="1800" b="0" i="0" dirty="0">
                <a:solidFill>
                  <a:srgbClr val="000000"/>
                </a:solidFill>
                <a:effectLst/>
                <a:highlight>
                  <a:srgbClr val="FFFFFF"/>
                </a:highlight>
                <a:latin typeface="Calibri" panose="020F0502020204030204" pitchFamily="34" charset="0"/>
              </a:rPr>
            </a:br>
            <a:r>
              <a:rPr lang="nl-NL" sz="1800" b="0" i="0" dirty="0">
                <a:solidFill>
                  <a:srgbClr val="000000"/>
                </a:solidFill>
                <a:effectLst/>
                <a:highlight>
                  <a:srgbClr val="FFFFFF"/>
                </a:highlight>
                <a:latin typeface="Calibri" panose="020F0502020204030204" pitchFamily="34" charset="0"/>
              </a:rPr>
              <a:t> </a:t>
            </a:r>
          </a:p>
          <a:p>
            <a:pPr algn="l" rtl="0" fontAlgn="base">
              <a:buFont typeface="+mj-lt"/>
              <a:buAutoNum type="arabicPeriod" startAt="2"/>
            </a:pPr>
            <a:r>
              <a:rPr lang="nl-NL" sz="1800" b="0" i="0" dirty="0">
                <a:solidFill>
                  <a:srgbClr val="000000"/>
                </a:solidFill>
                <a:effectLst/>
                <a:highlight>
                  <a:srgbClr val="FFFFFF"/>
                </a:highlight>
                <a:latin typeface="Calibri" panose="020F0502020204030204" pitchFamily="34" charset="0"/>
              </a:rPr>
              <a:t>De radertjes visualiseren het principe van de geschakelde zorg als succesfactor binnen de leerlingenbegeleiding. Hiermee willen we een stuk loskomen van het idee dat leerlingen of maatregelen binnen een bepaalde fase worden geplaatst. Leerlingen worden begeleid vanuit 1 of meerdere fasen van het zorgcontinuüm. De verschillende fasen versterken elkaar en de toepassing van het zorgcontinuüm dient flexibel en dynamisch te zijn, waarbij er vlot kan worden bijgeschakeld van de ene naar de andere fase en ook weer terug.  </a:t>
            </a:r>
            <a:br>
              <a:rPr lang="nl-NL" sz="1800" b="0" i="0" dirty="0">
                <a:solidFill>
                  <a:srgbClr val="000000"/>
                </a:solidFill>
                <a:effectLst/>
                <a:highlight>
                  <a:srgbClr val="FFFFFF"/>
                </a:highlight>
                <a:latin typeface="Calibri" panose="020F0502020204030204" pitchFamily="34" charset="0"/>
              </a:rPr>
            </a:br>
            <a:endParaRPr lang="nl-NL" sz="1800" b="0" i="0" dirty="0">
              <a:solidFill>
                <a:srgbClr val="000000"/>
              </a:solidFill>
              <a:effectLst/>
              <a:highlight>
                <a:srgbClr val="FFFFFF"/>
              </a:highlight>
              <a:latin typeface="Calibri" panose="020F0502020204030204" pitchFamily="34" charset="0"/>
            </a:endParaRPr>
          </a:p>
          <a:p>
            <a:pPr algn="l" rtl="0" fontAlgn="base">
              <a:buFont typeface="+mj-lt"/>
              <a:buAutoNum type="arabicPeriod" startAt="3"/>
            </a:pPr>
            <a:r>
              <a:rPr lang="nl-NL" sz="1800" b="0" i="0" dirty="0">
                <a:solidFill>
                  <a:srgbClr val="000000"/>
                </a:solidFill>
                <a:effectLst/>
                <a:highlight>
                  <a:srgbClr val="FFFFFF"/>
                </a:highlight>
                <a:latin typeface="Calibri" panose="020F0502020204030204" pitchFamily="34" charset="0"/>
              </a:rPr>
              <a:t>Deze geschakelde zorg is ook verbonden met het samen wegnemen van drempels voor een optimale schoolse en maatschappelijke participatie van ELKE leerling. Het is niet omdat er bovenaan staat IAC/OV4, dat het ook een zorgcontinuüm is voor leersteun. Binnen het decreet leerlingenbegeleiding wordt er gewerkt binnen het zorgcontinuüm voor de 4 begeleidingsdomeinen. Het gaat dus niet alleen over leerlingen met specifieke onderwijsbehoeften, maar over </a:t>
            </a:r>
            <a:r>
              <a:rPr lang="nl-NL" sz="1800" b="1" i="0" dirty="0">
                <a:solidFill>
                  <a:srgbClr val="000000"/>
                </a:solidFill>
                <a:effectLst/>
                <a:highlight>
                  <a:srgbClr val="FFFFFF"/>
                </a:highlight>
                <a:latin typeface="Calibri" panose="020F0502020204030204" pitchFamily="34" charset="0"/>
              </a:rPr>
              <a:t>alle</a:t>
            </a:r>
            <a:r>
              <a:rPr lang="nl-NL" sz="1800" b="0" i="0" dirty="0">
                <a:solidFill>
                  <a:srgbClr val="000000"/>
                </a:solidFill>
                <a:effectLst/>
                <a:highlight>
                  <a:srgbClr val="FFFFFF"/>
                </a:highlight>
                <a:latin typeface="Calibri" panose="020F0502020204030204" pitchFamily="34" charset="0"/>
              </a:rPr>
              <a:t> leerlingen die om welke reden dan ook kwetsbaar zijn. Door op een positieve manier om te gaan met diversiteit en te geloven in de groeikansen van elke leerling, zet de leerkracht samen met het schoolteam in op onderwijs en leerlingenbegeleiding die drempels wegnemen en gelijkwaardige kansen bieden aan elke leerling.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pPr algn="l" rtl="0" fontAlgn="base"/>
            <a:r>
              <a:rPr lang="nl-BE" sz="1800" b="0" i="0" dirty="0">
                <a:solidFill>
                  <a:srgbClr val="000000"/>
                </a:solidFill>
                <a:effectLst/>
                <a:highlight>
                  <a:srgbClr val="FFFFFF"/>
                </a:highlight>
                <a:latin typeface="Calibri" panose="020F0502020204030204" pitchFamily="34" charset="0"/>
              </a:rPr>
              <a:t>We gaan kort door de verschillende fasen van het zorgcontinuum. Wil je achteraf nog meer weten over 1 of meerdere fasen, kan je de kennisclip raadplegen die daar bij hoort.  </a:t>
            </a:r>
            <a:endParaRPr lang="nl-BE" b="0" i="0" dirty="0">
              <a:solidFill>
                <a:srgbClr val="000000"/>
              </a:solidFill>
              <a:effectLst/>
              <a:highlight>
                <a:srgbClr val="FFFFFF"/>
              </a:highlight>
              <a:latin typeface="Segoe UI" panose="020B0502040204020203" pitchFamily="34" charset="0"/>
            </a:endParaRPr>
          </a:p>
          <a:p>
            <a:pPr algn="l" rtl="0" fontAlgn="base"/>
            <a:r>
              <a:rPr lang="nl-BE" sz="1800" b="0" i="0" dirty="0">
                <a:solidFill>
                  <a:srgbClr val="000000"/>
                </a:solidFill>
                <a:effectLst/>
                <a:highlight>
                  <a:srgbClr val="FFFFFF"/>
                </a:highlight>
                <a:latin typeface="Calibri" panose="020F0502020204030204" pitchFamily="34" charset="0"/>
              </a:rPr>
              <a:t> </a:t>
            </a:r>
            <a:r>
              <a:rPr lang="nl-BE" sz="1800" b="0" i="0" dirty="0">
                <a:solidFill>
                  <a:srgbClr val="000000"/>
                </a:solidFill>
                <a:effectLst/>
                <a:highlight>
                  <a:srgbClr val="FFFFFF"/>
                </a:highlight>
                <a:latin typeface="WordVisiCarriageReturn_MSFontService"/>
              </a:rPr>
              <a:t> </a:t>
            </a:r>
            <a:br>
              <a:rPr lang="nl-BE" sz="1800" b="0" i="0" dirty="0">
                <a:solidFill>
                  <a:srgbClr val="000000"/>
                </a:solidFill>
                <a:effectLst/>
                <a:highlight>
                  <a:srgbClr val="FFFFFF"/>
                </a:highlight>
                <a:latin typeface="WordVisiCarriageReturn_MSFontService"/>
              </a:rPr>
            </a:br>
            <a:r>
              <a:rPr lang="nl-BE" sz="1800" b="0" i="0" dirty="0">
                <a:solidFill>
                  <a:srgbClr val="000000"/>
                </a:solidFill>
                <a:effectLst/>
                <a:highlight>
                  <a:srgbClr val="FFFFFF"/>
                </a:highlight>
                <a:latin typeface="Calibri" panose="020F0502020204030204" pitchFamily="34" charset="0"/>
              </a:rPr>
              <a:t>Brede basiszorg is de motor van de leerlingenbegeleiding. Als de motor niet draait, kan je nog zo veel proberen, het zal moeilijk zijn om aan de noden van de leerling tegemoet te komen.  </a:t>
            </a:r>
            <a:endParaRPr lang="nl-BE" b="0" i="0" dirty="0">
              <a:solidFill>
                <a:srgbClr val="000000"/>
              </a:solidFill>
              <a:effectLst/>
              <a:highlight>
                <a:srgbClr val="FFFFFF"/>
              </a:highlight>
              <a:latin typeface="Segoe UI" panose="020B0502040204020203" pitchFamily="34" charset="0"/>
            </a:endParaRPr>
          </a:p>
          <a:p>
            <a:pPr algn="l" rtl="0" fontAlgn="base"/>
            <a:r>
              <a:rPr lang="nl-BE" sz="1800" b="0" i="0" dirty="0">
                <a:solidFill>
                  <a:srgbClr val="000000"/>
                </a:solidFill>
                <a:effectLst/>
                <a:highlight>
                  <a:srgbClr val="FFFFFF"/>
                </a:highlight>
                <a:latin typeface="Calibri" panose="020F0502020204030204" pitchFamily="34" charset="0"/>
              </a:rPr>
              <a:t>De school met de leerkracht als spilfiguur stimuleert de totale ontwikkeling van alle leerlingen via de vormgeving van het onderwijsleerproces en een krachtige leer- en leefomgeving. Het schoolteam begeleidt de leerlingen en werkt actief aan het versterken van positieve factoren en het verminderen van belemmerende factoren. In de brede basiszorg houdt de leerkracht de regie over het stimuleren van de ontwikkeling van de leerlingen in de klas. Bij de uitbouw en invulling van de  brede basiszorg kan de school een beroep doen op de pedagogische begeleiding en ook op de signaalfunctie van het CLB. </a:t>
            </a:r>
            <a:endParaRPr lang="nl-BE" b="0" i="0" dirty="0">
              <a:solidFill>
                <a:srgbClr val="000000"/>
              </a:solidFill>
              <a:effectLst/>
              <a:highlight>
                <a:srgbClr val="FFFFFF"/>
              </a:highlight>
              <a:latin typeface="Segoe UI" panose="020B0502040204020203" pitchFamily="34" charset="0"/>
            </a:endParaRPr>
          </a:p>
          <a:p>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71884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pPr algn="l" rtl="0" fontAlgn="base"/>
            <a:r>
              <a:rPr lang="nl-NL" sz="1800" b="0" i="0" dirty="0">
                <a:solidFill>
                  <a:srgbClr val="000000"/>
                </a:solidFill>
                <a:effectLst/>
                <a:highlight>
                  <a:srgbClr val="FFFFFF"/>
                </a:highlight>
                <a:latin typeface="Calibri" panose="020F0502020204030204" pitchFamily="34" charset="0"/>
              </a:rPr>
              <a:t>Brede basiszorg binnen het Algemeen Diagnostisch Protocol volgt de opbouw van ‘ontwikkeling stimuleren’ in het Referentiekader Onderwijskwaliteit. Hiermee willen we het spreken van dezelfde taal en het gebruiken van dezelfde termen promoten. De verschillende stappen geven het cyclisch handelen en bijsturen weer. Elke leerkracht doorloopt deze stappen binnen zijn klas of groep maar ook de school doorloopt deze stappen op schoolniveau. </a:t>
            </a:r>
            <a:endParaRPr lang="nl-NL" b="0" i="0" dirty="0">
              <a:solidFill>
                <a:srgbClr val="000000"/>
              </a:solidFill>
              <a:effectLst/>
              <a:highlight>
                <a:srgbClr val="FFFFFF"/>
              </a:highlight>
              <a:latin typeface="Segoe UI" panose="020B0502040204020203" pitchFamily="34" charset="0"/>
            </a:endParaRPr>
          </a:p>
          <a:p>
            <a:pPr algn="l" rtl="0" fontAlgn="base"/>
            <a:r>
              <a:rPr lang="nl-NL" sz="1800" b="0" i="0" dirty="0">
                <a:solidFill>
                  <a:srgbClr val="000000"/>
                </a:solidFill>
                <a:effectLst/>
                <a:highlight>
                  <a:srgbClr val="FFFFFF"/>
                </a:highlight>
                <a:latin typeface="Calibri" panose="020F0502020204030204" pitchFamily="34" charset="0"/>
              </a:rPr>
              <a:t>Indien ondanks deze cyclische evaluatie blijkt dat de aanpak voor een leerling of een leerlingengroep  niet of niet meer volstaat of indien het schoolteam zich zorgen maakt over bepaalde signalen, wordt beslist om verhoogde zorg bij te schakelen.  </a:t>
            </a:r>
            <a:endParaRPr lang="nl-NL" b="0" i="0" dirty="0">
              <a:solidFill>
                <a:srgbClr val="000000"/>
              </a:solidFill>
              <a:effectLst/>
              <a:highlight>
                <a:srgbClr val="FFFFFF"/>
              </a:highlight>
              <a:latin typeface="Segoe UI" panose="020B0502040204020203" pitchFamily="34" charset="0"/>
            </a:endParaRPr>
          </a:p>
          <a:p>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412306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Calibri" panose="020F0502020204030204" pitchFamily="34" charset="0"/>
              </a:rPr>
              <a:t>In de Verhoogde zorg is de leerlingenbespreking op een MDO, cel leerlingenbegeleiding, klassenraad… het scharniermoment. Deze leerlingenbespreking kan een scharnier vormen tussen brede basiszorg en verhoogde zorg maar ook tussen verhoogde zorg en het bijschakelen van uitbreiding van zorg. Tijdens de leerlingenbespreking bekijkt het zorgteam samen met de leerkracht, ouders en leerlingen welke aanpassingen nodig zijn. Er komen dus meerdere mensen aan de tafel te zitten, vandaar de 2 handjes bij de visualisatie, daar waar het bij brede basiszorg nog maar 1 hand was.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Ook wanneer de ouders en de leerlingen niet effectief rond de tafel zitten, worden ze nauw betrokken bij de verhoogde zorg. Dit zorgt voor constructieve samenwerking en een optimale wisselwerking tussen wat op school en wat thuis gebeurt.  </a:t>
            </a:r>
            <a:endParaRPr lang="nl-BE" b="0" i="0" dirty="0">
              <a:solidFill>
                <a:srgbClr val="000000"/>
              </a:solidFill>
              <a:effectLst/>
              <a:highlight>
                <a:srgbClr val="FFFFFF"/>
              </a:highlight>
              <a:latin typeface="Segoe UI" panose="020B0502040204020203" pitchFamily="34" charset="0"/>
            </a:endParaRPr>
          </a:p>
          <a:p>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401745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800" b="0" i="0" dirty="0">
                <a:solidFill>
                  <a:srgbClr val="000000"/>
                </a:solidFill>
                <a:effectLst/>
                <a:highlight>
                  <a:srgbClr val="FFFFFF"/>
                </a:highlight>
                <a:latin typeface="Calibri" panose="020F0502020204030204" pitchFamily="34" charset="0"/>
              </a:rPr>
              <a:t>Er zijn verschillende manieren waarop scholen hun besluitvormings- en bijsturingsproces vorm geven. Het belangrijkste is dat men komt tot </a:t>
            </a:r>
            <a:r>
              <a:rPr lang="nl-NL" sz="1800" b="1" i="0" dirty="0">
                <a:solidFill>
                  <a:srgbClr val="000000"/>
                </a:solidFill>
                <a:effectLst/>
                <a:highlight>
                  <a:srgbClr val="FFFFFF"/>
                </a:highlight>
                <a:latin typeface="Calibri" panose="020F0502020204030204" pitchFamily="34" charset="0"/>
              </a:rPr>
              <a:t>overzicht</a:t>
            </a:r>
            <a:r>
              <a:rPr lang="nl-NL" sz="1800" b="0" i="0" dirty="0">
                <a:solidFill>
                  <a:srgbClr val="000000"/>
                </a:solidFill>
                <a:effectLst/>
                <a:highlight>
                  <a:srgbClr val="FFFFFF"/>
                </a:highlight>
                <a:latin typeface="Calibri" panose="020F0502020204030204" pitchFamily="34" charset="0"/>
              </a:rPr>
              <a:t>, </a:t>
            </a:r>
            <a:r>
              <a:rPr lang="nl-NL" sz="1800" b="1" i="0" dirty="0">
                <a:solidFill>
                  <a:srgbClr val="000000"/>
                </a:solidFill>
                <a:effectLst/>
                <a:highlight>
                  <a:srgbClr val="FFFFFF"/>
                </a:highlight>
                <a:latin typeface="Calibri" panose="020F0502020204030204" pitchFamily="34" charset="0"/>
              </a:rPr>
              <a:t>inzicht</a:t>
            </a:r>
            <a:r>
              <a:rPr lang="nl-NL" sz="1800" b="0" i="0" dirty="0">
                <a:solidFill>
                  <a:srgbClr val="000000"/>
                </a:solidFill>
                <a:effectLst/>
                <a:highlight>
                  <a:srgbClr val="FFFFFF"/>
                </a:highlight>
                <a:latin typeface="Calibri" panose="020F0502020204030204" pitchFamily="34" charset="0"/>
              </a:rPr>
              <a:t> en </a:t>
            </a:r>
            <a:r>
              <a:rPr lang="nl-NL" sz="1800" b="1" i="0" dirty="0">
                <a:solidFill>
                  <a:srgbClr val="000000"/>
                </a:solidFill>
                <a:effectLst/>
                <a:highlight>
                  <a:srgbClr val="FFFFFF"/>
                </a:highlight>
                <a:latin typeface="Calibri" panose="020F0502020204030204" pitchFamily="34" charset="0"/>
              </a:rPr>
              <a:t>uitzicht</a:t>
            </a:r>
            <a:r>
              <a:rPr lang="nl-NL" sz="1800" b="0" i="0" dirty="0">
                <a:solidFill>
                  <a:srgbClr val="000000"/>
                </a:solidFill>
                <a:effectLst/>
                <a:highlight>
                  <a:srgbClr val="FFFFFF"/>
                </a:highlight>
                <a:latin typeface="Calibri" panose="020F0502020204030204" pitchFamily="34" charset="0"/>
              </a:rPr>
              <a:t>. Dit is al een kleine </a:t>
            </a:r>
            <a:r>
              <a:rPr lang="nl-NL" sz="1800" b="0" i="0" dirty="0" err="1">
                <a:solidFill>
                  <a:srgbClr val="000000"/>
                </a:solidFill>
                <a:effectLst/>
                <a:highlight>
                  <a:srgbClr val="FFFFFF"/>
                </a:highlight>
                <a:latin typeface="Calibri" panose="020F0502020204030204" pitchFamily="34" charset="0"/>
              </a:rPr>
              <a:t>onderzoekscyclus</a:t>
            </a:r>
            <a:r>
              <a:rPr lang="nl-NL" sz="1800" b="0" i="0" dirty="0">
                <a:solidFill>
                  <a:srgbClr val="000000"/>
                </a:solidFill>
                <a:effectLst/>
                <a:highlight>
                  <a:srgbClr val="FFFFFF"/>
                </a:highlight>
                <a:latin typeface="Calibri" panose="020F0502020204030204" pitchFamily="34" charset="0"/>
              </a:rPr>
              <a:t> die de school, vanuit het zorgteam doet, voor de leerlingen. In deze visualisatie willen we jullie vooral tonen dat deze onderdelen in elkaar overlopen: wat zijn de doelen van ons overleg, weten we al voldoende, is er al een goed overzicht, hebben we inzicht van waar de moeilijkheden vandaan komen en wat de positieve factoren zijn. Indien we niet genoeg weten, gaan we het geheel gaan onderzoeken door </a:t>
            </a:r>
            <a:r>
              <a:rPr lang="nl-NL" sz="1800" b="0" i="0" dirty="0" err="1">
                <a:solidFill>
                  <a:srgbClr val="000000"/>
                </a:solidFill>
                <a:effectLst/>
                <a:highlight>
                  <a:srgbClr val="FFFFFF"/>
                </a:highlight>
                <a:latin typeface="Calibri" panose="020F0502020204030204" pitchFamily="34" charset="0"/>
              </a:rPr>
              <a:t>bijvb</a:t>
            </a:r>
            <a:r>
              <a:rPr lang="nl-NL" sz="1800" b="0" i="0" dirty="0">
                <a:solidFill>
                  <a:srgbClr val="000000"/>
                </a:solidFill>
                <a:effectLst/>
                <a:highlight>
                  <a:srgbClr val="FFFFFF"/>
                </a:highlight>
                <a:latin typeface="Calibri" panose="020F0502020204030204" pitchFamily="34" charset="0"/>
              </a:rPr>
              <a:t> in gesprek te gaan met verschillende betrokkenen of door te observeren, waarna we naar uitzicht kunnen gaan om de doelen en behoeften te bepalen om nadien weer te gaan plannen handelen en evalueren om evt. nog bij te sturen. Het CLB neemt hier een consultatieve rol in op, om de school en het team te versterken in de uitbouw van hun verhoogde zorg.  </a:t>
            </a:r>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79857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800" b="0" i="0" dirty="0">
                <a:solidFill>
                  <a:srgbClr val="000000"/>
                </a:solidFill>
                <a:effectLst/>
                <a:highlight>
                  <a:srgbClr val="FFFFFF"/>
                </a:highlight>
                <a:latin typeface="Calibri" panose="020F0502020204030204" pitchFamily="34" charset="0"/>
              </a:rPr>
              <a:t>Voor een aantal leerlingen volstaan de stappen binnen verhoogde zorg niet. In dit geval betrekt het schoolteam in samenspraak met de ouders en/of de leerling tijdig de contactpersoon van het CLB-team. Doorheen de uitbreiding van zorg zet de school de maatregelen bepaald binnen brede basiszorg en verhoogde zorg gewoon verder. Er komen opnieuw meer handjes rond de tafel. Het CLB gaat samen met leerling, ouders en schoolteam actief op zoek naar oplossingen en kan dit onder meer doen door het lopen van een handelingsgericht diagnostisch traject. Het CLB neemt de regie op zich voor het verloop van het traject. Het richt zich daarbij op een uitgebreide analyse van de onderwijs- en opvoedingsbehoeften van de leerling en op de ondersteuningsbehoeften van de leerkracht(en) en ouders met het oog op het formuleren van adviezen. Het CLB neemt ook zijn draaischijffunctie op ten aanzien van relevante externen, zowel diagnostische als hulpverlenende instanties, waarbij het CLB ervoor zorgt dat de inbreng van externen maximaal kan afgestemd worden op de onderwijs- en opvoedingsbehoeften van de leerling en de ondersteuningsbehoeften van leerkrachten en ouders. </a:t>
            </a:r>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15776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800" b="0" i="0" dirty="0">
                <a:solidFill>
                  <a:srgbClr val="000000"/>
                </a:solidFill>
                <a:effectLst/>
                <a:highlight>
                  <a:srgbClr val="FFFFFF"/>
                </a:highlight>
                <a:latin typeface="Calibri" panose="020F0502020204030204" pitchFamily="34" charset="0"/>
              </a:rPr>
              <a:t>In de protocollen van </a:t>
            </a:r>
            <a:r>
              <a:rPr lang="nl-NL" sz="1800" b="0" i="0" dirty="0" err="1">
                <a:solidFill>
                  <a:srgbClr val="000000"/>
                </a:solidFill>
                <a:effectLst/>
                <a:highlight>
                  <a:srgbClr val="FFFFFF"/>
                </a:highlight>
                <a:latin typeface="Calibri" panose="020F0502020204030204" pitchFamily="34" charset="0"/>
              </a:rPr>
              <a:t>Prodia</a:t>
            </a:r>
            <a:r>
              <a:rPr lang="nl-NL" sz="1800" b="0" i="0" dirty="0">
                <a:solidFill>
                  <a:srgbClr val="000000"/>
                </a:solidFill>
                <a:effectLst/>
                <a:highlight>
                  <a:srgbClr val="FFFFFF"/>
                </a:highlight>
                <a:latin typeface="Calibri" panose="020F0502020204030204" pitchFamily="34" charset="0"/>
              </a:rPr>
              <a:t> staat binnen uitbreiding zorg voornamelijk beschreven hoe het CLB een handelingsgericht diagnostisch traject doorloopt. In het laatste deel wordt beschreven hoe verschillende betrokkenen in onderlinge samenwerking vorm kunnen geven aan het handelen en evalueren. Bij Uitbreiding van zorg hoort een specifieke bijlage waar het handelen en evalueren op basis van een GC-verslag wordt beschreven. </a:t>
            </a:r>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413427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hyperlink" Target="https://prodiagnostiek.be/het-zorgcontinuum/visie-en-beleid-op-leerlingenbegeleiding/" TargetMode="External"/><Relationship Id="rId5" Type="http://schemas.openxmlformats.org/officeDocument/2006/relationships/image" Target="../media/image30.png"/><Relationship Id="rId10" Type="http://schemas.openxmlformats.org/officeDocument/2006/relationships/hyperlink" Target="https://prodiagnostiek.be/het-zorgcontinuum/theoretisch-deel-het-zorgcontinuum/" TargetMode="External"/><Relationship Id="rId4" Type="http://schemas.openxmlformats.org/officeDocument/2006/relationships/image" Target="../media/image29.svg"/><Relationship Id="rId9" Type="http://schemas.openxmlformats.org/officeDocument/2006/relationships/hyperlink" Target="https://prodiagnostiek.be/het-zorgcontinuu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88304" y="-1513365"/>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rot="-3270436">
            <a:off x="8467650" y="407640"/>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7" name="Freeform 7"/>
          <p:cNvSpPr/>
          <p:nvPr/>
        </p:nvSpPr>
        <p:spPr>
          <a:xfrm>
            <a:off x="10770052" y="291498"/>
            <a:ext cx="7069204" cy="1823939"/>
          </a:xfrm>
          <a:custGeom>
            <a:avLst/>
            <a:gdLst/>
            <a:ahLst/>
            <a:cxnLst/>
            <a:rect l="l" t="t" r="r" b="b"/>
            <a:pathLst>
              <a:path w="7069204" h="1823939">
                <a:moveTo>
                  <a:pt x="0" y="0"/>
                </a:moveTo>
                <a:lnTo>
                  <a:pt x="7069204" y="0"/>
                </a:lnTo>
                <a:lnTo>
                  <a:pt x="7069204" y="1823939"/>
                </a:lnTo>
                <a:lnTo>
                  <a:pt x="0" y="1823939"/>
                </a:lnTo>
                <a:lnTo>
                  <a:pt x="0" y="0"/>
                </a:lnTo>
                <a:close/>
              </a:path>
            </a:pathLst>
          </a:custGeom>
          <a:blipFill>
            <a:blip r:embed="rId3"/>
            <a:stretch>
              <a:fillRect/>
            </a:stretch>
          </a:blipFill>
        </p:spPr>
        <p:txBody>
          <a:bodyPr/>
          <a:lstStyle/>
          <a:p>
            <a:endParaRPr/>
          </a:p>
        </p:txBody>
      </p:sp>
      <p:sp>
        <p:nvSpPr>
          <p:cNvPr id="8" name="TextBox 8"/>
          <p:cNvSpPr txBox="1"/>
          <p:nvPr/>
        </p:nvSpPr>
        <p:spPr>
          <a:xfrm>
            <a:off x="9144000" y="2326995"/>
            <a:ext cx="8984335" cy="3856954"/>
          </a:xfrm>
          <a:prstGeom prst="rect">
            <a:avLst/>
          </a:prstGeom>
        </p:spPr>
        <p:txBody>
          <a:bodyPr lIns="0" tIns="0" rIns="0" bIns="0" rtlCol="0" anchor="t">
            <a:spAutoFit/>
          </a:bodyPr>
          <a:lstStyle/>
          <a:p>
            <a:pPr algn="ctr">
              <a:lnSpc>
                <a:spcPts val="9841"/>
              </a:lnSpc>
            </a:pPr>
            <a:r>
              <a:rPr lang="en-US" sz="8947" spc="-223">
                <a:solidFill>
                  <a:srgbClr val="266660"/>
                </a:solidFill>
                <a:latin typeface="Poppins Bold"/>
              </a:rPr>
              <a:t>Het zorgcontinuüm</a:t>
            </a:r>
          </a:p>
          <a:p>
            <a:pPr algn="ctr">
              <a:lnSpc>
                <a:spcPts val="9841"/>
              </a:lnSpc>
            </a:pPr>
            <a:r>
              <a:rPr lang="en-US" sz="8947" spc="-223">
                <a:solidFill>
                  <a:srgbClr val="266660"/>
                </a:solidFill>
                <a:latin typeface="Poppins Bold"/>
              </a:rPr>
              <a:t> </a:t>
            </a:r>
            <a:r>
              <a:rPr lang="en-US" sz="8947" spc="-223">
                <a:solidFill>
                  <a:srgbClr val="049999"/>
                </a:solidFill>
                <a:latin typeface="Poppins Bold"/>
              </a:rPr>
              <a:t>Kennisclip</a:t>
            </a:r>
          </a:p>
        </p:txBody>
      </p:sp>
      <p:pic>
        <p:nvPicPr>
          <p:cNvPr id="9" name="Picture 9"/>
          <p:cNvPicPr>
            <a:picLocks noChangeAspect="1"/>
          </p:cNvPicPr>
          <p:nvPr/>
        </p:nvPicPr>
        <p:blipFill>
          <a:blip r:embed="rId4"/>
          <a:srcRect/>
          <a:stretch>
            <a:fillRect/>
          </a:stretch>
        </p:blipFill>
        <p:spPr>
          <a:xfrm>
            <a:off x="0" y="367581"/>
            <a:ext cx="9551838" cy="95518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6123464" y="-1360965"/>
            <a:ext cx="14833058"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a:off x="-5628165" y="-1360965"/>
            <a:ext cx="13313729" cy="1331372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999"/>
            </a:solidFill>
          </p:spPr>
          <p:txBody>
            <a:bodyPr/>
            <a:lstStyle/>
            <a:p>
              <a:endParaRPr/>
            </a:p>
          </p:txBody>
        </p:sp>
      </p:grpSp>
      <p:grpSp>
        <p:nvGrpSpPr>
          <p:cNvPr id="6" name="Group 6"/>
          <p:cNvGrpSpPr/>
          <p:nvPr/>
        </p:nvGrpSpPr>
        <p:grpSpPr>
          <a:xfrm>
            <a:off x="-7173569" y="-1360965"/>
            <a:ext cx="13714995" cy="13313729"/>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AAB4"/>
            </a:solidFill>
          </p:spPr>
          <p:txBody>
            <a:bodyPr/>
            <a:lstStyle/>
            <a:p>
              <a:endParaRPr/>
            </a:p>
          </p:txBody>
        </p:sp>
      </p:grpSp>
      <p:grpSp>
        <p:nvGrpSpPr>
          <p:cNvPr id="8" name="Group 8"/>
          <p:cNvGrpSpPr/>
          <p:nvPr/>
        </p:nvGrpSpPr>
        <p:grpSpPr>
          <a:xfrm>
            <a:off x="-8115530" y="-1513365"/>
            <a:ext cx="13678517" cy="1331372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EAF1"/>
            </a:solidFill>
          </p:spPr>
          <p:txBody>
            <a:bodyPr/>
            <a:lstStyle/>
            <a:p>
              <a:endParaRPr dirty="0"/>
            </a:p>
          </p:txBody>
        </p:sp>
      </p:grpSp>
      <p:sp>
        <p:nvSpPr>
          <p:cNvPr id="10" name="Freeform 10"/>
          <p:cNvSpPr/>
          <p:nvPr/>
        </p:nvSpPr>
        <p:spPr>
          <a:xfrm>
            <a:off x="9144000" y="1536560"/>
            <a:ext cx="8115300" cy="6938881"/>
          </a:xfrm>
          <a:custGeom>
            <a:avLst/>
            <a:gdLst/>
            <a:ahLst/>
            <a:cxnLst/>
            <a:rect l="l" t="t" r="r" b="b"/>
            <a:pathLst>
              <a:path w="8115300" h="6938881">
                <a:moveTo>
                  <a:pt x="0" y="0"/>
                </a:moveTo>
                <a:lnTo>
                  <a:pt x="8115300" y="0"/>
                </a:lnTo>
                <a:lnTo>
                  <a:pt x="8115300" y="6938880"/>
                </a:lnTo>
                <a:lnTo>
                  <a:pt x="0" y="6938880"/>
                </a:lnTo>
                <a:lnTo>
                  <a:pt x="0" y="0"/>
                </a:lnTo>
                <a:close/>
              </a:path>
            </a:pathLst>
          </a:custGeom>
          <a:blipFill>
            <a:blip r:embed="rId3"/>
            <a:stretch>
              <a:fillRect/>
            </a:stretch>
          </a:blipFill>
        </p:spPr>
        <p:txBody>
          <a:bodyPr/>
          <a:lstStyle/>
          <a:p>
            <a:endParaRPr/>
          </a:p>
        </p:txBody>
      </p:sp>
      <p:sp>
        <p:nvSpPr>
          <p:cNvPr id="11" name="Freeform 11"/>
          <p:cNvSpPr/>
          <p:nvPr/>
        </p:nvSpPr>
        <p:spPr>
          <a:xfrm rot="3000424">
            <a:off x="164002" y="8761882"/>
            <a:ext cx="1210810" cy="992836"/>
          </a:xfrm>
          <a:custGeom>
            <a:avLst/>
            <a:gdLst/>
            <a:ahLst/>
            <a:cxnLst/>
            <a:rect l="l" t="t" r="r" b="b"/>
            <a:pathLst>
              <a:path w="1210810" h="992836">
                <a:moveTo>
                  <a:pt x="0" y="0"/>
                </a:moveTo>
                <a:lnTo>
                  <a:pt x="1210810" y="0"/>
                </a:lnTo>
                <a:lnTo>
                  <a:pt x="1210810" y="992836"/>
                </a:lnTo>
                <a:lnTo>
                  <a:pt x="0" y="9928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a:p>
        </p:txBody>
      </p:sp>
      <p:sp>
        <p:nvSpPr>
          <p:cNvPr id="12" name="Freeform 12"/>
          <p:cNvSpPr/>
          <p:nvPr/>
        </p:nvSpPr>
        <p:spPr>
          <a:xfrm>
            <a:off x="1028700" y="6826743"/>
            <a:ext cx="1217886" cy="2219381"/>
          </a:xfrm>
          <a:custGeom>
            <a:avLst/>
            <a:gdLst/>
            <a:ahLst/>
            <a:cxnLst/>
            <a:rect l="l" t="t" r="r" b="b"/>
            <a:pathLst>
              <a:path w="1217886" h="2219381">
                <a:moveTo>
                  <a:pt x="0" y="0"/>
                </a:moveTo>
                <a:lnTo>
                  <a:pt x="1217886" y="0"/>
                </a:lnTo>
                <a:lnTo>
                  <a:pt x="1217886" y="2219381"/>
                </a:lnTo>
                <a:lnTo>
                  <a:pt x="0" y="2219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sp>
        <p:nvSpPr>
          <p:cNvPr id="13" name="TextBox 13"/>
          <p:cNvSpPr txBox="1"/>
          <p:nvPr/>
        </p:nvSpPr>
        <p:spPr>
          <a:xfrm>
            <a:off x="175091" y="2527674"/>
            <a:ext cx="5759160" cy="3314700"/>
          </a:xfrm>
          <a:prstGeom prst="rect">
            <a:avLst/>
          </a:prstGeom>
        </p:spPr>
        <p:txBody>
          <a:bodyPr lIns="0" tIns="0" rIns="0" bIns="0" rtlCol="0" anchor="t">
            <a:spAutoFit/>
          </a:bodyPr>
          <a:lstStyle/>
          <a:p>
            <a:pPr algn="l">
              <a:lnSpc>
                <a:spcPts val="6599"/>
              </a:lnSpc>
            </a:pPr>
            <a:r>
              <a:rPr lang="en-US" sz="5499" spc="-109" dirty="0" err="1">
                <a:solidFill>
                  <a:srgbClr val="026666"/>
                </a:solidFill>
                <a:latin typeface="Poppins Bold"/>
              </a:rPr>
              <a:t>Handelen</a:t>
            </a:r>
            <a:endParaRPr lang="en-US" sz="5499" spc="-109" dirty="0">
              <a:solidFill>
                <a:srgbClr val="026666"/>
              </a:solidFill>
              <a:latin typeface="Poppins Bold"/>
            </a:endParaRPr>
          </a:p>
          <a:p>
            <a:pPr algn="l">
              <a:lnSpc>
                <a:spcPts val="6599"/>
              </a:lnSpc>
            </a:pPr>
            <a:r>
              <a:rPr lang="en-US" sz="5499" spc="-109" dirty="0">
                <a:solidFill>
                  <a:srgbClr val="026666"/>
                </a:solidFill>
                <a:latin typeface="Poppins Bold"/>
              </a:rPr>
              <a:t>&amp; </a:t>
            </a:r>
            <a:r>
              <a:rPr lang="en-US" sz="5499" spc="-109" dirty="0" err="1">
                <a:solidFill>
                  <a:srgbClr val="026666"/>
                </a:solidFill>
                <a:latin typeface="Poppins Bold"/>
              </a:rPr>
              <a:t>evalueren</a:t>
            </a:r>
            <a:r>
              <a:rPr lang="en-US" sz="5499" spc="-109" dirty="0">
                <a:solidFill>
                  <a:srgbClr val="026666"/>
                </a:solidFill>
                <a:latin typeface="Poppins Bold"/>
              </a:rPr>
              <a:t> </a:t>
            </a:r>
            <a:r>
              <a:rPr lang="en-US" sz="5499" spc="-109" dirty="0" err="1">
                <a:solidFill>
                  <a:srgbClr val="026666"/>
                </a:solidFill>
                <a:latin typeface="Poppins Bold"/>
              </a:rPr>
              <a:t>o.b.v</a:t>
            </a:r>
            <a:r>
              <a:rPr lang="en-US" sz="5499" spc="-109" dirty="0">
                <a:solidFill>
                  <a:srgbClr val="026666"/>
                </a:solidFill>
                <a:latin typeface="Poppins Bold"/>
              </a:rPr>
              <a:t>. </a:t>
            </a:r>
            <a:r>
              <a:rPr lang="en-US" sz="5499" spc="-109" dirty="0" err="1">
                <a:solidFill>
                  <a:srgbClr val="026666"/>
                </a:solidFill>
                <a:latin typeface="Poppins Bold"/>
              </a:rPr>
              <a:t>een</a:t>
            </a:r>
            <a:r>
              <a:rPr lang="en-US" sz="5499" spc="-109" dirty="0">
                <a:solidFill>
                  <a:srgbClr val="026666"/>
                </a:solidFill>
                <a:latin typeface="Poppins Bold"/>
              </a:rPr>
              <a:t> IAC- </a:t>
            </a:r>
          </a:p>
          <a:p>
            <a:pPr marL="0" lvl="0" indent="0" algn="l">
              <a:lnSpc>
                <a:spcPts val="6599"/>
              </a:lnSpc>
            </a:pPr>
            <a:r>
              <a:rPr lang="en-US" sz="5499" spc="-109" dirty="0">
                <a:solidFill>
                  <a:srgbClr val="026666"/>
                </a:solidFill>
                <a:latin typeface="Poppins Bold"/>
              </a:rPr>
              <a:t>of OV4-verslag</a:t>
            </a:r>
          </a:p>
        </p:txBody>
      </p:sp>
      <p:sp>
        <p:nvSpPr>
          <p:cNvPr id="14" name="Freeform 14"/>
          <p:cNvSpPr/>
          <p:nvPr/>
        </p:nvSpPr>
        <p:spPr>
          <a:xfrm rot="-2470695">
            <a:off x="1817184" y="8755054"/>
            <a:ext cx="1227465" cy="1006493"/>
          </a:xfrm>
          <a:custGeom>
            <a:avLst/>
            <a:gdLst/>
            <a:ahLst/>
            <a:cxnLst/>
            <a:rect l="l" t="t" r="r" b="b"/>
            <a:pathLst>
              <a:path w="1227465" h="1006493">
                <a:moveTo>
                  <a:pt x="0" y="0"/>
                </a:moveTo>
                <a:lnTo>
                  <a:pt x="1227465" y="0"/>
                </a:lnTo>
                <a:lnTo>
                  <a:pt x="1227465" y="1006492"/>
                </a:lnTo>
                <a:lnTo>
                  <a:pt x="0" y="10064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38239" y="4871736"/>
            <a:ext cx="9969865" cy="5483532"/>
            <a:chOff x="0" y="0"/>
            <a:chExt cx="4060919" cy="2233549"/>
          </a:xfrm>
        </p:grpSpPr>
        <p:sp>
          <p:nvSpPr>
            <p:cNvPr id="3" name="Freeform 3"/>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4" name="Freeform 4"/>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5" name="Group 5"/>
          <p:cNvGrpSpPr/>
          <p:nvPr/>
        </p:nvGrpSpPr>
        <p:grpSpPr>
          <a:xfrm rot="5400000">
            <a:off x="9956374" y="4871736"/>
            <a:ext cx="9969865" cy="5483532"/>
            <a:chOff x="0" y="0"/>
            <a:chExt cx="4060919" cy="2233549"/>
          </a:xfrm>
        </p:grpSpPr>
        <p:sp>
          <p:nvSpPr>
            <p:cNvPr id="6" name="Freeform 6"/>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7" name="Freeform 7"/>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8" name="Group 8"/>
          <p:cNvGrpSpPr/>
          <p:nvPr/>
        </p:nvGrpSpPr>
        <p:grpSpPr>
          <a:xfrm rot="5400000">
            <a:off x="4159068" y="4871736"/>
            <a:ext cx="9969865" cy="5483532"/>
            <a:chOff x="0" y="0"/>
            <a:chExt cx="4060919" cy="2233549"/>
          </a:xfrm>
        </p:grpSpPr>
        <p:sp>
          <p:nvSpPr>
            <p:cNvPr id="9" name="Freeform 9"/>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10" name="Freeform 10"/>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11" name="Freeform 11"/>
          <p:cNvSpPr/>
          <p:nvPr/>
        </p:nvSpPr>
        <p:spPr>
          <a:xfrm>
            <a:off x="2101907" y="3490971"/>
            <a:ext cx="2471527" cy="1887629"/>
          </a:xfrm>
          <a:custGeom>
            <a:avLst/>
            <a:gdLst/>
            <a:ahLst/>
            <a:cxnLst/>
            <a:rect l="l" t="t" r="r" b="b"/>
            <a:pathLst>
              <a:path w="2471527" h="1887629">
                <a:moveTo>
                  <a:pt x="0" y="0"/>
                </a:moveTo>
                <a:lnTo>
                  <a:pt x="2471527" y="0"/>
                </a:lnTo>
                <a:lnTo>
                  <a:pt x="2471527" y="1887629"/>
                </a:lnTo>
                <a:lnTo>
                  <a:pt x="0" y="1887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a:p>
        </p:txBody>
      </p:sp>
      <p:sp>
        <p:nvSpPr>
          <p:cNvPr id="12" name="Freeform 12"/>
          <p:cNvSpPr/>
          <p:nvPr/>
        </p:nvSpPr>
        <p:spPr>
          <a:xfrm>
            <a:off x="8099566" y="3117137"/>
            <a:ext cx="2088869" cy="2457492"/>
          </a:xfrm>
          <a:custGeom>
            <a:avLst/>
            <a:gdLst/>
            <a:ahLst/>
            <a:cxnLst/>
            <a:rect l="l" t="t" r="r" b="b"/>
            <a:pathLst>
              <a:path w="2088869" h="2457492">
                <a:moveTo>
                  <a:pt x="0" y="0"/>
                </a:moveTo>
                <a:lnTo>
                  <a:pt x="2088868" y="0"/>
                </a:lnTo>
                <a:lnTo>
                  <a:pt x="2088868" y="2457492"/>
                </a:lnTo>
                <a:lnTo>
                  <a:pt x="0" y="24574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13" name="Freeform 13"/>
          <p:cNvSpPr/>
          <p:nvPr/>
        </p:nvSpPr>
        <p:spPr>
          <a:xfrm>
            <a:off x="13895541" y="3335313"/>
            <a:ext cx="2138474" cy="2198945"/>
          </a:xfrm>
          <a:custGeom>
            <a:avLst/>
            <a:gdLst/>
            <a:ahLst/>
            <a:cxnLst/>
            <a:rect l="l" t="t" r="r" b="b"/>
            <a:pathLst>
              <a:path w="2138474" h="2198945">
                <a:moveTo>
                  <a:pt x="0" y="0"/>
                </a:moveTo>
                <a:lnTo>
                  <a:pt x="2138474" y="0"/>
                </a:lnTo>
                <a:lnTo>
                  <a:pt x="2138474" y="2198945"/>
                </a:lnTo>
                <a:lnTo>
                  <a:pt x="0" y="21989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14" name="TextBox 14"/>
          <p:cNvSpPr txBox="1"/>
          <p:nvPr/>
        </p:nvSpPr>
        <p:spPr>
          <a:xfrm>
            <a:off x="1924623" y="971550"/>
            <a:ext cx="14438754" cy="1114425"/>
          </a:xfrm>
          <a:prstGeom prst="rect">
            <a:avLst/>
          </a:prstGeom>
        </p:spPr>
        <p:txBody>
          <a:bodyPr lIns="0" tIns="0" rIns="0" bIns="0" rtlCol="0" anchor="t">
            <a:spAutoFit/>
          </a:bodyPr>
          <a:lstStyle/>
          <a:p>
            <a:pPr marL="0" lvl="0" indent="0" algn="ctr">
              <a:lnSpc>
                <a:spcPts val="8399"/>
              </a:lnSpc>
            </a:pPr>
            <a:r>
              <a:rPr lang="en-US" sz="6999" spc="-139">
                <a:solidFill>
                  <a:srgbClr val="026666"/>
                </a:solidFill>
                <a:latin typeface="Poppins Bold"/>
              </a:rPr>
              <a:t>Mee(r) met Prodia? </a:t>
            </a:r>
          </a:p>
        </p:txBody>
      </p:sp>
      <p:grpSp>
        <p:nvGrpSpPr>
          <p:cNvPr id="15" name="Group 15"/>
          <p:cNvGrpSpPr/>
          <p:nvPr/>
        </p:nvGrpSpPr>
        <p:grpSpPr>
          <a:xfrm>
            <a:off x="1292336" y="6093735"/>
            <a:ext cx="3752083" cy="1920981"/>
            <a:chOff x="0" y="-9525"/>
            <a:chExt cx="5002777" cy="2561308"/>
          </a:xfrm>
        </p:grpSpPr>
        <p:sp>
          <p:nvSpPr>
            <p:cNvPr id="16" name="TextBox 16"/>
            <p:cNvSpPr txBox="1"/>
            <p:nvPr/>
          </p:nvSpPr>
          <p:spPr>
            <a:xfrm>
              <a:off x="0" y="1440026"/>
              <a:ext cx="5002777" cy="1111757"/>
            </a:xfrm>
            <a:prstGeom prst="rect">
              <a:avLst/>
            </a:prstGeom>
          </p:spPr>
          <p:txBody>
            <a:bodyPr lIns="0" tIns="0" rIns="0" bIns="0" rtlCol="0" anchor="t">
              <a:spAutoFit/>
            </a:bodyPr>
            <a:lstStyle/>
            <a:p>
              <a:pPr algn="ctr">
                <a:lnSpc>
                  <a:spcPts val="3360"/>
                </a:lnSpc>
              </a:pPr>
              <a:r>
                <a:rPr lang="en-US" sz="2400" u="sng" dirty="0">
                  <a:solidFill>
                    <a:srgbClr val="800080"/>
                  </a:solidFill>
                  <a:latin typeface="Open Sauce"/>
                  <a:hlinkClick r:id="rId9" tooltip="https://prodiagnostiek.be/het-zorgcontinuum/">
                    <a:extLst>
                      <a:ext uri="{A12FA001-AC4F-418D-AE19-62706E023703}">
                        <ahyp:hlinkClr xmlns:ahyp="http://schemas.microsoft.com/office/drawing/2018/hyperlinkcolor" val="tx"/>
                      </a:ext>
                    </a:extLst>
                  </a:hlinkClick>
                </a:rPr>
                <a:t>Basispagina Zorgcontinuüm</a:t>
              </a:r>
              <a:endParaRPr lang="en-US" sz="2400" u="sng" dirty="0">
                <a:solidFill>
                  <a:srgbClr val="026666"/>
                </a:solidFill>
                <a:latin typeface="Open Sauce"/>
                <a:hlinkClick r:id="rId9" tooltip="https://prodiagnostiek.be/het-zorgcontinuum/">
                  <a:extLst>
                    <a:ext uri="{A12FA001-AC4F-418D-AE19-62706E023703}">
                      <ahyp:hlinkClr xmlns:ahyp="http://schemas.microsoft.com/office/drawing/2018/hyperlinkcolor" val="tx"/>
                    </a:ext>
                  </a:extLst>
                </a:hlinkClick>
              </a:endParaRPr>
            </a:p>
          </p:txBody>
        </p:sp>
        <p:sp>
          <p:nvSpPr>
            <p:cNvPr id="17" name="TextBox 17"/>
            <p:cNvSpPr txBox="1"/>
            <p:nvPr/>
          </p:nvSpPr>
          <p:spPr>
            <a:xfrm>
              <a:off x="0" y="-9525"/>
              <a:ext cx="5002777" cy="536998"/>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AAN DE SLAG</a:t>
              </a:r>
            </a:p>
          </p:txBody>
        </p:sp>
      </p:grpSp>
      <p:sp>
        <p:nvSpPr>
          <p:cNvPr id="18" name="TextBox 18"/>
          <p:cNvSpPr txBox="1"/>
          <p:nvPr/>
        </p:nvSpPr>
        <p:spPr>
          <a:xfrm>
            <a:off x="13065265" y="7171837"/>
            <a:ext cx="3752083" cy="1663065"/>
          </a:xfrm>
          <a:prstGeom prst="rect">
            <a:avLst/>
          </a:prstGeom>
        </p:spPr>
        <p:txBody>
          <a:bodyPr lIns="0" tIns="0" rIns="0" bIns="0" rtlCol="0" anchor="t">
            <a:spAutoFit/>
          </a:bodyPr>
          <a:lstStyle/>
          <a:p>
            <a:pPr algn="l">
              <a:lnSpc>
                <a:spcPts val="3359"/>
              </a:lnSpc>
            </a:pPr>
            <a:r>
              <a:rPr lang="en-US" sz="2400" u="sng">
                <a:solidFill>
                  <a:srgbClr val="1D4355"/>
                </a:solidFill>
                <a:latin typeface="Open Sauce"/>
                <a:hlinkClick r:id="rId10" tooltip="https://prodiagnostiek.be/het-zorgcontinuum/theoretisch-deel-het-zorgcontinuum/"/>
              </a:rPr>
              <a:t>Het zorgcontinuum</a:t>
            </a:r>
          </a:p>
          <a:p>
            <a:pPr algn="l">
              <a:lnSpc>
                <a:spcPts val="3359"/>
              </a:lnSpc>
            </a:pPr>
            <a:endParaRPr lang="en-US" sz="2400" u="sng">
              <a:solidFill>
                <a:srgbClr val="1D4355"/>
              </a:solidFill>
              <a:latin typeface="Open Sauce"/>
              <a:hlinkClick r:id="rId10" tooltip="https://prodiagnostiek.be/het-zorgcontinuum/theoretisch-deel-het-zorgcontinuum/"/>
            </a:endParaRPr>
          </a:p>
          <a:p>
            <a:pPr algn="l">
              <a:lnSpc>
                <a:spcPts val="3359"/>
              </a:lnSpc>
            </a:pPr>
            <a:r>
              <a:rPr lang="en-US" sz="2400" u="sng">
                <a:solidFill>
                  <a:srgbClr val="1D4355"/>
                </a:solidFill>
                <a:latin typeface="Open Sauce"/>
                <a:hlinkClick r:id="rId11" tooltip="https://prodiagnostiek.be/het-zorgcontinuum/visie-en-beleid-op-leerlingenbegeleiding/"/>
              </a:rPr>
              <a:t>Visie en beleid op leerlingenbegeleiding</a:t>
            </a:r>
          </a:p>
        </p:txBody>
      </p:sp>
      <p:sp>
        <p:nvSpPr>
          <p:cNvPr id="19" name="TextBox 19"/>
          <p:cNvSpPr txBox="1"/>
          <p:nvPr/>
        </p:nvSpPr>
        <p:spPr>
          <a:xfrm>
            <a:off x="12614260" y="6091354"/>
            <a:ext cx="4654093" cy="405130"/>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NOG MEER WETEN </a:t>
            </a:r>
          </a:p>
        </p:txBody>
      </p:sp>
      <p:grpSp>
        <p:nvGrpSpPr>
          <p:cNvPr id="20" name="Group 20"/>
          <p:cNvGrpSpPr/>
          <p:nvPr/>
        </p:nvGrpSpPr>
        <p:grpSpPr>
          <a:xfrm>
            <a:off x="7267958" y="6100879"/>
            <a:ext cx="3752083" cy="3996902"/>
            <a:chOff x="0" y="0"/>
            <a:chExt cx="5002777" cy="5329202"/>
          </a:xfrm>
        </p:grpSpPr>
        <p:sp>
          <p:nvSpPr>
            <p:cNvPr id="21" name="TextBox 21"/>
            <p:cNvSpPr txBox="1"/>
            <p:nvPr/>
          </p:nvSpPr>
          <p:spPr>
            <a:xfrm>
              <a:off x="0" y="1451257"/>
              <a:ext cx="5002777" cy="3877945"/>
            </a:xfrm>
            <a:prstGeom prst="rect">
              <a:avLst/>
            </a:prstGeom>
          </p:spPr>
          <p:txBody>
            <a:bodyPr lIns="0" tIns="0" rIns="0" bIns="0" rtlCol="0" anchor="t">
              <a:spAutoFit/>
            </a:bodyPr>
            <a:lstStyle/>
            <a:p>
              <a:pPr algn="ctr">
                <a:lnSpc>
                  <a:spcPts val="3359"/>
                </a:lnSpc>
              </a:pPr>
              <a:r>
                <a:rPr lang="en-US" sz="2400">
                  <a:solidFill>
                    <a:srgbClr val="1D4355"/>
                  </a:solidFill>
                  <a:latin typeface="Open Sauce Bold"/>
                </a:rPr>
                <a:t>kennisclips: </a:t>
              </a:r>
            </a:p>
            <a:p>
              <a:pPr marL="518160" lvl="1" indent="-259080" algn="l">
                <a:lnSpc>
                  <a:spcPts val="3359"/>
                </a:lnSpc>
                <a:buFont typeface="Arial"/>
                <a:buChar char="•"/>
              </a:pPr>
              <a:r>
                <a:rPr lang="en-US" sz="2400">
                  <a:solidFill>
                    <a:srgbClr val="1D4355"/>
                  </a:solidFill>
                  <a:latin typeface="Open Sauce"/>
                </a:rPr>
                <a:t>brede basiszorg </a:t>
              </a:r>
            </a:p>
            <a:p>
              <a:pPr marL="518160" lvl="1" indent="-259080" algn="l">
                <a:lnSpc>
                  <a:spcPts val="3359"/>
                </a:lnSpc>
                <a:buFont typeface="Arial"/>
                <a:buChar char="•"/>
              </a:pPr>
              <a:r>
                <a:rPr lang="en-US" sz="2400">
                  <a:solidFill>
                    <a:srgbClr val="1D4355"/>
                  </a:solidFill>
                  <a:latin typeface="Open Sauce"/>
                </a:rPr>
                <a:t>verhoogde zorg </a:t>
              </a:r>
            </a:p>
            <a:p>
              <a:pPr marL="518160" lvl="1" indent="-259080" algn="l">
                <a:lnSpc>
                  <a:spcPts val="3359"/>
                </a:lnSpc>
                <a:buFont typeface="Arial"/>
                <a:buChar char="•"/>
              </a:pPr>
              <a:r>
                <a:rPr lang="en-US" sz="2400">
                  <a:solidFill>
                    <a:srgbClr val="1D4355"/>
                  </a:solidFill>
                  <a:latin typeface="Open Sauce"/>
                </a:rPr>
                <a:t>uitbreiding van zorg </a:t>
              </a:r>
            </a:p>
            <a:p>
              <a:pPr marL="518160" lvl="1" indent="-259080" algn="l">
                <a:lnSpc>
                  <a:spcPts val="3359"/>
                </a:lnSpc>
                <a:buFont typeface="Arial"/>
                <a:buChar char="•"/>
              </a:pPr>
              <a:r>
                <a:rPr lang="en-US" sz="2400">
                  <a:solidFill>
                    <a:srgbClr val="1D4355"/>
                  </a:solidFill>
                  <a:latin typeface="Open Sauce"/>
                </a:rPr>
                <a:t>handelen en evalueren o.b.v. IAC/OV4-verslag </a:t>
              </a:r>
            </a:p>
          </p:txBody>
        </p:sp>
        <p:sp>
          <p:nvSpPr>
            <p:cNvPr id="22" name="TextBox 22"/>
            <p:cNvSpPr txBox="1"/>
            <p:nvPr/>
          </p:nvSpPr>
          <p:spPr>
            <a:xfrm>
              <a:off x="0" y="-9525"/>
              <a:ext cx="5002777" cy="536998"/>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LEER BIJ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3829029" y="-2732565"/>
            <a:ext cx="15752129" cy="15752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rot="2700000">
            <a:off x="10105880" y="5102049"/>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49999"/>
            </a:solidFill>
          </p:spPr>
          <p:txBody>
            <a:bodyPr/>
            <a:lstStyle/>
            <a:p>
              <a:endParaRP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49999"/>
            </a:solidFill>
          </p:spPr>
          <p:txBody>
            <a:bodyPr/>
            <a:lstStyle/>
            <a:p>
              <a:endParaRPr/>
            </a:p>
          </p:txBody>
        </p:sp>
      </p:grpSp>
      <p:grpSp>
        <p:nvGrpSpPr>
          <p:cNvPr id="7" name="Group 7"/>
          <p:cNvGrpSpPr/>
          <p:nvPr/>
        </p:nvGrpSpPr>
        <p:grpSpPr>
          <a:xfrm>
            <a:off x="11651440" y="3753055"/>
            <a:ext cx="5246391" cy="5246370"/>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000000">
                <a:alpha val="0"/>
              </a:srgbClr>
            </a:solidFill>
            <a:ln w="12700">
              <a:solidFill>
                <a:srgbClr val="000000"/>
              </a:solidFill>
            </a:ln>
          </p:spPr>
          <p:txBody>
            <a:bodyPr/>
            <a:lstStyle/>
            <a:p>
              <a:endParaRPr/>
            </a:p>
          </p:txBody>
        </p:sp>
      </p:grpSp>
      <p:pic>
        <p:nvPicPr>
          <p:cNvPr id="9" name="Picture 9"/>
          <p:cNvPicPr>
            <a:picLocks noChangeAspect="1"/>
          </p:cNvPicPr>
          <p:nvPr/>
        </p:nvPicPr>
        <p:blipFill>
          <a:blip r:embed="rId3"/>
          <a:srcRect/>
          <a:stretch>
            <a:fillRect/>
          </a:stretch>
        </p:blipFill>
        <p:spPr>
          <a:xfrm>
            <a:off x="9746410" y="1799010"/>
            <a:ext cx="8229600" cy="8229600"/>
          </a:xfrm>
          <a:prstGeom prst="rect">
            <a:avLst/>
          </a:prstGeom>
        </p:spPr>
      </p:pic>
      <p:sp>
        <p:nvSpPr>
          <p:cNvPr id="10" name="TextBox 10"/>
          <p:cNvSpPr txBox="1"/>
          <p:nvPr/>
        </p:nvSpPr>
        <p:spPr>
          <a:xfrm>
            <a:off x="319392" y="1333633"/>
            <a:ext cx="10518842" cy="1362075"/>
          </a:xfrm>
          <a:prstGeom prst="rect">
            <a:avLst/>
          </a:prstGeom>
        </p:spPr>
        <p:txBody>
          <a:bodyPr lIns="0" tIns="0" rIns="0" bIns="0" rtlCol="0" anchor="t">
            <a:spAutoFit/>
          </a:bodyPr>
          <a:lstStyle/>
          <a:p>
            <a:pPr marL="0" lvl="0" indent="0" algn="l">
              <a:lnSpc>
                <a:spcPts val="10113"/>
              </a:lnSpc>
            </a:pPr>
            <a:r>
              <a:rPr lang="en-US" sz="8427" spc="-168">
                <a:solidFill>
                  <a:srgbClr val="F7F7F7"/>
                </a:solidFill>
                <a:latin typeface="Poppins Bold"/>
              </a:rPr>
              <a:t>Het zorgcontinuüm</a:t>
            </a:r>
          </a:p>
        </p:txBody>
      </p:sp>
      <p:sp>
        <p:nvSpPr>
          <p:cNvPr id="11" name="TextBox 11"/>
          <p:cNvSpPr txBox="1"/>
          <p:nvPr/>
        </p:nvSpPr>
        <p:spPr>
          <a:xfrm>
            <a:off x="1653867" y="3324860"/>
            <a:ext cx="6724055" cy="4218940"/>
          </a:xfrm>
          <a:prstGeom prst="rect">
            <a:avLst/>
          </a:prstGeom>
        </p:spPr>
        <p:txBody>
          <a:bodyPr lIns="0" tIns="0" rIns="0" bIns="0" rtlCol="0" anchor="t">
            <a:spAutoFit/>
          </a:bodyPr>
          <a:lstStyle/>
          <a:p>
            <a:pPr algn="l">
              <a:lnSpc>
                <a:spcPts val="4759"/>
              </a:lnSpc>
            </a:pPr>
            <a:r>
              <a:rPr lang="en-US" sz="3399">
                <a:solidFill>
                  <a:srgbClr val="F7F7F7"/>
                </a:solidFill>
                <a:latin typeface="Poppins"/>
              </a:rPr>
              <a:t>Kleinere aanpassingen </a:t>
            </a:r>
          </a:p>
          <a:p>
            <a:pPr algn="l">
              <a:lnSpc>
                <a:spcPts val="4759"/>
              </a:lnSpc>
            </a:pPr>
            <a:r>
              <a:rPr lang="en-US" sz="3399">
                <a:solidFill>
                  <a:srgbClr val="F7F7F7"/>
                </a:solidFill>
                <a:latin typeface="Poppins"/>
              </a:rPr>
              <a:t>                  vs </a:t>
            </a:r>
          </a:p>
          <a:p>
            <a:pPr algn="l">
              <a:lnSpc>
                <a:spcPts val="4759"/>
              </a:lnSpc>
            </a:pPr>
            <a:r>
              <a:rPr lang="en-US" sz="3399">
                <a:solidFill>
                  <a:srgbClr val="F7F7F7"/>
                </a:solidFill>
                <a:latin typeface="Poppins"/>
              </a:rPr>
              <a:t>Grotere accentverschuiving </a:t>
            </a:r>
          </a:p>
          <a:p>
            <a:pPr algn="l">
              <a:lnSpc>
                <a:spcPts val="4759"/>
              </a:lnSpc>
            </a:pPr>
            <a:endParaRPr lang="en-US" sz="3399">
              <a:solidFill>
                <a:srgbClr val="F7F7F7"/>
              </a:solidFill>
              <a:latin typeface="Poppins"/>
            </a:endParaRPr>
          </a:p>
          <a:p>
            <a:pPr algn="l">
              <a:lnSpc>
                <a:spcPts val="4759"/>
              </a:lnSpc>
            </a:pPr>
            <a:endParaRPr lang="en-US" sz="3399">
              <a:solidFill>
                <a:srgbClr val="F7F7F7"/>
              </a:solidFill>
              <a:latin typeface="Poppins"/>
            </a:endParaRPr>
          </a:p>
          <a:p>
            <a:pPr algn="l">
              <a:lnSpc>
                <a:spcPts val="4759"/>
              </a:lnSpc>
            </a:pPr>
            <a:r>
              <a:rPr lang="en-US" sz="3399">
                <a:solidFill>
                  <a:srgbClr val="F7F7F7"/>
                </a:solidFill>
                <a:latin typeface="Poppins"/>
              </a:rPr>
              <a:t>Versterken van wat goed loopt </a:t>
            </a:r>
          </a:p>
          <a:p>
            <a:pPr algn="l">
              <a:lnSpc>
                <a:spcPts val="4759"/>
              </a:lnSpc>
            </a:pPr>
            <a:r>
              <a:rPr lang="en-US" sz="3399">
                <a:solidFill>
                  <a:srgbClr val="F7F7F7"/>
                </a:solidFill>
                <a:latin typeface="Poppins"/>
              </a:rPr>
              <a:t>en verbeteren  van knelpunten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4014143" y="-2646135"/>
            <a:ext cx="15752129" cy="15752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EAF1"/>
            </a:solidFill>
          </p:spPr>
          <p:txBody>
            <a:bodyPr/>
            <a:lstStyle/>
            <a:p>
              <a:endParaRPr/>
            </a:p>
          </p:txBody>
        </p:sp>
      </p:grpSp>
      <p:sp>
        <p:nvSpPr>
          <p:cNvPr id="4" name="TextBox 4"/>
          <p:cNvSpPr txBox="1"/>
          <p:nvPr/>
        </p:nvSpPr>
        <p:spPr>
          <a:xfrm>
            <a:off x="1962921" y="3608628"/>
            <a:ext cx="7961642" cy="6678372"/>
          </a:xfrm>
          <a:prstGeom prst="rect">
            <a:avLst/>
          </a:prstGeom>
        </p:spPr>
        <p:txBody>
          <a:bodyPr lIns="0" tIns="0" rIns="0" bIns="0" rtlCol="0" anchor="t">
            <a:spAutoFit/>
          </a:bodyPr>
          <a:lstStyle/>
          <a:p>
            <a:pPr marL="624797" lvl="1" indent="-312399" algn="l">
              <a:lnSpc>
                <a:spcPts val="3762"/>
              </a:lnSpc>
              <a:buFont typeface="Arial"/>
              <a:buChar char="•"/>
            </a:pPr>
            <a:r>
              <a:rPr lang="en-US" sz="2893">
                <a:solidFill>
                  <a:srgbClr val="026666"/>
                </a:solidFill>
                <a:latin typeface="Poppins"/>
              </a:rPr>
              <a:t>constructieve samenwerking bij uitwerking &amp; bijsturing visie en beleid op LLB</a:t>
            </a:r>
          </a:p>
          <a:p>
            <a:pPr algn="l">
              <a:lnSpc>
                <a:spcPts val="3762"/>
              </a:lnSpc>
            </a:pPr>
            <a:endParaRPr lang="en-US" sz="2893">
              <a:solidFill>
                <a:srgbClr val="026666"/>
              </a:solidFill>
              <a:latin typeface="Poppins"/>
            </a:endParaRPr>
          </a:p>
          <a:p>
            <a:pPr algn="l">
              <a:lnSpc>
                <a:spcPts val="3762"/>
              </a:lnSpc>
            </a:pPr>
            <a:endParaRPr lang="en-US" sz="2893">
              <a:solidFill>
                <a:srgbClr val="026666"/>
              </a:solidFill>
              <a:latin typeface="Poppins"/>
            </a:endParaRPr>
          </a:p>
          <a:p>
            <a:pPr marL="624797" lvl="1" indent="-312399" algn="l">
              <a:lnSpc>
                <a:spcPts val="3762"/>
              </a:lnSpc>
              <a:buFont typeface="Arial"/>
              <a:buChar char="•"/>
            </a:pPr>
            <a:r>
              <a:rPr lang="en-US" sz="2893">
                <a:solidFill>
                  <a:srgbClr val="026666"/>
                </a:solidFill>
                <a:latin typeface="Poppins"/>
              </a:rPr>
              <a:t>geschakelde zorg als succesfactor binnen LLB</a:t>
            </a:r>
          </a:p>
          <a:p>
            <a:pPr algn="l">
              <a:lnSpc>
                <a:spcPts val="3762"/>
              </a:lnSpc>
            </a:pPr>
            <a:endParaRPr lang="en-US" sz="2893">
              <a:solidFill>
                <a:srgbClr val="026666"/>
              </a:solidFill>
              <a:latin typeface="Poppins"/>
            </a:endParaRPr>
          </a:p>
          <a:p>
            <a:pPr algn="l">
              <a:lnSpc>
                <a:spcPts val="3762"/>
              </a:lnSpc>
            </a:pPr>
            <a:endParaRPr lang="en-US" sz="2893">
              <a:solidFill>
                <a:srgbClr val="026666"/>
              </a:solidFill>
              <a:latin typeface="Poppins"/>
            </a:endParaRPr>
          </a:p>
          <a:p>
            <a:pPr marL="624797" lvl="1" indent="-312399" algn="l">
              <a:lnSpc>
                <a:spcPts val="3762"/>
              </a:lnSpc>
              <a:buFont typeface="Arial"/>
              <a:buChar char="•"/>
            </a:pPr>
            <a:r>
              <a:rPr lang="en-US" sz="2893">
                <a:solidFill>
                  <a:srgbClr val="026666"/>
                </a:solidFill>
                <a:latin typeface="Poppins"/>
              </a:rPr>
              <a:t>samen drempels wegnemen voor optimale schoolse &amp; maatschappelijke participatie van elke leerling</a:t>
            </a:r>
          </a:p>
          <a:p>
            <a:pPr algn="l">
              <a:lnSpc>
                <a:spcPts val="3762"/>
              </a:lnSpc>
            </a:pPr>
            <a:endParaRPr lang="en-US" sz="2893">
              <a:solidFill>
                <a:srgbClr val="026666"/>
              </a:solidFill>
              <a:latin typeface="Poppins"/>
            </a:endParaRPr>
          </a:p>
          <a:p>
            <a:pPr algn="l">
              <a:lnSpc>
                <a:spcPts val="3762"/>
              </a:lnSpc>
            </a:pPr>
            <a:endParaRPr lang="en-US" sz="2893">
              <a:solidFill>
                <a:srgbClr val="026666"/>
              </a:solidFill>
              <a:latin typeface="Poppins"/>
            </a:endParaRPr>
          </a:p>
        </p:txBody>
      </p:sp>
      <p:grpSp>
        <p:nvGrpSpPr>
          <p:cNvPr id="5" name="Group 5"/>
          <p:cNvGrpSpPr/>
          <p:nvPr/>
        </p:nvGrpSpPr>
        <p:grpSpPr>
          <a:xfrm rot="2700000">
            <a:off x="8981873" y="4468095"/>
            <a:ext cx="13373151" cy="7355376"/>
            <a:chOff x="0" y="0"/>
            <a:chExt cx="4060919" cy="2233549"/>
          </a:xfrm>
        </p:grpSpPr>
        <p:sp>
          <p:nvSpPr>
            <p:cNvPr id="6" name="Freeform 6"/>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7F7F7"/>
            </a:solidFill>
          </p:spPr>
          <p:txBody>
            <a:bodyPr/>
            <a:lstStyle/>
            <a:p>
              <a:endParaRPr/>
            </a:p>
          </p:txBody>
        </p:sp>
        <p:sp>
          <p:nvSpPr>
            <p:cNvPr id="7" name="Freeform 7"/>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7F7F7"/>
            </a:solidFill>
          </p:spPr>
          <p:txBody>
            <a:bodyPr/>
            <a:lstStyle/>
            <a:p>
              <a:endParaRPr/>
            </a:p>
          </p:txBody>
        </p:sp>
      </p:grpSp>
      <p:sp>
        <p:nvSpPr>
          <p:cNvPr id="8" name="Freeform 8"/>
          <p:cNvSpPr/>
          <p:nvPr/>
        </p:nvSpPr>
        <p:spPr>
          <a:xfrm>
            <a:off x="141238" y="8099331"/>
            <a:ext cx="1850340" cy="1112517"/>
          </a:xfrm>
          <a:custGeom>
            <a:avLst/>
            <a:gdLst/>
            <a:ahLst/>
            <a:cxnLst/>
            <a:rect l="l" t="t" r="r" b="b"/>
            <a:pathLst>
              <a:path w="1850340" h="1112517">
                <a:moveTo>
                  <a:pt x="0" y="0"/>
                </a:moveTo>
                <a:lnTo>
                  <a:pt x="1850341" y="0"/>
                </a:lnTo>
                <a:lnTo>
                  <a:pt x="1850341" y="1112517"/>
                </a:lnTo>
                <a:lnTo>
                  <a:pt x="0" y="1112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a:p>
        </p:txBody>
      </p:sp>
      <p:sp>
        <p:nvSpPr>
          <p:cNvPr id="9" name="Freeform 9"/>
          <p:cNvSpPr/>
          <p:nvPr/>
        </p:nvSpPr>
        <p:spPr>
          <a:xfrm>
            <a:off x="319392" y="3557742"/>
            <a:ext cx="1672187" cy="1672187"/>
          </a:xfrm>
          <a:custGeom>
            <a:avLst/>
            <a:gdLst/>
            <a:ahLst/>
            <a:cxnLst/>
            <a:rect l="l" t="t" r="r" b="b"/>
            <a:pathLst>
              <a:path w="1672187" h="1672187">
                <a:moveTo>
                  <a:pt x="0" y="0"/>
                </a:moveTo>
                <a:lnTo>
                  <a:pt x="1672187" y="0"/>
                </a:lnTo>
                <a:lnTo>
                  <a:pt x="1672187" y="1672187"/>
                </a:lnTo>
                <a:lnTo>
                  <a:pt x="0" y="1672187"/>
                </a:lnTo>
                <a:lnTo>
                  <a:pt x="0" y="0"/>
                </a:lnTo>
                <a:close/>
              </a:path>
            </a:pathLst>
          </a:custGeom>
          <a:blipFill>
            <a:blip r:embed="rId5"/>
            <a:stretch>
              <a:fillRect/>
            </a:stretch>
          </a:blipFill>
        </p:spPr>
        <p:txBody>
          <a:bodyPr/>
          <a:lstStyle/>
          <a:p>
            <a:endParaRPr/>
          </a:p>
        </p:txBody>
      </p:sp>
      <p:sp>
        <p:nvSpPr>
          <p:cNvPr id="10" name="Freeform 10"/>
          <p:cNvSpPr/>
          <p:nvPr/>
        </p:nvSpPr>
        <p:spPr>
          <a:xfrm rot="1826216">
            <a:off x="348049" y="5842865"/>
            <a:ext cx="1643530" cy="1643530"/>
          </a:xfrm>
          <a:custGeom>
            <a:avLst/>
            <a:gdLst/>
            <a:ahLst/>
            <a:cxnLst/>
            <a:rect l="l" t="t" r="r" b="b"/>
            <a:pathLst>
              <a:path w="1643530" h="1643530">
                <a:moveTo>
                  <a:pt x="0" y="0"/>
                </a:moveTo>
                <a:lnTo>
                  <a:pt x="1643530" y="0"/>
                </a:lnTo>
                <a:lnTo>
                  <a:pt x="1643530" y="1643530"/>
                </a:lnTo>
                <a:lnTo>
                  <a:pt x="0" y="16435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grpSp>
        <p:nvGrpSpPr>
          <p:cNvPr id="11" name="Group 11"/>
          <p:cNvGrpSpPr/>
          <p:nvPr/>
        </p:nvGrpSpPr>
        <p:grpSpPr>
          <a:xfrm>
            <a:off x="9710506" y="2136777"/>
            <a:ext cx="7548794" cy="754879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14" name="Freeform 14"/>
          <p:cNvSpPr/>
          <p:nvPr/>
        </p:nvSpPr>
        <p:spPr>
          <a:xfrm>
            <a:off x="9436072" y="1862343"/>
            <a:ext cx="8097663" cy="8097663"/>
          </a:xfrm>
          <a:custGeom>
            <a:avLst/>
            <a:gdLst/>
            <a:ahLst/>
            <a:cxnLst/>
            <a:rect l="l" t="t" r="r" b="b"/>
            <a:pathLst>
              <a:path w="8097663" h="8097663">
                <a:moveTo>
                  <a:pt x="0" y="0"/>
                </a:moveTo>
                <a:lnTo>
                  <a:pt x="8097662" y="0"/>
                </a:lnTo>
                <a:lnTo>
                  <a:pt x="8097662" y="8097662"/>
                </a:lnTo>
                <a:lnTo>
                  <a:pt x="0" y="8097662"/>
                </a:lnTo>
                <a:lnTo>
                  <a:pt x="0" y="0"/>
                </a:lnTo>
                <a:close/>
              </a:path>
            </a:pathLst>
          </a:custGeom>
          <a:blipFill>
            <a:blip r:embed="rId8"/>
            <a:stretch>
              <a:fillRect/>
            </a:stretch>
          </a:blipFill>
        </p:spPr>
        <p:txBody>
          <a:bodyPr/>
          <a:lstStyle/>
          <a:p>
            <a:endParaRPr/>
          </a:p>
        </p:txBody>
      </p:sp>
      <p:sp>
        <p:nvSpPr>
          <p:cNvPr id="15" name="TextBox 15"/>
          <p:cNvSpPr txBox="1"/>
          <p:nvPr/>
        </p:nvSpPr>
        <p:spPr>
          <a:xfrm>
            <a:off x="319392" y="57283"/>
            <a:ext cx="10518842" cy="2638425"/>
          </a:xfrm>
          <a:prstGeom prst="rect">
            <a:avLst/>
          </a:prstGeom>
        </p:spPr>
        <p:txBody>
          <a:bodyPr lIns="0" tIns="0" rIns="0" bIns="0" rtlCol="0" anchor="t">
            <a:spAutoFit/>
          </a:bodyPr>
          <a:lstStyle/>
          <a:p>
            <a:pPr marL="0" lvl="0" indent="0" algn="l">
              <a:lnSpc>
                <a:spcPts val="10113"/>
              </a:lnSpc>
            </a:pPr>
            <a:r>
              <a:rPr lang="en-US" sz="8427" spc="-168">
                <a:solidFill>
                  <a:srgbClr val="026666"/>
                </a:solidFill>
                <a:latin typeface="Poppins Bold"/>
              </a:rPr>
              <a:t>Visie &amp; beleid op LLB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6275864" y="-1513365"/>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sp>
        <p:nvSpPr>
          <p:cNvPr id="4" name="Freeform 4"/>
          <p:cNvSpPr/>
          <p:nvPr/>
        </p:nvSpPr>
        <p:spPr>
          <a:xfrm>
            <a:off x="9144000" y="775479"/>
            <a:ext cx="7428488" cy="8229600"/>
          </a:xfrm>
          <a:custGeom>
            <a:avLst/>
            <a:gdLst/>
            <a:ahLst/>
            <a:cxnLst/>
            <a:rect l="l" t="t" r="r" b="b"/>
            <a:pathLst>
              <a:path w="7428488" h="8229600">
                <a:moveTo>
                  <a:pt x="0" y="0"/>
                </a:moveTo>
                <a:lnTo>
                  <a:pt x="7428488" y="0"/>
                </a:lnTo>
                <a:lnTo>
                  <a:pt x="7428488" y="8229600"/>
                </a:lnTo>
                <a:lnTo>
                  <a:pt x="0" y="8229600"/>
                </a:lnTo>
                <a:lnTo>
                  <a:pt x="0" y="0"/>
                </a:lnTo>
                <a:close/>
              </a:path>
            </a:pathLst>
          </a:custGeom>
          <a:blipFill>
            <a:blip r:embed="rId3"/>
            <a:stretch>
              <a:fillRect/>
            </a:stretch>
          </a:blipFill>
        </p:spPr>
        <p:txBody>
          <a:bodyPr/>
          <a:lstStyle/>
          <a:p>
            <a:endParaRPr/>
          </a:p>
        </p:txBody>
      </p:sp>
      <p:sp>
        <p:nvSpPr>
          <p:cNvPr id="5" name="Freeform 5"/>
          <p:cNvSpPr/>
          <p:nvPr/>
        </p:nvSpPr>
        <p:spPr>
          <a:xfrm>
            <a:off x="760833" y="6579330"/>
            <a:ext cx="3214907" cy="3185437"/>
          </a:xfrm>
          <a:custGeom>
            <a:avLst/>
            <a:gdLst/>
            <a:ahLst/>
            <a:cxnLst/>
            <a:rect l="l" t="t" r="r" b="b"/>
            <a:pathLst>
              <a:path w="3214907" h="3185437">
                <a:moveTo>
                  <a:pt x="0" y="0"/>
                </a:moveTo>
                <a:lnTo>
                  <a:pt x="3214907" y="0"/>
                </a:lnTo>
                <a:lnTo>
                  <a:pt x="3214907" y="3185438"/>
                </a:lnTo>
                <a:lnTo>
                  <a:pt x="0" y="3185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a:p>
        </p:txBody>
      </p:sp>
      <p:sp>
        <p:nvSpPr>
          <p:cNvPr id="6" name="TextBox 6"/>
          <p:cNvSpPr txBox="1"/>
          <p:nvPr/>
        </p:nvSpPr>
        <p:spPr>
          <a:xfrm>
            <a:off x="381001" y="765954"/>
            <a:ext cx="5759160" cy="5495925"/>
          </a:xfrm>
          <a:prstGeom prst="rect">
            <a:avLst/>
          </a:prstGeom>
        </p:spPr>
        <p:txBody>
          <a:bodyPr lIns="0" tIns="0" rIns="0" bIns="0" rtlCol="0" anchor="t">
            <a:spAutoFit/>
          </a:bodyPr>
          <a:lstStyle/>
          <a:p>
            <a:pPr algn="l">
              <a:lnSpc>
                <a:spcPts val="7200"/>
              </a:lnSpc>
            </a:pPr>
            <a:r>
              <a:rPr lang="en-US" sz="6000" spc="-120">
                <a:solidFill>
                  <a:srgbClr val="FFFFFF"/>
                </a:solidFill>
                <a:latin typeface="Poppins Bold"/>
              </a:rPr>
              <a:t>Brede basiszorg</a:t>
            </a:r>
          </a:p>
          <a:p>
            <a:pPr algn="l">
              <a:lnSpc>
                <a:spcPts val="7200"/>
              </a:lnSpc>
            </a:pPr>
            <a:r>
              <a:rPr lang="en-US" sz="6000" spc="-120">
                <a:solidFill>
                  <a:srgbClr val="FFFFFF"/>
                </a:solidFill>
                <a:latin typeface="Poppins Bold"/>
              </a:rPr>
              <a:t>als motor</a:t>
            </a:r>
          </a:p>
          <a:p>
            <a:pPr marL="0" lvl="0" indent="0" algn="l">
              <a:lnSpc>
                <a:spcPts val="7200"/>
              </a:lnSpc>
            </a:pPr>
            <a:r>
              <a:rPr lang="en-US" sz="6000" spc="-120">
                <a:solidFill>
                  <a:srgbClr val="FFFFFF"/>
                </a:solidFill>
                <a:latin typeface="Poppins Bold"/>
              </a:rPr>
              <a:t>voor leerlingen- begeleiding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211349" y="472633"/>
            <a:ext cx="12426136" cy="8785667"/>
          </a:xfrm>
          <a:custGeom>
            <a:avLst/>
            <a:gdLst/>
            <a:ahLst/>
            <a:cxnLst/>
            <a:rect l="l" t="t" r="r" b="b"/>
            <a:pathLst>
              <a:path w="12426136" h="8785667">
                <a:moveTo>
                  <a:pt x="0" y="0"/>
                </a:moveTo>
                <a:lnTo>
                  <a:pt x="12426136" y="0"/>
                </a:lnTo>
                <a:lnTo>
                  <a:pt x="12426136" y="8785667"/>
                </a:lnTo>
                <a:lnTo>
                  <a:pt x="0" y="8785667"/>
                </a:lnTo>
                <a:lnTo>
                  <a:pt x="0" y="0"/>
                </a:lnTo>
                <a:close/>
              </a:path>
            </a:pathLst>
          </a:custGeom>
          <a:blipFill>
            <a:blip r:embed="rId3"/>
            <a:stretch>
              <a:fillRect/>
            </a:stretch>
          </a:blipFill>
        </p:spPr>
        <p:txBody>
          <a:bodyPr/>
          <a:lstStyle/>
          <a:p>
            <a:endParaRPr/>
          </a:p>
        </p:txBody>
      </p:sp>
      <p:sp>
        <p:nvSpPr>
          <p:cNvPr id="3" name="Freeform 3"/>
          <p:cNvSpPr/>
          <p:nvPr/>
        </p:nvSpPr>
        <p:spPr>
          <a:xfrm>
            <a:off x="9830812" y="1028700"/>
            <a:ext cx="7428488" cy="8229600"/>
          </a:xfrm>
          <a:custGeom>
            <a:avLst/>
            <a:gdLst/>
            <a:ahLst/>
            <a:cxnLst/>
            <a:rect l="l" t="t" r="r" b="b"/>
            <a:pathLst>
              <a:path w="7428488" h="8229600">
                <a:moveTo>
                  <a:pt x="0" y="0"/>
                </a:moveTo>
                <a:lnTo>
                  <a:pt x="7428488" y="0"/>
                </a:lnTo>
                <a:lnTo>
                  <a:pt x="7428488" y="8229600"/>
                </a:lnTo>
                <a:lnTo>
                  <a:pt x="0" y="8229600"/>
                </a:lnTo>
                <a:lnTo>
                  <a:pt x="0" y="0"/>
                </a:lnTo>
                <a:close/>
              </a:path>
            </a:pathLst>
          </a:custGeom>
          <a:blipFill>
            <a:blip r:embed="rId4"/>
            <a:stretch>
              <a:fillRect/>
            </a:stretch>
          </a:blipFill>
        </p:spPr>
        <p:txBody>
          <a:bodyPr/>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6123464" y="-1360965"/>
            <a:ext cx="14833058"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a:off x="-6275864" y="-1513365"/>
            <a:ext cx="13313729" cy="1331372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999"/>
            </a:solidFill>
          </p:spPr>
          <p:txBody>
            <a:bodyPr/>
            <a:lstStyle/>
            <a:p>
              <a:endParaRPr/>
            </a:p>
          </p:txBody>
        </p:sp>
      </p:grpSp>
      <p:sp>
        <p:nvSpPr>
          <p:cNvPr id="6" name="Freeform 6"/>
          <p:cNvSpPr/>
          <p:nvPr/>
        </p:nvSpPr>
        <p:spPr>
          <a:xfrm>
            <a:off x="9526893" y="514709"/>
            <a:ext cx="7149594" cy="9257582"/>
          </a:xfrm>
          <a:custGeom>
            <a:avLst/>
            <a:gdLst/>
            <a:ahLst/>
            <a:cxnLst/>
            <a:rect l="l" t="t" r="r" b="b"/>
            <a:pathLst>
              <a:path w="7149594" h="9257582">
                <a:moveTo>
                  <a:pt x="0" y="0"/>
                </a:moveTo>
                <a:lnTo>
                  <a:pt x="7149594" y="0"/>
                </a:lnTo>
                <a:lnTo>
                  <a:pt x="7149594" y="9257582"/>
                </a:lnTo>
                <a:lnTo>
                  <a:pt x="0" y="9257582"/>
                </a:lnTo>
                <a:lnTo>
                  <a:pt x="0" y="0"/>
                </a:lnTo>
                <a:close/>
              </a:path>
            </a:pathLst>
          </a:custGeom>
          <a:blipFill>
            <a:blip r:embed="rId3"/>
            <a:stretch>
              <a:fillRect/>
            </a:stretch>
          </a:blipFill>
        </p:spPr>
        <p:txBody>
          <a:bodyPr/>
          <a:lstStyle/>
          <a:p>
            <a:endParaRPr/>
          </a:p>
        </p:txBody>
      </p:sp>
      <p:sp>
        <p:nvSpPr>
          <p:cNvPr id="7" name="Freeform 7"/>
          <p:cNvSpPr/>
          <p:nvPr/>
        </p:nvSpPr>
        <p:spPr>
          <a:xfrm>
            <a:off x="602569" y="6865082"/>
            <a:ext cx="4458646" cy="2630601"/>
          </a:xfrm>
          <a:custGeom>
            <a:avLst/>
            <a:gdLst/>
            <a:ahLst/>
            <a:cxnLst/>
            <a:rect l="l" t="t" r="r" b="b"/>
            <a:pathLst>
              <a:path w="4458646" h="2630601">
                <a:moveTo>
                  <a:pt x="0" y="0"/>
                </a:moveTo>
                <a:lnTo>
                  <a:pt x="4458646" y="0"/>
                </a:lnTo>
                <a:lnTo>
                  <a:pt x="4458646" y="2630601"/>
                </a:lnTo>
                <a:lnTo>
                  <a:pt x="0" y="2630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a:p>
        </p:txBody>
      </p:sp>
      <p:sp>
        <p:nvSpPr>
          <p:cNvPr id="8" name="TextBox 8"/>
          <p:cNvSpPr txBox="1"/>
          <p:nvPr/>
        </p:nvSpPr>
        <p:spPr>
          <a:xfrm>
            <a:off x="602569" y="1019175"/>
            <a:ext cx="5759160" cy="5495925"/>
          </a:xfrm>
          <a:prstGeom prst="rect">
            <a:avLst/>
          </a:prstGeom>
        </p:spPr>
        <p:txBody>
          <a:bodyPr lIns="0" tIns="0" rIns="0" bIns="0" rtlCol="0" anchor="t">
            <a:spAutoFit/>
          </a:bodyPr>
          <a:lstStyle/>
          <a:p>
            <a:pPr algn="l">
              <a:lnSpc>
                <a:spcPts val="7200"/>
              </a:lnSpc>
            </a:pPr>
            <a:r>
              <a:rPr lang="en-US" sz="6000" spc="-120">
                <a:solidFill>
                  <a:srgbClr val="FFFFFF"/>
                </a:solidFill>
                <a:latin typeface="Poppins Bold"/>
              </a:rPr>
              <a:t>Verhoogde zorg:</a:t>
            </a:r>
          </a:p>
          <a:p>
            <a:pPr marL="0" lvl="0" indent="0" algn="l">
              <a:lnSpc>
                <a:spcPts val="7200"/>
              </a:lnSpc>
            </a:pPr>
            <a:r>
              <a:rPr lang="en-US" sz="6000" spc="-120">
                <a:solidFill>
                  <a:srgbClr val="FFFFFF"/>
                </a:solidFill>
                <a:latin typeface="Poppins Bold"/>
              </a:rPr>
              <a:t>Leerlingen-bespreking als scharnier-moment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9019" y="1331418"/>
            <a:ext cx="7149723" cy="4852875"/>
          </a:xfrm>
          <a:custGeom>
            <a:avLst/>
            <a:gdLst/>
            <a:ahLst/>
            <a:cxnLst/>
            <a:rect l="l" t="t" r="r" b="b"/>
            <a:pathLst>
              <a:path w="7149723" h="4852875">
                <a:moveTo>
                  <a:pt x="0" y="0"/>
                </a:moveTo>
                <a:lnTo>
                  <a:pt x="7149723" y="0"/>
                </a:lnTo>
                <a:lnTo>
                  <a:pt x="7149723" y="4852875"/>
                </a:lnTo>
                <a:lnTo>
                  <a:pt x="0" y="4852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a:p>
        </p:txBody>
      </p:sp>
      <p:sp>
        <p:nvSpPr>
          <p:cNvPr id="3" name="Freeform 3"/>
          <p:cNvSpPr/>
          <p:nvPr/>
        </p:nvSpPr>
        <p:spPr>
          <a:xfrm>
            <a:off x="9367525" y="514709"/>
            <a:ext cx="7149594" cy="9257582"/>
          </a:xfrm>
          <a:custGeom>
            <a:avLst/>
            <a:gdLst/>
            <a:ahLst/>
            <a:cxnLst/>
            <a:rect l="l" t="t" r="r" b="b"/>
            <a:pathLst>
              <a:path w="7149594" h="9257582">
                <a:moveTo>
                  <a:pt x="0" y="0"/>
                </a:moveTo>
                <a:lnTo>
                  <a:pt x="7149594" y="0"/>
                </a:lnTo>
                <a:lnTo>
                  <a:pt x="7149594" y="9257582"/>
                </a:lnTo>
                <a:lnTo>
                  <a:pt x="0" y="9257582"/>
                </a:lnTo>
                <a:lnTo>
                  <a:pt x="0" y="0"/>
                </a:lnTo>
                <a:close/>
              </a:path>
            </a:pathLst>
          </a:custGeom>
          <a:blipFill>
            <a:blip r:embed="rId5"/>
            <a:stretch>
              <a:fillRect/>
            </a:stretch>
          </a:blipFill>
        </p:spPr>
        <p:txBody>
          <a:bodyPr/>
          <a:lstStyle/>
          <a:p>
            <a:endParaRPr/>
          </a:p>
        </p:txBody>
      </p:sp>
      <p:sp>
        <p:nvSpPr>
          <p:cNvPr id="4" name="TextBox 4"/>
          <p:cNvSpPr txBox="1"/>
          <p:nvPr/>
        </p:nvSpPr>
        <p:spPr>
          <a:xfrm>
            <a:off x="467450" y="6367762"/>
            <a:ext cx="1547198" cy="396239"/>
          </a:xfrm>
          <a:prstGeom prst="rect">
            <a:avLst/>
          </a:prstGeom>
        </p:spPr>
        <p:txBody>
          <a:bodyPr lIns="0" tIns="0" rIns="0" bIns="0" rtlCol="0" anchor="t">
            <a:spAutoFit/>
          </a:bodyPr>
          <a:lstStyle/>
          <a:p>
            <a:pPr algn="ctr">
              <a:lnSpc>
                <a:spcPts val="3360"/>
              </a:lnSpc>
            </a:pPr>
            <a:r>
              <a:rPr lang="en-US" sz="2400">
                <a:solidFill>
                  <a:srgbClr val="000000"/>
                </a:solidFill>
                <a:latin typeface="Open Sans"/>
              </a:rPr>
              <a:t>Doelen</a:t>
            </a:r>
          </a:p>
        </p:txBody>
      </p:sp>
      <p:sp>
        <p:nvSpPr>
          <p:cNvPr id="5" name="TextBox 5"/>
          <p:cNvSpPr txBox="1"/>
          <p:nvPr/>
        </p:nvSpPr>
        <p:spPr>
          <a:xfrm>
            <a:off x="2014648" y="6337281"/>
            <a:ext cx="1547198" cy="815340"/>
          </a:xfrm>
          <a:prstGeom prst="rect">
            <a:avLst/>
          </a:prstGeom>
        </p:spPr>
        <p:txBody>
          <a:bodyPr lIns="0" tIns="0" rIns="0" bIns="0" rtlCol="0" anchor="t">
            <a:spAutoFit/>
          </a:bodyPr>
          <a:lstStyle/>
          <a:p>
            <a:pPr algn="ctr">
              <a:lnSpc>
                <a:spcPts val="3359"/>
              </a:lnSpc>
            </a:pPr>
            <a:r>
              <a:rPr lang="en-US" sz="2400">
                <a:solidFill>
                  <a:srgbClr val="000000"/>
                </a:solidFill>
                <a:latin typeface="Open Sans Bold"/>
              </a:rPr>
              <a:t>Overzicht &amp; inzicht</a:t>
            </a:r>
          </a:p>
        </p:txBody>
      </p:sp>
      <p:sp>
        <p:nvSpPr>
          <p:cNvPr id="6" name="TextBox 6"/>
          <p:cNvSpPr txBox="1"/>
          <p:nvPr/>
        </p:nvSpPr>
        <p:spPr>
          <a:xfrm>
            <a:off x="3561846" y="6367762"/>
            <a:ext cx="1766687" cy="2910840"/>
          </a:xfrm>
          <a:prstGeom prst="rect">
            <a:avLst/>
          </a:prstGeom>
        </p:spPr>
        <p:txBody>
          <a:bodyPr lIns="0" tIns="0" rIns="0" bIns="0" rtlCol="0" anchor="t">
            <a:spAutoFit/>
          </a:bodyPr>
          <a:lstStyle/>
          <a:p>
            <a:pPr algn="ctr">
              <a:lnSpc>
                <a:spcPts val="3359"/>
              </a:lnSpc>
            </a:pPr>
            <a:r>
              <a:rPr lang="en-US" sz="2400">
                <a:solidFill>
                  <a:srgbClr val="000000"/>
                </a:solidFill>
                <a:latin typeface="Open Sans"/>
              </a:rPr>
              <a:t>Weten we genoeg voor uitzicht?</a:t>
            </a:r>
          </a:p>
          <a:p>
            <a:pPr algn="ctr">
              <a:lnSpc>
                <a:spcPts val="3359"/>
              </a:lnSpc>
            </a:pPr>
            <a:r>
              <a:rPr lang="en-US" sz="2400">
                <a:solidFill>
                  <a:srgbClr val="000000"/>
                </a:solidFill>
                <a:latin typeface="Open Sans"/>
              </a:rPr>
              <a:t>Zo niet, verzamelen informatie</a:t>
            </a:r>
          </a:p>
        </p:txBody>
      </p:sp>
      <p:sp>
        <p:nvSpPr>
          <p:cNvPr id="7" name="TextBox 7"/>
          <p:cNvSpPr txBox="1"/>
          <p:nvPr/>
        </p:nvSpPr>
        <p:spPr>
          <a:xfrm>
            <a:off x="5328533" y="6367762"/>
            <a:ext cx="1547198" cy="1234440"/>
          </a:xfrm>
          <a:prstGeom prst="rect">
            <a:avLst/>
          </a:prstGeom>
        </p:spPr>
        <p:txBody>
          <a:bodyPr lIns="0" tIns="0" rIns="0" bIns="0" rtlCol="0" anchor="t">
            <a:spAutoFit/>
          </a:bodyPr>
          <a:lstStyle/>
          <a:p>
            <a:pPr algn="ctr">
              <a:lnSpc>
                <a:spcPts val="3359"/>
              </a:lnSpc>
            </a:pPr>
            <a:r>
              <a:rPr lang="en-US" sz="2400">
                <a:solidFill>
                  <a:srgbClr val="000000"/>
                </a:solidFill>
                <a:latin typeface="Open Sans Bold"/>
              </a:rPr>
              <a:t>Uitzicht</a:t>
            </a:r>
            <a:r>
              <a:rPr lang="en-US" sz="2400">
                <a:solidFill>
                  <a:srgbClr val="000000"/>
                </a:solidFill>
                <a:latin typeface="Open Sans"/>
              </a:rPr>
              <a:t>:</a:t>
            </a:r>
          </a:p>
          <a:p>
            <a:pPr algn="ctr">
              <a:lnSpc>
                <a:spcPts val="3359"/>
              </a:lnSpc>
            </a:pPr>
            <a:r>
              <a:rPr lang="en-US" sz="2400">
                <a:solidFill>
                  <a:srgbClr val="000000"/>
                </a:solidFill>
                <a:latin typeface="Open Sans"/>
              </a:rPr>
              <a:t>doelen en behoeften</a:t>
            </a:r>
          </a:p>
        </p:txBody>
      </p:sp>
      <p:sp>
        <p:nvSpPr>
          <p:cNvPr id="8" name="TextBox 8"/>
          <p:cNvSpPr txBox="1"/>
          <p:nvPr/>
        </p:nvSpPr>
        <p:spPr>
          <a:xfrm>
            <a:off x="6875731" y="6337281"/>
            <a:ext cx="1547198" cy="1653540"/>
          </a:xfrm>
          <a:prstGeom prst="rect">
            <a:avLst/>
          </a:prstGeom>
        </p:spPr>
        <p:txBody>
          <a:bodyPr lIns="0" tIns="0" rIns="0" bIns="0" rtlCol="0" anchor="t">
            <a:spAutoFit/>
          </a:bodyPr>
          <a:lstStyle/>
          <a:p>
            <a:pPr algn="ctr">
              <a:lnSpc>
                <a:spcPts val="3359"/>
              </a:lnSpc>
            </a:pPr>
            <a:r>
              <a:rPr lang="en-US" sz="2400">
                <a:solidFill>
                  <a:srgbClr val="000000"/>
                </a:solidFill>
                <a:latin typeface="Open Sans"/>
              </a:rPr>
              <a:t>Plannen handelen &amp; evalueren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6123464" y="-1360965"/>
            <a:ext cx="14833058"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a:off x="-5628165" y="-1360965"/>
            <a:ext cx="13204293" cy="1331372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999"/>
            </a:solidFill>
          </p:spPr>
          <p:txBody>
            <a:bodyPr/>
            <a:lstStyle/>
            <a:p>
              <a:endParaRPr/>
            </a:p>
          </p:txBody>
        </p:sp>
      </p:grpSp>
      <p:grpSp>
        <p:nvGrpSpPr>
          <p:cNvPr id="6" name="Group 6"/>
          <p:cNvGrpSpPr/>
          <p:nvPr/>
        </p:nvGrpSpPr>
        <p:grpSpPr>
          <a:xfrm>
            <a:off x="-7173569" y="-1360965"/>
            <a:ext cx="13313729" cy="13313729"/>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AAB4"/>
            </a:solidFill>
          </p:spPr>
          <p:txBody>
            <a:bodyPr/>
            <a:lstStyle/>
            <a:p>
              <a:endParaRPr/>
            </a:p>
          </p:txBody>
        </p:sp>
      </p:grpSp>
      <p:sp>
        <p:nvSpPr>
          <p:cNvPr id="8" name="Freeform 8"/>
          <p:cNvSpPr/>
          <p:nvPr/>
        </p:nvSpPr>
        <p:spPr>
          <a:xfrm>
            <a:off x="9144000" y="513835"/>
            <a:ext cx="8727125" cy="9564648"/>
          </a:xfrm>
          <a:custGeom>
            <a:avLst/>
            <a:gdLst/>
            <a:ahLst/>
            <a:cxnLst/>
            <a:rect l="l" t="t" r="r" b="b"/>
            <a:pathLst>
              <a:path w="8727125" h="9564648">
                <a:moveTo>
                  <a:pt x="0" y="0"/>
                </a:moveTo>
                <a:lnTo>
                  <a:pt x="8727125" y="0"/>
                </a:lnTo>
                <a:lnTo>
                  <a:pt x="8727125" y="9564648"/>
                </a:lnTo>
                <a:lnTo>
                  <a:pt x="0" y="9564648"/>
                </a:lnTo>
                <a:lnTo>
                  <a:pt x="0" y="0"/>
                </a:lnTo>
                <a:close/>
              </a:path>
            </a:pathLst>
          </a:custGeom>
          <a:blipFill>
            <a:blip r:embed="rId3"/>
            <a:stretch>
              <a:fillRect/>
            </a:stretch>
          </a:blipFill>
        </p:spPr>
        <p:txBody>
          <a:bodyPr/>
          <a:lstStyle/>
          <a:p>
            <a:endParaRPr/>
          </a:p>
        </p:txBody>
      </p:sp>
      <p:sp>
        <p:nvSpPr>
          <p:cNvPr id="9" name="Freeform 9"/>
          <p:cNvSpPr/>
          <p:nvPr/>
        </p:nvSpPr>
        <p:spPr>
          <a:xfrm>
            <a:off x="649687" y="6762227"/>
            <a:ext cx="2806085" cy="2637720"/>
          </a:xfrm>
          <a:custGeom>
            <a:avLst/>
            <a:gdLst/>
            <a:ahLst/>
            <a:cxnLst/>
            <a:rect l="l" t="t" r="r" b="b"/>
            <a:pathLst>
              <a:path w="2806085" h="2637720">
                <a:moveTo>
                  <a:pt x="0" y="0"/>
                </a:moveTo>
                <a:lnTo>
                  <a:pt x="2806085" y="0"/>
                </a:lnTo>
                <a:lnTo>
                  <a:pt x="2806085" y="2637721"/>
                </a:lnTo>
                <a:lnTo>
                  <a:pt x="0" y="26377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a:p>
        </p:txBody>
      </p:sp>
      <p:sp>
        <p:nvSpPr>
          <p:cNvPr id="10" name="TextBox 10"/>
          <p:cNvSpPr txBox="1"/>
          <p:nvPr/>
        </p:nvSpPr>
        <p:spPr>
          <a:xfrm>
            <a:off x="381001" y="2066116"/>
            <a:ext cx="5759160" cy="5638800"/>
          </a:xfrm>
          <a:prstGeom prst="rect">
            <a:avLst/>
          </a:prstGeom>
        </p:spPr>
        <p:txBody>
          <a:bodyPr lIns="0" tIns="0" rIns="0" bIns="0" rtlCol="0" anchor="t">
            <a:spAutoFit/>
          </a:bodyPr>
          <a:lstStyle/>
          <a:p>
            <a:pPr algn="l">
              <a:lnSpc>
                <a:spcPts val="7200"/>
              </a:lnSpc>
            </a:pPr>
            <a:r>
              <a:rPr lang="en-US" sz="6000" spc="-120">
                <a:solidFill>
                  <a:srgbClr val="FFFFFF"/>
                </a:solidFill>
                <a:latin typeface="Poppins Bold"/>
              </a:rPr>
              <a:t>Uitbreiding van zorg:</a:t>
            </a:r>
          </a:p>
          <a:p>
            <a:pPr algn="l">
              <a:lnSpc>
                <a:spcPts val="7200"/>
              </a:lnSpc>
            </a:pPr>
            <a:r>
              <a:rPr lang="en-US" sz="6000" spc="-120">
                <a:solidFill>
                  <a:srgbClr val="FFFFFF"/>
                </a:solidFill>
                <a:latin typeface="Poppins Bold"/>
              </a:rPr>
              <a:t>bijschakelen wanneer nodig  </a:t>
            </a:r>
          </a:p>
          <a:p>
            <a:pPr marL="0" lvl="0" indent="0" algn="l">
              <a:lnSpc>
                <a:spcPts val="8399"/>
              </a:lnSpc>
            </a:pPr>
            <a:endParaRPr lang="en-US" sz="6000" spc="-120">
              <a:solidFill>
                <a:srgbClr val="FFFFFF"/>
              </a:solidFill>
              <a:latin typeface="Poppi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5628165" y="-1360965"/>
            <a:ext cx="13204293"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999"/>
            </a:solidFill>
          </p:spPr>
          <p:txBody>
            <a:bodyPr/>
            <a:lstStyle/>
            <a:p>
              <a:endParaRPr/>
            </a:p>
          </p:txBody>
        </p:sp>
      </p:grpSp>
      <p:grpSp>
        <p:nvGrpSpPr>
          <p:cNvPr id="4" name="Group 4"/>
          <p:cNvGrpSpPr/>
          <p:nvPr/>
        </p:nvGrpSpPr>
        <p:grpSpPr>
          <a:xfrm>
            <a:off x="-7173569" y="-1360965"/>
            <a:ext cx="13313729" cy="1331372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AAB4"/>
            </a:solidFill>
          </p:spPr>
          <p:txBody>
            <a:bodyPr/>
            <a:lstStyle/>
            <a:p>
              <a:endParaRPr/>
            </a:p>
          </p:txBody>
        </p:sp>
      </p:grpSp>
      <p:sp>
        <p:nvSpPr>
          <p:cNvPr id="6" name="Freeform 6"/>
          <p:cNvSpPr/>
          <p:nvPr/>
        </p:nvSpPr>
        <p:spPr>
          <a:xfrm>
            <a:off x="9144000" y="513835"/>
            <a:ext cx="8727125" cy="9564648"/>
          </a:xfrm>
          <a:custGeom>
            <a:avLst/>
            <a:gdLst/>
            <a:ahLst/>
            <a:cxnLst/>
            <a:rect l="l" t="t" r="r" b="b"/>
            <a:pathLst>
              <a:path w="8727125" h="9564648">
                <a:moveTo>
                  <a:pt x="0" y="0"/>
                </a:moveTo>
                <a:lnTo>
                  <a:pt x="8727125" y="0"/>
                </a:lnTo>
                <a:lnTo>
                  <a:pt x="8727125" y="9564648"/>
                </a:lnTo>
                <a:lnTo>
                  <a:pt x="0" y="9564648"/>
                </a:lnTo>
                <a:lnTo>
                  <a:pt x="0" y="0"/>
                </a:lnTo>
                <a:close/>
              </a:path>
            </a:pathLst>
          </a:custGeom>
          <a:blipFill>
            <a:blip r:embed="rId3"/>
            <a:stretch>
              <a:fillRect/>
            </a:stretch>
          </a:blipFill>
        </p:spPr>
        <p:txBody>
          <a:bodyPr/>
          <a:lstStyle/>
          <a:p>
            <a:endParaRPr/>
          </a:p>
        </p:txBody>
      </p:sp>
      <p:grpSp>
        <p:nvGrpSpPr>
          <p:cNvPr id="7" name="Group 7"/>
          <p:cNvGrpSpPr/>
          <p:nvPr/>
        </p:nvGrpSpPr>
        <p:grpSpPr>
          <a:xfrm rot="-5400000">
            <a:off x="2052729" y="7649280"/>
            <a:ext cx="13313729" cy="13313729"/>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EAF1"/>
            </a:solidFill>
          </p:spPr>
          <p:txBody>
            <a:bodyPr/>
            <a:lstStyle/>
            <a:p>
              <a:endParaRPr/>
            </a:p>
          </p:txBody>
        </p:sp>
      </p:grpSp>
      <p:sp>
        <p:nvSpPr>
          <p:cNvPr id="9" name="Freeform 9"/>
          <p:cNvSpPr/>
          <p:nvPr/>
        </p:nvSpPr>
        <p:spPr>
          <a:xfrm>
            <a:off x="649687" y="6762227"/>
            <a:ext cx="2806085" cy="2637720"/>
          </a:xfrm>
          <a:custGeom>
            <a:avLst/>
            <a:gdLst/>
            <a:ahLst/>
            <a:cxnLst/>
            <a:rect l="l" t="t" r="r" b="b"/>
            <a:pathLst>
              <a:path w="2806085" h="2637720">
                <a:moveTo>
                  <a:pt x="0" y="0"/>
                </a:moveTo>
                <a:lnTo>
                  <a:pt x="2806085" y="0"/>
                </a:lnTo>
                <a:lnTo>
                  <a:pt x="2806085" y="2637721"/>
                </a:lnTo>
                <a:lnTo>
                  <a:pt x="0" y="26377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a:p>
        </p:txBody>
      </p:sp>
      <p:sp>
        <p:nvSpPr>
          <p:cNvPr id="10" name="Freeform 10"/>
          <p:cNvSpPr/>
          <p:nvPr/>
        </p:nvSpPr>
        <p:spPr>
          <a:xfrm rot="-1714320" flipH="1">
            <a:off x="9094990" y="6752965"/>
            <a:ext cx="4102309" cy="2656245"/>
          </a:xfrm>
          <a:custGeom>
            <a:avLst/>
            <a:gdLst/>
            <a:ahLst/>
            <a:cxnLst/>
            <a:rect l="l" t="t" r="r" b="b"/>
            <a:pathLst>
              <a:path w="4102309" h="2656245">
                <a:moveTo>
                  <a:pt x="4102309" y="0"/>
                </a:moveTo>
                <a:lnTo>
                  <a:pt x="0" y="0"/>
                </a:lnTo>
                <a:lnTo>
                  <a:pt x="0" y="2656245"/>
                </a:lnTo>
                <a:lnTo>
                  <a:pt x="4102309" y="2656245"/>
                </a:lnTo>
                <a:lnTo>
                  <a:pt x="410230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sp>
        <p:nvSpPr>
          <p:cNvPr id="11" name="TextBox 11"/>
          <p:cNvSpPr txBox="1"/>
          <p:nvPr/>
        </p:nvSpPr>
        <p:spPr>
          <a:xfrm>
            <a:off x="381001" y="2066116"/>
            <a:ext cx="5759160" cy="5638800"/>
          </a:xfrm>
          <a:prstGeom prst="rect">
            <a:avLst/>
          </a:prstGeom>
        </p:spPr>
        <p:txBody>
          <a:bodyPr lIns="0" tIns="0" rIns="0" bIns="0" rtlCol="0" anchor="t">
            <a:spAutoFit/>
          </a:bodyPr>
          <a:lstStyle/>
          <a:p>
            <a:pPr algn="l">
              <a:lnSpc>
                <a:spcPts val="7200"/>
              </a:lnSpc>
            </a:pPr>
            <a:r>
              <a:rPr lang="en-US" sz="6000" spc="-120">
                <a:solidFill>
                  <a:srgbClr val="FFFFFF"/>
                </a:solidFill>
                <a:latin typeface="Poppins Bold"/>
              </a:rPr>
              <a:t>Uitbreiding van zorg:</a:t>
            </a:r>
          </a:p>
          <a:p>
            <a:pPr algn="l">
              <a:lnSpc>
                <a:spcPts val="7200"/>
              </a:lnSpc>
            </a:pPr>
            <a:r>
              <a:rPr lang="en-US" sz="6000" spc="-120">
                <a:solidFill>
                  <a:srgbClr val="FFFFFF"/>
                </a:solidFill>
                <a:latin typeface="Poppins Bold"/>
              </a:rPr>
              <a:t>bijschakelen wanneer nodig  </a:t>
            </a:r>
          </a:p>
          <a:p>
            <a:pPr marL="0" lvl="0" indent="0" algn="l">
              <a:lnSpc>
                <a:spcPts val="8399"/>
              </a:lnSpc>
            </a:pPr>
            <a:endParaRPr lang="en-US" sz="6000" spc="-120">
              <a:solidFill>
                <a:srgbClr val="FFFFFF"/>
              </a:solidFill>
              <a:latin typeface="Poppins Bold"/>
            </a:endParaRPr>
          </a:p>
        </p:txBody>
      </p:sp>
      <p:sp>
        <p:nvSpPr>
          <p:cNvPr id="12" name="TextBox 12"/>
          <p:cNvSpPr txBox="1"/>
          <p:nvPr/>
        </p:nvSpPr>
        <p:spPr>
          <a:xfrm>
            <a:off x="5116734" y="9012598"/>
            <a:ext cx="7185720" cy="688974"/>
          </a:xfrm>
          <a:prstGeom prst="rect">
            <a:avLst/>
          </a:prstGeom>
        </p:spPr>
        <p:txBody>
          <a:bodyPr lIns="0" tIns="0" rIns="0" bIns="0" rtlCol="0" anchor="t">
            <a:spAutoFit/>
          </a:bodyPr>
          <a:lstStyle/>
          <a:p>
            <a:pPr algn="ctr">
              <a:lnSpc>
                <a:spcPts val="5600"/>
              </a:lnSpc>
            </a:pPr>
            <a:r>
              <a:rPr lang="en-US" sz="4000" dirty="0" err="1">
                <a:solidFill>
                  <a:srgbClr val="026666"/>
                </a:solidFill>
                <a:latin typeface="Open Sans Bold"/>
              </a:rPr>
              <a:t>Bijlage</a:t>
            </a:r>
            <a:r>
              <a:rPr lang="en-US" sz="4000" dirty="0">
                <a:solidFill>
                  <a:srgbClr val="026666"/>
                </a:solidFill>
                <a:latin typeface="Open Sans Bold"/>
              </a:rPr>
              <a:t> H&amp;E </a:t>
            </a:r>
            <a:r>
              <a:rPr lang="en-US" sz="4000" dirty="0" err="1">
                <a:solidFill>
                  <a:srgbClr val="026666"/>
                </a:solidFill>
                <a:latin typeface="Open Sans Bold"/>
              </a:rPr>
              <a:t>o.b.v</a:t>
            </a:r>
            <a:r>
              <a:rPr lang="en-US" sz="4000" dirty="0">
                <a:solidFill>
                  <a:srgbClr val="026666"/>
                </a:solidFill>
                <a:latin typeface="Open Sans Bold"/>
              </a:rPr>
              <a:t>. GC-</a:t>
            </a:r>
            <a:r>
              <a:rPr lang="en-US" sz="4000" dirty="0" err="1">
                <a:solidFill>
                  <a:srgbClr val="026666"/>
                </a:solidFill>
                <a:latin typeface="Open Sans Bold"/>
              </a:rPr>
              <a:t>verslag</a:t>
            </a:r>
            <a:endParaRPr lang="en-US" sz="4000" dirty="0">
              <a:solidFill>
                <a:srgbClr val="026666"/>
              </a:solidFill>
              <a:latin typeface="Open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7295A05875B940BE7985CF3DE47FBF" ma:contentTypeVersion="18" ma:contentTypeDescription="Create a new document." ma:contentTypeScope="" ma:versionID="e799f58960bcdf773e6de24ad45fe83b">
  <xsd:schema xmlns:xsd="http://www.w3.org/2001/XMLSchema" xmlns:xs="http://www.w3.org/2001/XMLSchema" xmlns:p="http://schemas.microsoft.com/office/2006/metadata/properties" xmlns:ns2="0af09284-65e3-4d5f-a141-65977bef45be" xmlns:ns3="2c0101b5-daf1-4fcf-9f4f-355d3a42c99c" targetNamespace="http://schemas.microsoft.com/office/2006/metadata/properties" ma:root="true" ma:fieldsID="20da0c6968f0a6c0204ab382a7b7ab84" ns2:_="" ns3:_="">
    <xsd:import namespace="0af09284-65e3-4d5f-a141-65977bef45be"/>
    <xsd:import namespace="2c0101b5-daf1-4fcf-9f4f-355d3a42c9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9284-65e3-4d5f-a141-65977bef4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2b7d4d7-aa62-4847-809c-85ed79ea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0101b5-daf1-4fcf-9f4f-355d3a42c9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45f2c-e290-4a26-bc2f-3ed41dba63e5}" ma:internalName="TaxCatchAll" ma:showField="CatchAllData" ma:web="2c0101b5-daf1-4fcf-9f4f-355d3a42c99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f09284-65e3-4d5f-a141-65977bef45be">
      <Terms xmlns="http://schemas.microsoft.com/office/infopath/2007/PartnerControls"/>
    </lcf76f155ced4ddcb4097134ff3c332f>
    <TaxCatchAll xmlns="2c0101b5-daf1-4fcf-9f4f-355d3a42c9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BFD1B9-A10E-454B-9C33-0512EA347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f09284-65e3-4d5f-a141-65977bef45be"/>
    <ds:schemaRef ds:uri="2c0101b5-daf1-4fcf-9f4f-355d3a42c9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B04FB8-5686-4991-A6A9-1E6DFB3C9FC8}">
  <ds:schemaRefs>
    <ds:schemaRef ds:uri="http://schemas.microsoft.com/office/2006/metadata/properties"/>
    <ds:schemaRef ds:uri="http://schemas.microsoft.com/office/infopath/2007/PartnerControls"/>
    <ds:schemaRef ds:uri="0af09284-65e3-4d5f-a141-65977bef45be"/>
    <ds:schemaRef ds:uri="2c0101b5-daf1-4fcf-9f4f-355d3a42c99c"/>
  </ds:schemaRefs>
</ds:datastoreItem>
</file>

<file path=customXml/itemProps3.xml><?xml version="1.0" encoding="utf-8"?>
<ds:datastoreItem xmlns:ds="http://schemas.openxmlformats.org/officeDocument/2006/customXml" ds:itemID="{179DBB23-7D18-4A88-A859-1FADDC0F9D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TotalTime>
  <Words>1807</Words>
  <Application>Microsoft Macintosh PowerPoint</Application>
  <PresentationFormat>Aangepast</PresentationFormat>
  <Paragraphs>85</Paragraphs>
  <Slides>11</Slides>
  <Notes>11</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11</vt:i4>
      </vt:variant>
    </vt:vector>
  </HeadingPairs>
  <TitlesOfParts>
    <vt:vector size="22" baseType="lpstr">
      <vt:lpstr>Open Sans Bold</vt:lpstr>
      <vt:lpstr>WordVisiCarriageReturn_MSFontService</vt:lpstr>
      <vt:lpstr>Segoe UI</vt:lpstr>
      <vt:lpstr>Poppins Bold</vt:lpstr>
      <vt:lpstr>Open Sauce Bold</vt:lpstr>
      <vt:lpstr>Open Sauce</vt:lpstr>
      <vt:lpstr>Poppins</vt:lpstr>
      <vt:lpstr>Arial</vt:lpstr>
      <vt:lpstr>Open Sans</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Kennisclip zorgcontinuum</dc:title>
  <cp:lastModifiedBy>Marjolein Van Bogaert</cp:lastModifiedBy>
  <cp:revision>3</cp:revision>
  <dcterms:created xsi:type="dcterms:W3CDTF">2006-08-16T00:00:00Z</dcterms:created>
  <dcterms:modified xsi:type="dcterms:W3CDTF">2024-05-13T12:03:34Z</dcterms:modified>
  <dc:identifier>DAF-hvo-AMI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0x010100327295A05875B940BE7985CF3DE47FBF</vt:lpwstr>
  </property>
</Properties>
</file>