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6"/>
  </p:notesMasterIdLst>
  <p:sldIdLst>
    <p:sldId id="256" r:id="rId3"/>
    <p:sldId id="329" r:id="rId4"/>
    <p:sldId id="330" r:id="rId5"/>
    <p:sldId id="370" r:id="rId6"/>
    <p:sldId id="357" r:id="rId7"/>
    <p:sldId id="400" r:id="rId8"/>
    <p:sldId id="371" r:id="rId9"/>
    <p:sldId id="401" r:id="rId10"/>
    <p:sldId id="372" r:id="rId11"/>
    <p:sldId id="393" r:id="rId12"/>
    <p:sldId id="373" r:id="rId13"/>
    <p:sldId id="402" r:id="rId14"/>
    <p:sldId id="374" r:id="rId15"/>
    <p:sldId id="375" r:id="rId16"/>
    <p:sldId id="376" r:id="rId17"/>
    <p:sldId id="378" r:id="rId18"/>
    <p:sldId id="379" r:id="rId19"/>
    <p:sldId id="380" r:id="rId20"/>
    <p:sldId id="382" r:id="rId21"/>
    <p:sldId id="403" r:id="rId22"/>
    <p:sldId id="389" r:id="rId23"/>
    <p:sldId id="394" r:id="rId24"/>
    <p:sldId id="399" r:id="rId25"/>
    <p:sldId id="381" r:id="rId26"/>
    <p:sldId id="387" r:id="rId27"/>
    <p:sldId id="388" r:id="rId28"/>
    <p:sldId id="385" r:id="rId29"/>
    <p:sldId id="386" r:id="rId30"/>
    <p:sldId id="390" r:id="rId31"/>
    <p:sldId id="392" r:id="rId32"/>
    <p:sldId id="395" r:id="rId33"/>
    <p:sldId id="396" r:id="rId34"/>
    <p:sldId id="397" r:id="rId35"/>
  </p:sldIdLst>
  <p:sldSz cx="12192000" cy="6858000"/>
  <p:notesSz cx="6797675" cy="9926638"/>
  <p:embeddedFontLst>
    <p:embeddedFont>
      <p:font typeface="Open Sans"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Schaubroeck" initials="" lastIdx="1" clrIdx="0"/>
  <p:cmAuthor id="1" name="Noortje" initials="N"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04E"/>
    <a:srgbClr val="02AAB4"/>
    <a:srgbClr val="14F1FC"/>
    <a:srgbClr val="7ED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2533806-C785-4C63-8460-DF0ACE42EE74}">
  <a:tblStyle styleId="{22533806-C785-4C63-8460-DF0ACE42EE74}" styleName="Table_0"/>
  <a:tblStyle styleId="{5B0823B6-AD15-4031-98EC-3BB896344676}"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32" autoAdjust="0"/>
  </p:normalViewPr>
  <p:slideViewPr>
    <p:cSldViewPr snapToGrid="0">
      <p:cViewPr>
        <p:scale>
          <a:sx n="70" d="100"/>
          <a:sy n="70" d="100"/>
        </p:scale>
        <p:origin x="-72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5658" cy="49805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50442" y="0"/>
            <a:ext cx="2945658" cy="498055"/>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422275" y="1241425"/>
            <a:ext cx="5953125" cy="3349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79768" y="4777194"/>
            <a:ext cx="5438140" cy="390861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9428584"/>
            <a:ext cx="2945658" cy="49805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nl-BE" sz="1200" b="0" i="0" u="none" strike="noStrike" cap="none" baseline="0">
                <a:solidFill>
                  <a:schemeClr val="dk1"/>
                </a:solidFill>
                <a:latin typeface="Calibri"/>
                <a:ea typeface="Calibri"/>
                <a:cs typeface="Calibri"/>
                <a:sym typeface="Calibri"/>
                <a:rtl val="0"/>
              </a:rPr>
              <a:t>‹nr.›</a:t>
            </a:fld>
            <a:endParaRPr lang="nl-BE"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1349949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nl-BE" sz="1200" b="0" i="0" u="none" strike="noStrike" cap="none" baseline="0" dirty="0">
              <a:solidFill>
                <a:schemeClr val="dk1"/>
              </a:solidFill>
              <a:latin typeface="Calibri"/>
              <a:ea typeface="Calibri"/>
              <a:cs typeface="Calibri"/>
              <a:sym typeface="Calibri"/>
            </a:endParaRPr>
          </a:p>
        </p:txBody>
      </p:sp>
      <p:sp>
        <p:nvSpPr>
          <p:cNvPr id="70" name="Shape 70"/>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nl-BE" sz="1200" b="0" i="0" u="none" strike="noStrike" cap="none" baseline="0">
                <a:solidFill>
                  <a:schemeClr val="dk1"/>
                </a:solidFill>
                <a:latin typeface="Calibri"/>
                <a:ea typeface="Calibri"/>
                <a:cs typeface="Calibri"/>
                <a:sym typeface="Calibri"/>
                <a:rtl val="0"/>
              </a:rPr>
              <a:t>1</a:t>
            </a:fld>
            <a:endParaRPr lang="nl-BE"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12684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10</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11</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12</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13</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14</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15</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16</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18</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19</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Stuk beslisboom IAC</a:t>
            </a:r>
          </a:p>
          <a:p>
            <a:r>
              <a:rPr lang="nl-BE" dirty="0" smtClean="0"/>
              <a:t>Heel veel pijlen terug naar alle andere fases.</a:t>
            </a:r>
            <a:endParaRPr lang="nl-BE" dirty="0"/>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nl-BE" sz="1200" b="0" i="0" u="none" strike="noStrike" cap="none" baseline="0" smtClean="0">
                <a:solidFill>
                  <a:schemeClr val="dk1"/>
                </a:solidFill>
                <a:latin typeface="Calibri"/>
                <a:ea typeface="Calibri"/>
                <a:cs typeface="Calibri"/>
                <a:sym typeface="Calibri"/>
                <a:rtl val="0"/>
              </a:rPr>
              <a:t>21</a:t>
            </a:fld>
            <a:endParaRPr lang="nl-BE"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47015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6" name="Shape 106"/>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r>
              <a:rPr lang="nl-BE" sz="1100" b="0" i="0" u="none" strike="noStrike" cap="none" baseline="0" dirty="0" smtClean="0">
                <a:solidFill>
                  <a:schemeClr val="dk1"/>
                </a:solidFill>
                <a:latin typeface="Arial"/>
                <a:ea typeface="Arial"/>
                <a:cs typeface="Arial"/>
                <a:sym typeface="Arial"/>
              </a:rPr>
              <a:t>Metafoor van het huis refereert naar het artikel </a:t>
            </a:r>
            <a:r>
              <a:rPr lang="nl-BE" sz="1200" kern="1200" dirty="0" smtClean="0">
                <a:solidFill>
                  <a:schemeClr val="tx1"/>
                </a:solidFill>
                <a:effectLst/>
                <a:latin typeface="+mn-lt"/>
                <a:ea typeface="+mn-ea"/>
                <a:cs typeface="+mn-cs"/>
              </a:rPr>
              <a:t>Verlinde L. (2015) ‘</a:t>
            </a:r>
            <a:r>
              <a:rPr lang="nl-BE" sz="1200" kern="1200" dirty="0" err="1" smtClean="0">
                <a:solidFill>
                  <a:schemeClr val="tx1"/>
                </a:solidFill>
                <a:effectLst/>
                <a:latin typeface="+mn-lt"/>
                <a:ea typeface="+mn-ea"/>
                <a:cs typeface="+mn-cs"/>
              </a:rPr>
              <a:t>Prodia</a:t>
            </a:r>
            <a:r>
              <a:rPr lang="nl-BE" sz="1200" kern="1200" dirty="0" smtClean="0">
                <a:solidFill>
                  <a:schemeClr val="tx1"/>
                </a:solidFill>
                <a:effectLst/>
                <a:latin typeface="+mn-lt"/>
                <a:ea typeface="+mn-ea"/>
                <a:cs typeface="+mn-cs"/>
              </a:rPr>
              <a:t> verbouwt en vernieuwt: Het Algemeen Diagnostisch Protocol’ </a:t>
            </a:r>
            <a:r>
              <a:rPr lang="nl-BE" sz="1200" i="1" kern="1200" dirty="0" smtClean="0">
                <a:solidFill>
                  <a:schemeClr val="tx1"/>
                </a:solidFill>
                <a:effectLst/>
                <a:latin typeface="+mn-lt"/>
                <a:ea typeface="+mn-ea"/>
                <a:cs typeface="+mn-cs"/>
              </a:rPr>
              <a:t>Caleidoscoop </a:t>
            </a:r>
            <a:r>
              <a:rPr lang="nl-BE" sz="1200" kern="1200" dirty="0" smtClean="0">
                <a:solidFill>
                  <a:schemeClr val="tx1"/>
                </a:solidFill>
                <a:effectLst/>
                <a:latin typeface="+mn-lt"/>
                <a:ea typeface="+mn-ea"/>
                <a:cs typeface="+mn-cs"/>
              </a:rPr>
              <a:t>27(3), 6-14.</a:t>
            </a:r>
          </a:p>
          <a:p>
            <a:pPr marL="0" marR="0" lvl="0" indent="0" algn="l" rtl="0">
              <a:lnSpc>
                <a:spcPct val="90000"/>
              </a:lnSpc>
              <a:spcBef>
                <a:spcPts val="0"/>
              </a:spcBef>
              <a:buNone/>
            </a:pPr>
            <a:r>
              <a:rPr lang="nl-BE" sz="1200" kern="1200" dirty="0" smtClean="0">
                <a:solidFill>
                  <a:schemeClr val="tx1"/>
                </a:solidFill>
                <a:effectLst/>
                <a:latin typeface="+mn-lt"/>
                <a:ea typeface="+mn-ea"/>
                <a:cs typeface="+mn-cs"/>
              </a:rPr>
              <a:t>In het Algemeen Diagnostisch Protocol tekenden we de lijnen uit. In het Specifiek Diagnostisch Protocol Lezen &amp; Spellen kleuren wij het huis in met wat specifiek is voor lezen en spellen. Het SDP staat niet op zich maar lees je best als aanvulling op het Algemeen Diagnostisch Protocol.</a:t>
            </a:r>
            <a:endParaRPr sz="1100" b="0" i="0" u="none" strike="noStrike" cap="none" baseline="0" dirty="0">
              <a:solidFill>
                <a:schemeClr val="dk1"/>
              </a:solidFill>
              <a:latin typeface="Arial"/>
              <a:ea typeface="Arial"/>
              <a:cs typeface="Arial"/>
              <a:sym typeface="Arial"/>
            </a:endParaRPr>
          </a:p>
        </p:txBody>
      </p:sp>
      <p:sp>
        <p:nvSpPr>
          <p:cNvPr id="107" name="Shape 107"/>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2</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10179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pPr marL="171450" indent="-171450">
              <a:buFontTx/>
              <a:buChar char="-"/>
            </a:pPr>
            <a:r>
              <a:rPr lang="nl-BE" dirty="0" smtClean="0"/>
              <a:t>‘iets mis in de hersenen’: geen evidentie voor (zie etiologie)</a:t>
            </a:r>
          </a:p>
          <a:p>
            <a:pPr marL="171450" indent="-171450">
              <a:buFontTx/>
              <a:buChar char="-"/>
            </a:pPr>
            <a:r>
              <a:rPr lang="nl-BE" dirty="0" smtClean="0"/>
              <a:t>Stereotype fouten bestaan niet</a:t>
            </a:r>
          </a:p>
          <a:p>
            <a:pPr marL="171450" indent="-171450">
              <a:buFontTx/>
              <a:buChar char="-"/>
            </a:pPr>
            <a:r>
              <a:rPr lang="nl-BE" dirty="0" smtClean="0"/>
              <a:t>Diagnose</a:t>
            </a:r>
            <a:r>
              <a:rPr lang="nl-BE" baseline="0" dirty="0" smtClean="0"/>
              <a:t> dyslexie is beschrijvend, zegt dus niets over oorzaak van de problemen.</a:t>
            </a:r>
            <a:endParaRPr lang="nl-BE" dirty="0"/>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nl-BE" sz="1200" b="0" i="0" u="none" strike="noStrike" cap="none" baseline="0" smtClean="0">
                <a:solidFill>
                  <a:schemeClr val="dk1"/>
                </a:solidFill>
                <a:latin typeface="Calibri"/>
                <a:ea typeface="Calibri"/>
                <a:cs typeface="Calibri"/>
                <a:sym typeface="Calibri"/>
                <a:rtl val="0"/>
              </a:rPr>
              <a:t>24</a:t>
            </a:fld>
            <a:endParaRPr lang="nl-BE"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5662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normAutofit/>
          </a:bodyPr>
          <a:lstStyle/>
          <a:p>
            <a:r>
              <a:rPr lang="nl-BE" dirty="0" smtClean="0"/>
              <a:t>2001: integratie</a:t>
            </a:r>
            <a:r>
              <a:rPr lang="nl-BE" baseline="0" dirty="0" smtClean="0"/>
              <a:t> (</a:t>
            </a:r>
            <a:r>
              <a:rPr lang="nl-BE" dirty="0" smtClean="0"/>
              <a:t>je hoort maar in de cirkel als je een attest hebt), segregatie (in</a:t>
            </a:r>
            <a:r>
              <a:rPr lang="nl-BE" baseline="0" dirty="0" smtClean="0"/>
              <a:t> aparte school of aparte klas) of exclusie (niveau van deze richting is te hoog voor jou)</a:t>
            </a:r>
            <a:endParaRPr lang="nl-BE" dirty="0" smtClean="0"/>
          </a:p>
        </p:txBody>
      </p:sp>
      <p:sp>
        <p:nvSpPr>
          <p:cNvPr id="4" name="Tijdelijke aanduiding voor dianummer 3"/>
          <p:cNvSpPr>
            <a:spLocks noGrp="1"/>
          </p:cNvSpPr>
          <p:nvPr>
            <p:ph type="sldNum" idx="10"/>
          </p:nvPr>
        </p:nvSpPr>
        <p:spPr/>
        <p:txBody>
          <a:bodyPr/>
          <a:lstStyle/>
          <a:p>
            <a:pPr marL="0" lvl="0" indent="0">
              <a:spcBef>
                <a:spcPts val="0"/>
              </a:spcBef>
              <a:buSzPct val="25000"/>
              <a:buNone/>
            </a:pPr>
            <a:fld id="{00000000-1234-1234-1234-123412341234}" type="slidenum">
              <a:rPr lang="nl-BE" smtClean="0"/>
              <a:pPr marL="0" lvl="0" indent="0">
                <a:spcBef>
                  <a:spcPts val="0"/>
                </a:spcBef>
                <a:buSzPct val="25000"/>
                <a:buNone/>
              </a:pPr>
              <a:t>27</a:t>
            </a:fld>
            <a:endParaRPr lang="nl-B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3</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259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Doorheen</a:t>
            </a:r>
            <a:r>
              <a:rPr lang="nl-BE" baseline="0" dirty="0" smtClean="0"/>
              <a:t> het protocol aan de hand van de nieuwe beslisboom </a:t>
            </a:r>
            <a:endParaRPr lang="nl-BE" dirty="0"/>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nl-BE" sz="1200" b="0" i="0" u="none" strike="noStrike" cap="none" baseline="0" smtClean="0">
                <a:solidFill>
                  <a:schemeClr val="dk1"/>
                </a:solidFill>
                <a:latin typeface="Calibri"/>
                <a:ea typeface="Calibri"/>
                <a:cs typeface="Calibri"/>
                <a:sym typeface="Calibri"/>
                <a:rtl val="0"/>
              </a:rPr>
              <a:t>4</a:t>
            </a:fld>
            <a:endParaRPr lang="nl-BE"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33298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5</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6</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7</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8</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nl-BE" sz="1100" b="0" i="0" u="none" strike="noStrike" cap="none" baseline="0" dirty="0">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9</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3622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rgbClr val="016666"/>
              </a:buClr>
              <a:buFont typeface="Open Sans"/>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23622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rgbClr val="049999"/>
              </a:buClr>
              <a:buFont typeface="Arial"/>
              <a:buNone/>
              <a:defRPr/>
            </a:lvl1pPr>
            <a:lvl2pPr marL="457200" marR="0" indent="0" algn="ctr" rtl="0">
              <a:lnSpc>
                <a:spcPct val="90000"/>
              </a:lnSpc>
              <a:spcBef>
                <a:spcPts val="500"/>
              </a:spcBef>
              <a:spcAft>
                <a:spcPts val="0"/>
              </a:spcAft>
              <a:buClr>
                <a:srgbClr val="02AAB4"/>
              </a:buClr>
              <a:buFont typeface="Arial"/>
              <a:buNone/>
              <a:defRPr/>
            </a:lvl2pPr>
            <a:lvl3pPr marL="914400" marR="0" indent="0" algn="ctr" rtl="0">
              <a:lnSpc>
                <a:spcPct val="90000"/>
              </a:lnSpc>
              <a:spcBef>
                <a:spcPts val="500"/>
              </a:spcBef>
              <a:spcAft>
                <a:spcPts val="0"/>
              </a:spcAft>
              <a:buClr>
                <a:srgbClr val="016666"/>
              </a:buClr>
              <a:buFont typeface="Arial"/>
              <a:buNone/>
              <a:defRPr/>
            </a:lvl3pPr>
            <a:lvl4pPr marL="1371600" marR="0" indent="0" algn="ctr" rtl="0">
              <a:lnSpc>
                <a:spcPct val="90000"/>
              </a:lnSpc>
              <a:spcBef>
                <a:spcPts val="500"/>
              </a:spcBef>
              <a:spcAft>
                <a:spcPts val="0"/>
              </a:spcAft>
              <a:buClr>
                <a:srgbClr val="02AAB4"/>
              </a:buClr>
              <a:buFont typeface="Arial"/>
              <a:buNone/>
              <a:defRPr/>
            </a:lvl4pPr>
            <a:lvl5pPr marL="1828800" marR="0" indent="0" algn="ctr" rtl="0">
              <a:lnSpc>
                <a:spcPct val="90000"/>
              </a:lnSpc>
              <a:spcBef>
                <a:spcPts val="500"/>
              </a:spcBef>
              <a:spcAft>
                <a:spcPts val="0"/>
              </a:spcAft>
              <a:buClr>
                <a:srgbClr val="016666"/>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17" name="Shape 17"/>
          <p:cNvSpPr/>
          <p:nvPr/>
        </p:nvSpPr>
        <p:spPr>
          <a:xfrm>
            <a:off x="11212285" y="5758542"/>
            <a:ext cx="979714" cy="1099455"/>
          </a:xfrm>
          <a:prstGeom prst="rect">
            <a:avLst/>
          </a:prstGeom>
          <a:solidFill>
            <a:schemeClr val="lt1"/>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pic>
        <p:nvPicPr>
          <p:cNvPr id="18" name="Shape 18"/>
          <p:cNvPicPr preferRelativeResize="0"/>
          <p:nvPr/>
        </p:nvPicPr>
        <p:blipFill rotWithShape="1">
          <a:blip r:embed="rId2">
            <a:alphaModFix/>
          </a:blip>
          <a:srcRect/>
          <a:stretch/>
        </p:blipFill>
        <p:spPr>
          <a:xfrm rot="-5400000">
            <a:off x="-2668282" y="2537655"/>
            <a:ext cx="6957520" cy="179512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dianummer 5"/>
          <p:cNvSpPr>
            <a:spLocks noGrp="1"/>
          </p:cNvSpPr>
          <p:nvPr>
            <p:ph type="sldNum" sz="quarter" idx="12"/>
          </p:nvPr>
        </p:nvSpPr>
        <p:spPr/>
        <p:txBody>
          <a:bodyPr/>
          <a:lstStyle>
            <a:lvl1pPr>
              <a:defRPr>
                <a:solidFill>
                  <a:srgbClr val="049999"/>
                </a:solidFill>
              </a:defRPr>
            </a:lvl1pPr>
          </a:lstStyle>
          <a:p>
            <a:fld id="{04FCA95E-2221-4DC3-A5F9-E53F37D422FC}" type="slidenum">
              <a:rPr lang="nl-BE" smtClean="0"/>
              <a:pPr/>
              <a:t>‹nr.›</a:t>
            </a:fld>
            <a:endParaRPr lang="nl-BE"/>
          </a:p>
        </p:txBody>
      </p:sp>
    </p:spTree>
    <p:extLst>
      <p:ext uri="{BB962C8B-B14F-4D97-AF65-F5344CB8AC3E}">
        <p14:creationId xmlns:p14="http://schemas.microsoft.com/office/powerpoint/2010/main" val="196605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rgbClr val="02AAB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3873411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208862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9" name="Tijdelijke aanduiding voor dianummer 8"/>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4187154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5" name="Tijdelijke aanduiding voor dianummer 4"/>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364767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endParaRPr lang="nl-BE" sz="1800" kern="1200">
              <a:solidFill>
                <a:prstClr val="black"/>
              </a:solidFill>
              <a:latin typeface="Calibri" panose="020F0502020204030204"/>
              <a:ea typeface="+mn-ea"/>
              <a:cs typeface="+mn-cs"/>
            </a:endParaRPr>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BE" sz="1800" kern="1200">
              <a:solidFill>
                <a:prstClr val="black"/>
              </a:solidFill>
              <a:latin typeface="Calibri" panose="020F0502020204030204"/>
              <a:ea typeface="+mn-ea"/>
              <a:cs typeface="+mn-cs"/>
            </a:endParaRPr>
          </a:p>
        </p:txBody>
      </p:sp>
      <p:sp>
        <p:nvSpPr>
          <p:cNvPr id="4" name="Tijdelijke aanduiding voor dianummer 3"/>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1287032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2585410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112123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2287292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pPr/>
              <a:t>‹nr.›</a:t>
            </a:fld>
            <a:endParaRPr lang="nl-BE"/>
          </a:p>
        </p:txBody>
      </p:sp>
    </p:spTree>
    <p:extLst>
      <p:ext uri="{BB962C8B-B14F-4D97-AF65-F5344CB8AC3E}">
        <p14:creationId xmlns:p14="http://schemas.microsoft.com/office/powerpoint/2010/main" val="389264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016666"/>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a:solidFill>
                  <a:srgbClr val="049999"/>
                </a:solidFill>
                <a:latin typeface="Open Sans"/>
                <a:ea typeface="Open Sans"/>
                <a:cs typeface="Open Sans"/>
                <a:sym typeface="Open Sans"/>
                <a:rtl val="0"/>
              </a:rPr>
              <a:t>‹nr.›</a:t>
            </a:fld>
            <a:endParaRPr lang="nl-BE" sz="1200" b="0" i="0" u="none" strike="noStrike" cap="none" baseline="0">
              <a:solidFill>
                <a:srgbClr val="049999"/>
              </a:solidFill>
              <a:latin typeface="Open Sans"/>
              <a:ea typeface="Open Sans"/>
              <a:cs typeface="Open Sans"/>
              <a:sym typeface="Open Sans"/>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016666"/>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38100" algn="l" rtl="0">
              <a:lnSpc>
                <a:spcPct val="90000"/>
              </a:lnSpc>
              <a:spcBef>
                <a:spcPts val="1000"/>
              </a:spcBef>
              <a:buClr>
                <a:srgbClr val="016666"/>
              </a:buClr>
              <a:buFont typeface="Arial"/>
              <a:buChar char="•"/>
              <a:defRPr/>
            </a:lvl1pPr>
            <a:lvl2pPr marL="685800" indent="12700" algn="l" rtl="0">
              <a:lnSpc>
                <a:spcPct val="90000"/>
              </a:lnSpc>
              <a:spcBef>
                <a:spcPts val="500"/>
              </a:spcBef>
              <a:buClr>
                <a:srgbClr val="02AAB4"/>
              </a:buClr>
              <a:buFont typeface="Arial"/>
              <a:buChar char="•"/>
              <a:defRPr/>
            </a:lvl2pPr>
            <a:lvl3pPr marL="1143000" indent="-12700" algn="l" rtl="0">
              <a:lnSpc>
                <a:spcPct val="90000"/>
              </a:lnSpc>
              <a:spcBef>
                <a:spcPts val="500"/>
              </a:spcBef>
              <a:buClr>
                <a:srgbClr val="016666"/>
              </a:buClr>
              <a:buFont typeface="Arial"/>
              <a:buChar char="•"/>
              <a:defRPr/>
            </a:lvl3pPr>
            <a:lvl4pPr marL="1600200" indent="-25400" algn="l" rtl="0">
              <a:lnSpc>
                <a:spcPct val="90000"/>
              </a:lnSpc>
              <a:spcBef>
                <a:spcPts val="500"/>
              </a:spcBef>
              <a:buClr>
                <a:srgbClr val="02AAB4"/>
              </a:buClr>
              <a:buFont typeface="Arial"/>
              <a:buChar char="•"/>
              <a:defRPr/>
            </a:lvl4pPr>
            <a:lvl5pPr marL="2057400" indent="-25400" algn="l" rtl="0">
              <a:lnSpc>
                <a:spcPct val="90000"/>
              </a:lnSpc>
              <a:spcBef>
                <a:spcPts val="500"/>
              </a:spcBef>
              <a:buClr>
                <a:srgbClr val="016666"/>
              </a:buClr>
              <a:buFont typeface="Arial"/>
              <a:buChar char="•"/>
              <a:defRPr/>
            </a:lvl5pPr>
            <a:lvl6pPr marL="2514600" indent="-25400" algn="l" rtl="0">
              <a:lnSpc>
                <a:spcPct val="90000"/>
              </a:lnSpc>
              <a:spcBef>
                <a:spcPts val="500"/>
              </a:spcBef>
              <a:buClr>
                <a:schemeClr val="dk1"/>
              </a:buClr>
              <a:buFont typeface="Arial"/>
              <a:buChar char="•"/>
              <a:defRPr/>
            </a:lvl6pPr>
            <a:lvl7pPr marL="2971800" indent="-25400" algn="l" rtl="0">
              <a:lnSpc>
                <a:spcPct val="90000"/>
              </a:lnSpc>
              <a:spcBef>
                <a:spcPts val="500"/>
              </a:spcBef>
              <a:buClr>
                <a:schemeClr val="dk1"/>
              </a:buClr>
              <a:buFont typeface="Arial"/>
              <a:buChar char="•"/>
              <a:defRPr/>
            </a:lvl7pPr>
            <a:lvl8pPr marL="3429000" indent="-25400" algn="l" rtl="0">
              <a:lnSpc>
                <a:spcPct val="90000"/>
              </a:lnSpc>
              <a:spcBef>
                <a:spcPts val="500"/>
              </a:spcBef>
              <a:buClr>
                <a:schemeClr val="dk1"/>
              </a:buClr>
              <a:buFont typeface="Arial"/>
              <a:buChar char="•"/>
              <a:defRPr/>
            </a:lvl8pPr>
            <a:lvl9pPr marL="3886200" indent="-25400" algn="l" rtl="0">
              <a:lnSpc>
                <a:spcPct val="90000"/>
              </a:lnSpc>
              <a:spcBef>
                <a:spcPts val="500"/>
              </a:spcBef>
              <a:buClr>
                <a:schemeClr val="dk1"/>
              </a:buClr>
              <a:buFont typeface="Arial"/>
              <a:buChar char="•"/>
              <a:defRPr/>
            </a:lvl9pPr>
          </a:lstStyle>
          <a:p>
            <a:endParaRPr/>
          </a:p>
        </p:txBody>
      </p:sp>
      <p:sp>
        <p:nvSpPr>
          <p:cNvPr id="29" name="Shape 29"/>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a:solidFill>
                  <a:srgbClr val="049999"/>
                </a:solidFill>
                <a:latin typeface="Open Sans"/>
                <a:ea typeface="Open Sans"/>
                <a:cs typeface="Open Sans"/>
                <a:sym typeface="Open Sans"/>
                <a:rtl val="0"/>
              </a:rPr>
              <a:t>‹nr.›</a:t>
            </a:fld>
            <a:endParaRPr lang="nl-BE" sz="1200" b="0" i="0" u="none" strike="noStrike" cap="none" baseline="0">
              <a:solidFill>
                <a:srgbClr val="049999"/>
              </a:solidFill>
              <a:latin typeface="Open Sans"/>
              <a:ea typeface="Open Sans"/>
              <a:cs typeface="Open Sans"/>
              <a:sym typeface="Open Sans"/>
              <a:rtl va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016666"/>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38100" algn="l" rtl="0">
              <a:lnSpc>
                <a:spcPct val="90000"/>
              </a:lnSpc>
              <a:spcBef>
                <a:spcPts val="1000"/>
              </a:spcBef>
              <a:buClr>
                <a:srgbClr val="016666"/>
              </a:buClr>
              <a:buFont typeface="Arial"/>
              <a:buChar char="•"/>
              <a:defRPr/>
            </a:lvl1pPr>
            <a:lvl2pPr marL="685800" indent="12700" algn="l" rtl="0">
              <a:lnSpc>
                <a:spcPct val="90000"/>
              </a:lnSpc>
              <a:spcBef>
                <a:spcPts val="500"/>
              </a:spcBef>
              <a:buClr>
                <a:srgbClr val="02AAB4"/>
              </a:buClr>
              <a:buFont typeface="Arial"/>
              <a:buChar char="•"/>
              <a:defRPr/>
            </a:lvl2pPr>
            <a:lvl3pPr marL="1143000" indent="-12700" algn="l" rtl="0">
              <a:lnSpc>
                <a:spcPct val="90000"/>
              </a:lnSpc>
              <a:spcBef>
                <a:spcPts val="500"/>
              </a:spcBef>
              <a:buClr>
                <a:srgbClr val="016666"/>
              </a:buClr>
              <a:buFont typeface="Arial"/>
              <a:buChar char="•"/>
              <a:defRPr/>
            </a:lvl3pPr>
            <a:lvl4pPr marL="1600200" indent="-25400" algn="l" rtl="0">
              <a:lnSpc>
                <a:spcPct val="90000"/>
              </a:lnSpc>
              <a:spcBef>
                <a:spcPts val="500"/>
              </a:spcBef>
              <a:buClr>
                <a:srgbClr val="02AAB4"/>
              </a:buClr>
              <a:buFont typeface="Arial"/>
              <a:buChar char="•"/>
              <a:defRPr/>
            </a:lvl4pPr>
            <a:lvl5pPr marL="2057400" indent="-25400" algn="l" rtl="0">
              <a:lnSpc>
                <a:spcPct val="90000"/>
              </a:lnSpc>
              <a:spcBef>
                <a:spcPts val="500"/>
              </a:spcBef>
              <a:buClr>
                <a:srgbClr val="016666"/>
              </a:buClr>
              <a:buFont typeface="Arial"/>
              <a:buChar char="•"/>
              <a:defRPr/>
            </a:lvl5pPr>
            <a:lvl6pPr marL="2514600" indent="-25400" algn="l" rtl="0">
              <a:lnSpc>
                <a:spcPct val="90000"/>
              </a:lnSpc>
              <a:spcBef>
                <a:spcPts val="500"/>
              </a:spcBef>
              <a:buClr>
                <a:schemeClr val="dk1"/>
              </a:buClr>
              <a:buFont typeface="Arial"/>
              <a:buChar char="•"/>
              <a:defRPr/>
            </a:lvl6pPr>
            <a:lvl7pPr marL="2971800" indent="-25400" algn="l" rtl="0">
              <a:lnSpc>
                <a:spcPct val="90000"/>
              </a:lnSpc>
              <a:spcBef>
                <a:spcPts val="500"/>
              </a:spcBef>
              <a:buClr>
                <a:schemeClr val="dk1"/>
              </a:buClr>
              <a:buFont typeface="Arial"/>
              <a:buChar char="•"/>
              <a:defRPr/>
            </a:lvl7pPr>
            <a:lvl8pPr marL="3429000" indent="-25400" algn="l" rtl="0">
              <a:lnSpc>
                <a:spcPct val="90000"/>
              </a:lnSpc>
              <a:spcBef>
                <a:spcPts val="500"/>
              </a:spcBef>
              <a:buClr>
                <a:schemeClr val="dk1"/>
              </a:buClr>
              <a:buFont typeface="Arial"/>
              <a:buChar char="•"/>
              <a:defRPr/>
            </a:lvl8pPr>
            <a:lvl9pPr marL="3886200" indent="-25400" algn="l" rtl="0">
              <a:lnSpc>
                <a:spcPct val="90000"/>
              </a:lnSpc>
              <a:spcBef>
                <a:spcPts val="500"/>
              </a:spcBef>
              <a:buClr>
                <a:schemeClr val="dk1"/>
              </a:buClr>
              <a:buFont typeface="Arial"/>
              <a:buChar char="•"/>
              <a:defRPr/>
            </a:lvl9pPr>
          </a:lstStyle>
          <a:p>
            <a:endParaRPr/>
          </a:p>
        </p:txBody>
      </p:sp>
      <p:sp>
        <p:nvSpPr>
          <p:cNvPr id="37" name="Shape 37"/>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38100" algn="l" rtl="0">
              <a:lnSpc>
                <a:spcPct val="90000"/>
              </a:lnSpc>
              <a:spcBef>
                <a:spcPts val="1000"/>
              </a:spcBef>
              <a:buClr>
                <a:srgbClr val="016666"/>
              </a:buClr>
              <a:buFont typeface="Arial"/>
              <a:buChar char="•"/>
              <a:defRPr/>
            </a:lvl1pPr>
            <a:lvl2pPr marL="685800" indent="12700" algn="l" rtl="0">
              <a:lnSpc>
                <a:spcPct val="90000"/>
              </a:lnSpc>
              <a:spcBef>
                <a:spcPts val="500"/>
              </a:spcBef>
              <a:buClr>
                <a:srgbClr val="02AAB4"/>
              </a:buClr>
              <a:buFont typeface="Arial"/>
              <a:buChar char="•"/>
              <a:defRPr/>
            </a:lvl2pPr>
            <a:lvl3pPr marL="1143000" indent="-12700" algn="l" rtl="0">
              <a:lnSpc>
                <a:spcPct val="90000"/>
              </a:lnSpc>
              <a:spcBef>
                <a:spcPts val="500"/>
              </a:spcBef>
              <a:buClr>
                <a:srgbClr val="016666"/>
              </a:buClr>
              <a:buFont typeface="Arial"/>
              <a:buChar char="•"/>
              <a:defRPr/>
            </a:lvl3pPr>
            <a:lvl4pPr marL="1600200" indent="-25400" algn="l" rtl="0">
              <a:lnSpc>
                <a:spcPct val="90000"/>
              </a:lnSpc>
              <a:spcBef>
                <a:spcPts val="500"/>
              </a:spcBef>
              <a:buClr>
                <a:srgbClr val="02AAB4"/>
              </a:buClr>
              <a:buFont typeface="Arial"/>
              <a:buChar char="•"/>
              <a:defRPr/>
            </a:lvl4pPr>
            <a:lvl5pPr marL="2057400" indent="-25400" algn="l" rtl="0">
              <a:lnSpc>
                <a:spcPct val="90000"/>
              </a:lnSpc>
              <a:spcBef>
                <a:spcPts val="500"/>
              </a:spcBef>
              <a:buClr>
                <a:srgbClr val="016666"/>
              </a:buClr>
              <a:buFont typeface="Arial"/>
              <a:buChar char="•"/>
              <a:defRPr/>
            </a:lvl5pPr>
            <a:lvl6pPr marL="2514600" indent="-25400" algn="l" rtl="0">
              <a:lnSpc>
                <a:spcPct val="90000"/>
              </a:lnSpc>
              <a:spcBef>
                <a:spcPts val="500"/>
              </a:spcBef>
              <a:buClr>
                <a:schemeClr val="dk1"/>
              </a:buClr>
              <a:buFont typeface="Arial"/>
              <a:buChar char="•"/>
              <a:defRPr/>
            </a:lvl6pPr>
            <a:lvl7pPr marL="2971800" indent="-25400" algn="l" rtl="0">
              <a:lnSpc>
                <a:spcPct val="90000"/>
              </a:lnSpc>
              <a:spcBef>
                <a:spcPts val="500"/>
              </a:spcBef>
              <a:buClr>
                <a:schemeClr val="dk1"/>
              </a:buClr>
              <a:buFont typeface="Arial"/>
              <a:buChar char="•"/>
              <a:defRPr/>
            </a:lvl7pPr>
            <a:lvl8pPr marL="3429000" indent="-25400" algn="l" rtl="0">
              <a:lnSpc>
                <a:spcPct val="90000"/>
              </a:lnSpc>
              <a:spcBef>
                <a:spcPts val="500"/>
              </a:spcBef>
              <a:buClr>
                <a:schemeClr val="dk1"/>
              </a:buClr>
              <a:buFont typeface="Arial"/>
              <a:buChar char="•"/>
              <a:defRPr/>
            </a:lvl8pPr>
            <a:lvl9pPr marL="3886200" indent="-25400" algn="l" rtl="0">
              <a:lnSpc>
                <a:spcPct val="90000"/>
              </a:lnSpc>
              <a:spcBef>
                <a:spcPts val="500"/>
              </a:spcBef>
              <a:buClr>
                <a:schemeClr val="dk1"/>
              </a:buClr>
              <a:buFont typeface="Arial"/>
              <a:buChar char="•"/>
              <a:defRPr/>
            </a:lvl9pPr>
          </a:lstStyle>
          <a:p>
            <a:endParaRPr/>
          </a:p>
        </p:txBody>
      </p:sp>
      <p:sp>
        <p:nvSpPr>
          <p:cNvPr id="38" name="Shape 38"/>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a:solidFill>
                  <a:srgbClr val="049999"/>
                </a:solidFill>
                <a:latin typeface="Open Sans"/>
                <a:ea typeface="Open Sans"/>
                <a:cs typeface="Open Sans"/>
                <a:sym typeface="Open Sans"/>
                <a:rtl val="0"/>
              </a:rPr>
              <a:t>‹nr.›</a:t>
            </a:fld>
            <a:endParaRPr lang="nl-BE" sz="1200" b="0" i="0" u="none" strike="noStrike" cap="none" baseline="0">
              <a:solidFill>
                <a:srgbClr val="049999"/>
              </a:solidFill>
              <a:latin typeface="Open Sans"/>
              <a:ea typeface="Open Sans"/>
              <a:cs typeface="Open Sans"/>
              <a:sym typeface="Open Sans"/>
              <a:rtl va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016666"/>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Open Sans"/>
              <a:buNone/>
              <a:defRPr/>
            </a:lvl1pPr>
            <a:lvl2pPr marL="457200" indent="0" rtl="0">
              <a:spcBef>
                <a:spcPts val="0"/>
              </a:spcBef>
              <a:buFont typeface="Open Sans"/>
              <a:buNone/>
              <a:defRPr/>
            </a:lvl2pPr>
            <a:lvl3pPr marL="914400" indent="0" rtl="0">
              <a:spcBef>
                <a:spcPts val="0"/>
              </a:spcBef>
              <a:buFont typeface="Open Sans"/>
              <a:buNone/>
              <a:defRPr/>
            </a:lvl3pPr>
            <a:lvl4pPr marL="1371600" indent="0" rtl="0">
              <a:spcBef>
                <a:spcPts val="0"/>
              </a:spcBef>
              <a:buFont typeface="Open Sans"/>
              <a:buNone/>
              <a:defRPr/>
            </a:lvl4pPr>
            <a:lvl5pPr marL="1828800" indent="0" rtl="0">
              <a:spcBef>
                <a:spcPts val="0"/>
              </a:spcBef>
              <a:buFont typeface="Open Sans"/>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38100" algn="l" rtl="0">
              <a:lnSpc>
                <a:spcPct val="90000"/>
              </a:lnSpc>
              <a:spcBef>
                <a:spcPts val="1000"/>
              </a:spcBef>
              <a:buClr>
                <a:srgbClr val="016666"/>
              </a:buClr>
              <a:buFont typeface="Arial"/>
              <a:buChar char="•"/>
              <a:defRPr/>
            </a:lvl1pPr>
            <a:lvl2pPr marL="685800" indent="12700" algn="l" rtl="0">
              <a:lnSpc>
                <a:spcPct val="90000"/>
              </a:lnSpc>
              <a:spcBef>
                <a:spcPts val="500"/>
              </a:spcBef>
              <a:buClr>
                <a:srgbClr val="02AAB4"/>
              </a:buClr>
              <a:buFont typeface="Arial"/>
              <a:buChar char="•"/>
              <a:defRPr/>
            </a:lvl2pPr>
            <a:lvl3pPr marL="1143000" indent="-12700" algn="l" rtl="0">
              <a:lnSpc>
                <a:spcPct val="90000"/>
              </a:lnSpc>
              <a:spcBef>
                <a:spcPts val="500"/>
              </a:spcBef>
              <a:buClr>
                <a:srgbClr val="016666"/>
              </a:buClr>
              <a:buFont typeface="Arial"/>
              <a:buChar char="•"/>
              <a:defRPr/>
            </a:lvl3pPr>
            <a:lvl4pPr marL="1600200" indent="-25400" algn="l" rtl="0">
              <a:lnSpc>
                <a:spcPct val="90000"/>
              </a:lnSpc>
              <a:spcBef>
                <a:spcPts val="500"/>
              </a:spcBef>
              <a:buClr>
                <a:srgbClr val="02AAB4"/>
              </a:buClr>
              <a:buFont typeface="Arial"/>
              <a:buChar char="•"/>
              <a:defRPr/>
            </a:lvl4pPr>
            <a:lvl5pPr marL="2057400" indent="-25400" algn="l" rtl="0">
              <a:lnSpc>
                <a:spcPct val="90000"/>
              </a:lnSpc>
              <a:spcBef>
                <a:spcPts val="500"/>
              </a:spcBef>
              <a:buClr>
                <a:srgbClr val="016666"/>
              </a:buClr>
              <a:buFont typeface="Arial"/>
              <a:buChar char="•"/>
              <a:defRPr/>
            </a:lvl5pPr>
            <a:lvl6pPr marL="2514600" indent="-25400" algn="l" rtl="0">
              <a:lnSpc>
                <a:spcPct val="90000"/>
              </a:lnSpc>
              <a:spcBef>
                <a:spcPts val="500"/>
              </a:spcBef>
              <a:buClr>
                <a:schemeClr val="dk1"/>
              </a:buClr>
              <a:buFont typeface="Arial"/>
              <a:buChar char="•"/>
              <a:defRPr/>
            </a:lvl6pPr>
            <a:lvl7pPr marL="2971800" indent="-25400" algn="l" rtl="0">
              <a:lnSpc>
                <a:spcPct val="90000"/>
              </a:lnSpc>
              <a:spcBef>
                <a:spcPts val="500"/>
              </a:spcBef>
              <a:buClr>
                <a:schemeClr val="dk1"/>
              </a:buClr>
              <a:buFont typeface="Arial"/>
              <a:buChar char="•"/>
              <a:defRPr/>
            </a:lvl7pPr>
            <a:lvl8pPr marL="3429000" indent="-25400" algn="l" rtl="0">
              <a:lnSpc>
                <a:spcPct val="90000"/>
              </a:lnSpc>
              <a:spcBef>
                <a:spcPts val="500"/>
              </a:spcBef>
              <a:buClr>
                <a:schemeClr val="dk1"/>
              </a:buClr>
              <a:buFont typeface="Arial"/>
              <a:buChar char="•"/>
              <a:defRPr/>
            </a:lvl8pPr>
            <a:lvl9pPr marL="3886200" indent="-25400" algn="l" rtl="0">
              <a:lnSpc>
                <a:spcPct val="90000"/>
              </a:lnSpc>
              <a:spcBef>
                <a:spcPts val="500"/>
              </a:spcBef>
              <a:buClr>
                <a:schemeClr val="dk1"/>
              </a:buClr>
              <a:buFont typeface="Arial"/>
              <a:buChar char="•"/>
              <a:defRPr/>
            </a:lvl9pPr>
          </a:lstStyle>
          <a:p>
            <a:endParaRPr/>
          </a:p>
        </p:txBody>
      </p:sp>
      <p:sp>
        <p:nvSpPr>
          <p:cNvPr id="43" name="Shape 43"/>
          <p:cNvSpPr txBox="1">
            <a:spLocks noGrp="1"/>
          </p:cNvSpPr>
          <p:nvPr>
            <p:ph type="body" idx="3"/>
          </p:nvPr>
        </p:nvSpPr>
        <p:spPr>
          <a:xfrm>
            <a:off x="6172200" y="1681163"/>
            <a:ext cx="5183186" cy="823912"/>
          </a:xfrm>
          <a:prstGeom prst="rect">
            <a:avLst/>
          </a:prstGeom>
          <a:noFill/>
          <a:ln>
            <a:noFill/>
          </a:ln>
        </p:spPr>
        <p:txBody>
          <a:bodyPr lIns="91425" tIns="91425" rIns="91425" bIns="91425" anchor="b" anchorCtr="0"/>
          <a:lstStyle>
            <a:lvl1pPr marL="0" indent="0" rtl="0">
              <a:spcBef>
                <a:spcPts val="0"/>
              </a:spcBef>
              <a:buFont typeface="Open Sans"/>
              <a:buNone/>
              <a:defRPr/>
            </a:lvl1pPr>
            <a:lvl2pPr marL="457200" indent="0" rtl="0">
              <a:spcBef>
                <a:spcPts val="0"/>
              </a:spcBef>
              <a:buFont typeface="Open Sans"/>
              <a:buNone/>
              <a:defRPr/>
            </a:lvl2pPr>
            <a:lvl3pPr marL="914400" indent="0" rtl="0">
              <a:spcBef>
                <a:spcPts val="0"/>
              </a:spcBef>
              <a:buFont typeface="Open Sans"/>
              <a:buNone/>
              <a:defRPr/>
            </a:lvl3pPr>
            <a:lvl4pPr marL="1371600" indent="0" rtl="0">
              <a:spcBef>
                <a:spcPts val="0"/>
              </a:spcBef>
              <a:buFont typeface="Open Sans"/>
              <a:buNone/>
              <a:defRPr/>
            </a:lvl4pPr>
            <a:lvl5pPr marL="1828800" indent="0" rtl="0">
              <a:spcBef>
                <a:spcPts val="0"/>
              </a:spcBef>
              <a:buFont typeface="Open Sans"/>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6172200" y="2505075"/>
            <a:ext cx="5183186" cy="3684588"/>
          </a:xfrm>
          <a:prstGeom prst="rect">
            <a:avLst/>
          </a:prstGeom>
          <a:noFill/>
          <a:ln>
            <a:noFill/>
          </a:ln>
        </p:spPr>
        <p:txBody>
          <a:bodyPr lIns="91425" tIns="91425" rIns="91425" bIns="91425" anchor="t" anchorCtr="0"/>
          <a:lstStyle>
            <a:lvl1pPr marL="228600" indent="38100" algn="l" rtl="0">
              <a:lnSpc>
                <a:spcPct val="90000"/>
              </a:lnSpc>
              <a:spcBef>
                <a:spcPts val="1000"/>
              </a:spcBef>
              <a:buClr>
                <a:srgbClr val="016666"/>
              </a:buClr>
              <a:buFont typeface="Arial"/>
              <a:buChar char="•"/>
              <a:defRPr/>
            </a:lvl1pPr>
            <a:lvl2pPr marL="685800" indent="12700" algn="l" rtl="0">
              <a:lnSpc>
                <a:spcPct val="90000"/>
              </a:lnSpc>
              <a:spcBef>
                <a:spcPts val="500"/>
              </a:spcBef>
              <a:buClr>
                <a:srgbClr val="02AAB4"/>
              </a:buClr>
              <a:buFont typeface="Arial"/>
              <a:buChar char="•"/>
              <a:defRPr/>
            </a:lvl2pPr>
            <a:lvl3pPr marL="1143000" indent="-12700" algn="l" rtl="0">
              <a:lnSpc>
                <a:spcPct val="90000"/>
              </a:lnSpc>
              <a:spcBef>
                <a:spcPts val="500"/>
              </a:spcBef>
              <a:buClr>
                <a:srgbClr val="016666"/>
              </a:buClr>
              <a:buFont typeface="Arial"/>
              <a:buChar char="•"/>
              <a:defRPr/>
            </a:lvl3pPr>
            <a:lvl4pPr marL="1600200" indent="-25400" algn="l" rtl="0">
              <a:lnSpc>
                <a:spcPct val="90000"/>
              </a:lnSpc>
              <a:spcBef>
                <a:spcPts val="500"/>
              </a:spcBef>
              <a:buClr>
                <a:srgbClr val="02AAB4"/>
              </a:buClr>
              <a:buFont typeface="Arial"/>
              <a:buChar char="•"/>
              <a:defRPr/>
            </a:lvl4pPr>
            <a:lvl5pPr marL="2057400" indent="-25400" algn="l" rtl="0">
              <a:lnSpc>
                <a:spcPct val="90000"/>
              </a:lnSpc>
              <a:spcBef>
                <a:spcPts val="500"/>
              </a:spcBef>
              <a:buClr>
                <a:srgbClr val="016666"/>
              </a:buClr>
              <a:buFont typeface="Arial"/>
              <a:buChar char="•"/>
              <a:defRPr/>
            </a:lvl5pPr>
            <a:lvl6pPr marL="2514600" indent="-25400" algn="l" rtl="0">
              <a:lnSpc>
                <a:spcPct val="90000"/>
              </a:lnSpc>
              <a:spcBef>
                <a:spcPts val="500"/>
              </a:spcBef>
              <a:buClr>
                <a:schemeClr val="dk1"/>
              </a:buClr>
              <a:buFont typeface="Arial"/>
              <a:buChar char="•"/>
              <a:defRPr/>
            </a:lvl6pPr>
            <a:lvl7pPr marL="2971800" indent="-25400" algn="l" rtl="0">
              <a:lnSpc>
                <a:spcPct val="90000"/>
              </a:lnSpc>
              <a:spcBef>
                <a:spcPts val="500"/>
              </a:spcBef>
              <a:buClr>
                <a:schemeClr val="dk1"/>
              </a:buClr>
              <a:buFont typeface="Arial"/>
              <a:buChar char="•"/>
              <a:defRPr/>
            </a:lvl7pPr>
            <a:lvl8pPr marL="3429000" indent="-25400" algn="l" rtl="0">
              <a:lnSpc>
                <a:spcPct val="90000"/>
              </a:lnSpc>
              <a:spcBef>
                <a:spcPts val="500"/>
              </a:spcBef>
              <a:buClr>
                <a:schemeClr val="dk1"/>
              </a:buClr>
              <a:buFont typeface="Arial"/>
              <a:buChar char="•"/>
              <a:defRPr/>
            </a:lvl8pPr>
            <a:lvl9pPr marL="3886200" indent="-25400" algn="l" rtl="0">
              <a:lnSpc>
                <a:spcPct val="90000"/>
              </a:lnSpc>
              <a:spcBef>
                <a:spcPts val="500"/>
              </a:spcBef>
              <a:buClr>
                <a:schemeClr val="dk1"/>
              </a:buClr>
              <a:buFont typeface="Arial"/>
              <a:buChar char="•"/>
              <a:defRPr/>
            </a:lvl9pPr>
          </a:lstStyle>
          <a:p>
            <a:endParaRPr/>
          </a:p>
        </p:txBody>
      </p:sp>
      <p:sp>
        <p:nvSpPr>
          <p:cNvPr id="45" name="Shape 45"/>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a:solidFill>
                  <a:srgbClr val="049999"/>
                </a:solidFill>
                <a:latin typeface="Open Sans"/>
                <a:ea typeface="Open Sans"/>
                <a:cs typeface="Open Sans"/>
                <a:sym typeface="Open Sans"/>
                <a:rtl val="0"/>
              </a:rPr>
              <a:t>‹nr.›</a:t>
            </a:fld>
            <a:endParaRPr lang="nl-BE" sz="1200" b="0" i="0" u="none" strike="noStrike" cap="none" baseline="0">
              <a:solidFill>
                <a:srgbClr val="049999"/>
              </a:solidFill>
              <a:latin typeface="Open Sans"/>
              <a:ea typeface="Open Sans"/>
              <a:cs typeface="Open Sans"/>
              <a:sym typeface="Open Sans"/>
              <a:rtl va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5183187" y="987425"/>
            <a:ext cx="6172199" cy="487362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Open Sans"/>
              <a:buNone/>
              <a:defRPr/>
            </a:lvl1pPr>
            <a:lvl2pPr marL="457200" indent="0" rtl="0">
              <a:spcBef>
                <a:spcPts val="0"/>
              </a:spcBef>
              <a:buFont typeface="Open Sans"/>
              <a:buNone/>
              <a:defRPr/>
            </a:lvl2pPr>
            <a:lvl3pPr marL="914400" indent="0" rtl="0">
              <a:spcBef>
                <a:spcPts val="0"/>
              </a:spcBef>
              <a:buFont typeface="Open Sans"/>
              <a:buNone/>
              <a:defRPr/>
            </a:lvl3pPr>
            <a:lvl4pPr marL="1371600" indent="0" rtl="0">
              <a:spcBef>
                <a:spcPts val="0"/>
              </a:spcBef>
              <a:buFont typeface="Open Sans"/>
              <a:buNone/>
              <a:defRPr/>
            </a:lvl4pPr>
            <a:lvl5pPr marL="1828800" indent="0" rtl="0">
              <a:spcBef>
                <a:spcPts val="0"/>
              </a:spcBef>
              <a:buFont typeface="Open Sans"/>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0" name="Shape 50"/>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a:solidFill>
                  <a:srgbClr val="049999"/>
                </a:solidFill>
                <a:latin typeface="Open Sans"/>
                <a:ea typeface="Open Sans"/>
                <a:cs typeface="Open Sans"/>
                <a:sym typeface="Open Sans"/>
                <a:rtl val="0"/>
              </a:rPr>
              <a:t>‹nr.›</a:t>
            </a:fld>
            <a:endParaRPr lang="nl-BE" sz="1200" b="0" i="0" u="none" strike="noStrike" cap="none" baseline="0">
              <a:solidFill>
                <a:srgbClr val="049999"/>
              </a:solidFill>
              <a:latin typeface="Open Sans"/>
              <a:ea typeface="Open Sans"/>
              <a:cs typeface="Open Sans"/>
              <a:sym typeface="Open Sans"/>
              <a:rtl va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016666"/>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rot="5400000">
            <a:off x="3920330" y="-1256504"/>
            <a:ext cx="4351338" cy="10515599"/>
          </a:xfrm>
          <a:prstGeom prst="rect">
            <a:avLst/>
          </a:prstGeom>
          <a:noFill/>
          <a:ln>
            <a:noFill/>
          </a:ln>
        </p:spPr>
        <p:txBody>
          <a:bodyPr lIns="91425" tIns="91425" rIns="91425" bIns="91425" anchor="t" anchorCtr="0"/>
          <a:lstStyle>
            <a:lvl1pPr marL="228600" indent="38100" algn="l" rtl="0">
              <a:lnSpc>
                <a:spcPct val="90000"/>
              </a:lnSpc>
              <a:spcBef>
                <a:spcPts val="1000"/>
              </a:spcBef>
              <a:buClr>
                <a:srgbClr val="016666"/>
              </a:buClr>
              <a:buFont typeface="Arial"/>
              <a:buChar char="•"/>
              <a:defRPr/>
            </a:lvl1pPr>
            <a:lvl2pPr marL="685800" indent="12700" algn="l" rtl="0">
              <a:lnSpc>
                <a:spcPct val="90000"/>
              </a:lnSpc>
              <a:spcBef>
                <a:spcPts val="500"/>
              </a:spcBef>
              <a:buClr>
                <a:srgbClr val="02AAB4"/>
              </a:buClr>
              <a:buFont typeface="Arial"/>
              <a:buChar char="•"/>
              <a:defRPr/>
            </a:lvl2pPr>
            <a:lvl3pPr marL="1143000" indent="-12700" algn="l" rtl="0">
              <a:lnSpc>
                <a:spcPct val="90000"/>
              </a:lnSpc>
              <a:spcBef>
                <a:spcPts val="500"/>
              </a:spcBef>
              <a:buClr>
                <a:srgbClr val="016666"/>
              </a:buClr>
              <a:buFont typeface="Arial"/>
              <a:buChar char="•"/>
              <a:defRPr/>
            </a:lvl3pPr>
            <a:lvl4pPr marL="1600200" indent="-25400" algn="l" rtl="0">
              <a:lnSpc>
                <a:spcPct val="90000"/>
              </a:lnSpc>
              <a:spcBef>
                <a:spcPts val="500"/>
              </a:spcBef>
              <a:buClr>
                <a:srgbClr val="02AAB4"/>
              </a:buClr>
              <a:buFont typeface="Arial"/>
              <a:buChar char="•"/>
              <a:defRPr/>
            </a:lvl4pPr>
            <a:lvl5pPr marL="2057400" indent="-25400" algn="l" rtl="0">
              <a:lnSpc>
                <a:spcPct val="90000"/>
              </a:lnSpc>
              <a:spcBef>
                <a:spcPts val="500"/>
              </a:spcBef>
              <a:buClr>
                <a:srgbClr val="016666"/>
              </a:buClr>
              <a:buFont typeface="Arial"/>
              <a:buChar char="•"/>
              <a:defRPr/>
            </a:lvl5pPr>
            <a:lvl6pPr marL="2514600" indent="-25400" algn="l" rtl="0">
              <a:lnSpc>
                <a:spcPct val="90000"/>
              </a:lnSpc>
              <a:spcBef>
                <a:spcPts val="500"/>
              </a:spcBef>
              <a:buClr>
                <a:schemeClr val="dk1"/>
              </a:buClr>
              <a:buFont typeface="Arial"/>
              <a:buChar char="•"/>
              <a:defRPr/>
            </a:lvl6pPr>
            <a:lvl7pPr marL="2971800" indent="-25400" algn="l" rtl="0">
              <a:lnSpc>
                <a:spcPct val="90000"/>
              </a:lnSpc>
              <a:spcBef>
                <a:spcPts val="500"/>
              </a:spcBef>
              <a:buClr>
                <a:schemeClr val="dk1"/>
              </a:buClr>
              <a:buFont typeface="Arial"/>
              <a:buChar char="•"/>
              <a:defRPr/>
            </a:lvl7pPr>
            <a:lvl8pPr marL="3429000" indent="-25400" algn="l" rtl="0">
              <a:lnSpc>
                <a:spcPct val="90000"/>
              </a:lnSpc>
              <a:spcBef>
                <a:spcPts val="500"/>
              </a:spcBef>
              <a:buClr>
                <a:schemeClr val="dk1"/>
              </a:buClr>
              <a:buFont typeface="Arial"/>
              <a:buChar char="•"/>
              <a:defRPr/>
            </a:lvl8pPr>
            <a:lvl9pPr marL="3886200" indent="-25400" algn="l" rtl="0">
              <a:lnSpc>
                <a:spcPct val="90000"/>
              </a:lnSpc>
              <a:spcBef>
                <a:spcPts val="500"/>
              </a:spcBef>
              <a:buClr>
                <a:schemeClr val="dk1"/>
              </a:buClr>
              <a:buFont typeface="Arial"/>
              <a:buChar char="•"/>
              <a:defRPr/>
            </a:lvl9pPr>
          </a:lstStyle>
          <a:p>
            <a:endParaRPr/>
          </a:p>
        </p:txBody>
      </p:sp>
      <p:sp>
        <p:nvSpPr>
          <p:cNvPr id="59" name="Shape 59"/>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a:solidFill>
                  <a:srgbClr val="049999"/>
                </a:solidFill>
                <a:latin typeface="Open Sans"/>
                <a:ea typeface="Open Sans"/>
                <a:cs typeface="Open Sans"/>
                <a:sym typeface="Open Sans"/>
                <a:rtl val="0"/>
              </a:rPr>
              <a:t>‹nr.›</a:t>
            </a:fld>
            <a:endParaRPr lang="nl-BE" sz="1200" b="0" i="0" u="none" strike="noStrike" cap="none" baseline="0">
              <a:solidFill>
                <a:srgbClr val="049999"/>
              </a:solidFill>
              <a:latin typeface="Open Sans"/>
              <a:ea typeface="Open Sans"/>
              <a:cs typeface="Open Sans"/>
              <a:sym typeface="Open Sans"/>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7133430"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rgbClr val="016666"/>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rot="5400000">
            <a:off x="1799430" y="-596105"/>
            <a:ext cx="5811838" cy="7734299"/>
          </a:xfrm>
          <a:prstGeom prst="rect">
            <a:avLst/>
          </a:prstGeom>
          <a:noFill/>
          <a:ln>
            <a:noFill/>
          </a:ln>
        </p:spPr>
        <p:txBody>
          <a:bodyPr lIns="91425" tIns="91425" rIns="91425" bIns="91425" anchor="t" anchorCtr="0"/>
          <a:lstStyle>
            <a:lvl1pPr marL="228600" indent="38100" algn="l" rtl="0">
              <a:lnSpc>
                <a:spcPct val="90000"/>
              </a:lnSpc>
              <a:spcBef>
                <a:spcPts val="1000"/>
              </a:spcBef>
              <a:buClr>
                <a:srgbClr val="016666"/>
              </a:buClr>
              <a:buFont typeface="Arial"/>
              <a:buChar char="•"/>
              <a:defRPr/>
            </a:lvl1pPr>
            <a:lvl2pPr marL="685800" indent="12700" algn="l" rtl="0">
              <a:lnSpc>
                <a:spcPct val="90000"/>
              </a:lnSpc>
              <a:spcBef>
                <a:spcPts val="500"/>
              </a:spcBef>
              <a:buClr>
                <a:srgbClr val="02AAB4"/>
              </a:buClr>
              <a:buFont typeface="Arial"/>
              <a:buChar char="•"/>
              <a:defRPr/>
            </a:lvl2pPr>
            <a:lvl3pPr marL="1143000" indent="-12700" algn="l" rtl="0">
              <a:lnSpc>
                <a:spcPct val="90000"/>
              </a:lnSpc>
              <a:spcBef>
                <a:spcPts val="500"/>
              </a:spcBef>
              <a:buClr>
                <a:srgbClr val="016666"/>
              </a:buClr>
              <a:buFont typeface="Arial"/>
              <a:buChar char="•"/>
              <a:defRPr/>
            </a:lvl3pPr>
            <a:lvl4pPr marL="1600200" indent="-25400" algn="l" rtl="0">
              <a:lnSpc>
                <a:spcPct val="90000"/>
              </a:lnSpc>
              <a:spcBef>
                <a:spcPts val="500"/>
              </a:spcBef>
              <a:buClr>
                <a:srgbClr val="02AAB4"/>
              </a:buClr>
              <a:buFont typeface="Arial"/>
              <a:buChar char="•"/>
              <a:defRPr/>
            </a:lvl4pPr>
            <a:lvl5pPr marL="2057400" indent="-25400" algn="l" rtl="0">
              <a:lnSpc>
                <a:spcPct val="90000"/>
              </a:lnSpc>
              <a:spcBef>
                <a:spcPts val="500"/>
              </a:spcBef>
              <a:buClr>
                <a:srgbClr val="016666"/>
              </a:buClr>
              <a:buFont typeface="Arial"/>
              <a:buChar char="•"/>
              <a:defRPr/>
            </a:lvl5pPr>
            <a:lvl6pPr marL="2514600" indent="-25400" algn="l" rtl="0">
              <a:lnSpc>
                <a:spcPct val="90000"/>
              </a:lnSpc>
              <a:spcBef>
                <a:spcPts val="500"/>
              </a:spcBef>
              <a:buClr>
                <a:schemeClr val="dk1"/>
              </a:buClr>
              <a:buFont typeface="Arial"/>
              <a:buChar char="•"/>
              <a:defRPr/>
            </a:lvl6pPr>
            <a:lvl7pPr marL="2971800" indent="-25400" algn="l" rtl="0">
              <a:lnSpc>
                <a:spcPct val="90000"/>
              </a:lnSpc>
              <a:spcBef>
                <a:spcPts val="500"/>
              </a:spcBef>
              <a:buClr>
                <a:schemeClr val="dk1"/>
              </a:buClr>
              <a:buFont typeface="Arial"/>
              <a:buChar char="•"/>
              <a:defRPr/>
            </a:lvl7pPr>
            <a:lvl8pPr marL="3429000" indent="-25400" algn="l" rtl="0">
              <a:lnSpc>
                <a:spcPct val="90000"/>
              </a:lnSpc>
              <a:spcBef>
                <a:spcPts val="500"/>
              </a:spcBef>
              <a:buClr>
                <a:schemeClr val="dk1"/>
              </a:buClr>
              <a:buFont typeface="Arial"/>
              <a:buChar char="•"/>
              <a:defRPr/>
            </a:lvl8pPr>
            <a:lvl9pPr marL="3886200" indent="-25400" algn="l" rtl="0">
              <a:lnSpc>
                <a:spcPct val="90000"/>
              </a:lnSpc>
              <a:spcBef>
                <a:spcPts val="500"/>
              </a:spcBef>
              <a:buClr>
                <a:schemeClr val="dk1"/>
              </a:buClr>
              <a:buFont typeface="Arial"/>
              <a:buChar char="•"/>
              <a:defRPr/>
            </a:lvl9pPr>
          </a:lstStyle>
          <a:p>
            <a:endParaRPr/>
          </a:p>
        </p:txBody>
      </p:sp>
      <p:sp>
        <p:nvSpPr>
          <p:cNvPr id="63" name="Shape 6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a:solidFill>
                  <a:srgbClr val="049999"/>
                </a:solidFill>
                <a:latin typeface="Open Sans"/>
                <a:ea typeface="Open Sans"/>
                <a:cs typeface="Open Sans"/>
                <a:sym typeface="Open Sans"/>
                <a:rtl val="0"/>
              </a:rPr>
              <a:t>‹nr.›</a:t>
            </a:fld>
            <a:endParaRPr lang="nl-BE" sz="1200" b="0" i="0" u="none" strike="noStrike" cap="none" baseline="0">
              <a:solidFill>
                <a:srgbClr val="049999"/>
              </a:solidFill>
              <a:latin typeface="Open Sans"/>
              <a:ea typeface="Open Sans"/>
              <a:cs typeface="Open Sans"/>
              <a:sym typeface="Open Sans"/>
              <a:rtl va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362200" y="1122363"/>
            <a:ext cx="9144000" cy="2387600"/>
          </a:xfrm>
        </p:spPr>
        <p:txBody>
          <a:bodyPr anchor="b">
            <a:normAutofit/>
          </a:bodyPr>
          <a:lstStyle>
            <a:lvl1pPr algn="ctr">
              <a:defRPr sz="54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stStyle>
          <a:p>
            <a:r>
              <a:rPr lang="nl-NL" smtClean="0"/>
              <a:t>Klik om de stijl te bewerken</a:t>
            </a:r>
            <a:endParaRPr lang="nl-BE" dirty="0"/>
          </a:p>
        </p:txBody>
      </p:sp>
      <p:sp>
        <p:nvSpPr>
          <p:cNvPr id="3" name="Ondertitel 2"/>
          <p:cNvSpPr>
            <a:spLocks noGrp="1"/>
          </p:cNvSpPr>
          <p:nvPr>
            <p:ph type="subTitle" idx="1"/>
          </p:nvPr>
        </p:nvSpPr>
        <p:spPr>
          <a:xfrm>
            <a:off x="2362200" y="3602038"/>
            <a:ext cx="9144000" cy="1655762"/>
          </a:xfrm>
        </p:spPr>
        <p:txBody>
          <a:bodyPr/>
          <a:lstStyle>
            <a:lvl1pPr marL="0" indent="0" algn="ctr">
              <a:buNone/>
              <a:defRPr sz="24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
        <p:nvSpPr>
          <p:cNvPr id="7" name="Rechthoek 6"/>
          <p:cNvSpPr/>
          <p:nvPr userDrawn="1"/>
        </p:nvSpPr>
        <p:spPr>
          <a:xfrm>
            <a:off x="11212287" y="5758543"/>
            <a:ext cx="979714" cy="1099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kern="1200">
              <a:solidFill>
                <a:prstClr val="white"/>
              </a:solidFill>
            </a:endParaRP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8283" y="2537656"/>
            <a:ext cx="6957521" cy="1795124"/>
          </a:xfrm>
          <a:prstGeom prst="rect">
            <a:avLst/>
          </a:prstGeom>
        </p:spPr>
      </p:pic>
    </p:spTree>
    <p:extLst>
      <p:ext uri="{BB962C8B-B14F-4D97-AF65-F5344CB8AC3E}">
        <p14:creationId xmlns:p14="http://schemas.microsoft.com/office/powerpoint/2010/main" val="370828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rgbClr val="016666"/>
              </a:buClr>
              <a:buFont typeface="Open Sans"/>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38100" algn="l" rtl="0">
              <a:lnSpc>
                <a:spcPct val="90000"/>
              </a:lnSpc>
              <a:spcBef>
                <a:spcPts val="1000"/>
              </a:spcBef>
              <a:spcAft>
                <a:spcPts val="0"/>
              </a:spcAft>
              <a:buClr>
                <a:srgbClr val="016666"/>
              </a:buClr>
              <a:buFont typeface="Arial"/>
              <a:buChar char="•"/>
              <a:defRPr/>
            </a:lvl1pPr>
            <a:lvl2pPr marL="685800" marR="0" indent="12700" algn="l" rtl="0">
              <a:lnSpc>
                <a:spcPct val="90000"/>
              </a:lnSpc>
              <a:spcBef>
                <a:spcPts val="500"/>
              </a:spcBef>
              <a:spcAft>
                <a:spcPts val="0"/>
              </a:spcAft>
              <a:buClr>
                <a:srgbClr val="02AAB4"/>
              </a:buClr>
              <a:buFont typeface="Arial"/>
              <a:buChar char="•"/>
              <a:defRPr/>
            </a:lvl2pPr>
            <a:lvl3pPr marL="1143000" marR="0" indent="-12700" algn="l" rtl="0">
              <a:lnSpc>
                <a:spcPct val="90000"/>
              </a:lnSpc>
              <a:spcBef>
                <a:spcPts val="500"/>
              </a:spcBef>
              <a:spcAft>
                <a:spcPts val="0"/>
              </a:spcAft>
              <a:buClr>
                <a:srgbClr val="016666"/>
              </a:buClr>
              <a:buFont typeface="Arial"/>
              <a:buChar char="•"/>
              <a:defRPr/>
            </a:lvl3pPr>
            <a:lvl4pPr marL="1600200" marR="0" indent="-25400" algn="l" rtl="0">
              <a:lnSpc>
                <a:spcPct val="90000"/>
              </a:lnSpc>
              <a:spcBef>
                <a:spcPts val="500"/>
              </a:spcBef>
              <a:spcAft>
                <a:spcPts val="0"/>
              </a:spcAft>
              <a:buClr>
                <a:srgbClr val="02AAB4"/>
              </a:buClr>
              <a:buFont typeface="Arial"/>
              <a:buChar char="•"/>
              <a:defRPr/>
            </a:lvl4pPr>
            <a:lvl5pPr marL="2057400" marR="0" indent="-25400" algn="l" rtl="0">
              <a:lnSpc>
                <a:spcPct val="90000"/>
              </a:lnSpc>
              <a:spcBef>
                <a:spcPts val="500"/>
              </a:spcBef>
              <a:spcAft>
                <a:spcPts val="0"/>
              </a:spcAft>
              <a:buClr>
                <a:srgbClr val="016666"/>
              </a:buClr>
              <a:buFont typeface="Arial"/>
              <a:buChar char="•"/>
              <a:defRPr/>
            </a:lvl5pPr>
            <a:lvl6pPr marL="2514600" marR="0" indent="-25400" algn="l" rtl="0">
              <a:lnSpc>
                <a:spcPct val="90000"/>
              </a:lnSpc>
              <a:spcBef>
                <a:spcPts val="500"/>
              </a:spcBef>
              <a:spcAft>
                <a:spcPts val="0"/>
              </a:spcAft>
              <a:buClr>
                <a:schemeClr val="dk1"/>
              </a:buClr>
              <a:buFont typeface="Arial"/>
              <a:buChar char="•"/>
              <a:defRPr/>
            </a:lvl6pPr>
            <a:lvl7pPr marL="2971800" marR="0" indent="-25400" algn="l" rtl="0">
              <a:lnSpc>
                <a:spcPct val="90000"/>
              </a:lnSpc>
              <a:spcBef>
                <a:spcPts val="500"/>
              </a:spcBef>
              <a:spcAft>
                <a:spcPts val="0"/>
              </a:spcAft>
              <a:buClr>
                <a:schemeClr val="dk1"/>
              </a:buClr>
              <a:buFont typeface="Arial"/>
              <a:buChar char="•"/>
              <a:defRPr/>
            </a:lvl7pPr>
            <a:lvl8pPr marL="3429000" marR="0" indent="-25400" algn="l" rtl="0">
              <a:lnSpc>
                <a:spcPct val="90000"/>
              </a:lnSpc>
              <a:spcBef>
                <a:spcPts val="500"/>
              </a:spcBef>
              <a:spcAft>
                <a:spcPts val="0"/>
              </a:spcAft>
              <a:buClr>
                <a:schemeClr val="dk1"/>
              </a:buClr>
              <a:buFont typeface="Arial"/>
              <a:buChar char="•"/>
              <a:defRPr/>
            </a:lvl8pPr>
            <a:lvl9pPr marL="3886200" marR="0" indent="-25400" algn="l" rtl="0">
              <a:lnSpc>
                <a:spcPct val="90000"/>
              </a:lnSpc>
              <a:spcBef>
                <a:spcPts val="500"/>
              </a:spcBef>
              <a:spcAft>
                <a:spcPts val="0"/>
              </a:spcAft>
              <a:buClr>
                <a:schemeClr val="dk1"/>
              </a:buClr>
              <a:buFont typeface="Arial"/>
              <a:buChar char="•"/>
              <a:defRPr/>
            </a:lvl9pPr>
          </a:lstStyle>
          <a:p>
            <a:endParaRPr/>
          </a:p>
        </p:txBody>
      </p:sp>
      <p:sp>
        <p:nvSpPr>
          <p:cNvPr id="11" name="Shape 11"/>
          <p:cNvSpPr/>
          <p:nvPr/>
        </p:nvSpPr>
        <p:spPr>
          <a:xfrm>
            <a:off x="0" y="0"/>
            <a:ext cx="217713" cy="6858000"/>
          </a:xfrm>
          <a:prstGeom prst="rect">
            <a:avLst/>
          </a:prstGeom>
          <a:solidFill>
            <a:srgbClr val="049999"/>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pic>
        <p:nvPicPr>
          <p:cNvPr id="12" name="Shape 12"/>
          <p:cNvPicPr preferRelativeResize="0"/>
          <p:nvPr/>
        </p:nvPicPr>
        <p:blipFill rotWithShape="1">
          <a:blip r:embed="rId10">
            <a:alphaModFix/>
          </a:blip>
          <a:srcRect/>
          <a:stretch/>
        </p:blipFill>
        <p:spPr>
          <a:xfrm>
            <a:off x="-1360" y="0"/>
            <a:ext cx="219075" cy="210312"/>
          </a:xfrm>
          <a:prstGeom prst="rect">
            <a:avLst/>
          </a:prstGeom>
          <a:noFill/>
          <a:ln>
            <a:noFill/>
          </a:ln>
        </p:spPr>
      </p:pic>
      <p:sp>
        <p:nvSpPr>
          <p:cNvPr id="13" name="Shape 1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a:solidFill>
                  <a:srgbClr val="049999"/>
                </a:solidFill>
                <a:latin typeface="Open Sans"/>
                <a:ea typeface="Open Sans"/>
                <a:cs typeface="Open Sans"/>
                <a:sym typeface="Open Sans"/>
                <a:rtl val="0"/>
              </a:rPr>
              <a:t>‹nr.›</a:t>
            </a:fld>
            <a:endParaRPr lang="nl-BE" sz="1200" b="0" i="0" u="none" strike="noStrike" cap="none" baseline="0">
              <a:solidFill>
                <a:srgbClr val="049999"/>
              </a:solidFill>
              <a:latin typeface="Open Sans"/>
              <a:ea typeface="Open Sans"/>
              <a:cs typeface="Open Sans"/>
              <a:sym typeface="Open Sans"/>
              <a:rtl val="0"/>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8" name="Rechthoek 7"/>
          <p:cNvSpPr/>
          <p:nvPr/>
        </p:nvSpPr>
        <p:spPr>
          <a:xfrm>
            <a:off x="0" y="0"/>
            <a:ext cx="217715" cy="6858000"/>
          </a:xfrm>
          <a:prstGeom prst="rect">
            <a:avLst/>
          </a:prstGeom>
          <a:solidFill>
            <a:srgbClr val="04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kern="1200">
              <a:solidFill>
                <a:prstClr val="white"/>
              </a:solidFill>
            </a:endParaRPr>
          </a:p>
        </p:txBody>
      </p:sp>
      <p:pic>
        <p:nvPicPr>
          <p:cNvPr id="9" name="Afbeelding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60" y="0"/>
            <a:ext cx="219075" cy="210312"/>
          </a:xfrm>
          <a:prstGeom prst="rect">
            <a:avLst/>
          </a:prstGeom>
        </p:spPr>
      </p:pic>
      <p:sp>
        <p:nvSpPr>
          <p:cNvPr id="6" name="Tijdelijke aanduiding voor dianummer 5"/>
          <p:cNvSpPr>
            <a:spLocks noGrp="1"/>
          </p:cNvSpPr>
          <p:nvPr>
            <p:ph type="sldNum" sz="quarter" idx="4"/>
          </p:nvPr>
        </p:nvSpPr>
        <p:spPr>
          <a:xfrm>
            <a:off x="11211786" y="6283642"/>
            <a:ext cx="787400" cy="365125"/>
          </a:xfrm>
          <a:prstGeom prst="rect">
            <a:avLst/>
          </a:prstGeom>
        </p:spPr>
        <p:txBody>
          <a:bodyPr vert="horz" lIns="91440" tIns="45720" rIns="91440" bIns="45720" rtlCol="0" anchor="ctr"/>
          <a:lstStyle>
            <a:lvl1pPr algn="r">
              <a:defRPr sz="12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stStyle>
          <a:p>
            <a:fld id="{62D4146F-24AD-4751-B645-C3C434815FBB}" type="slidenum">
              <a:rPr lang="nl-BE" kern="1200" smtClean="0"/>
              <a:pPr/>
              <a:t>‹nr.›</a:t>
            </a:fld>
            <a:endParaRPr lang="nl-BE" kern="1200" dirty="0"/>
          </a:p>
        </p:txBody>
      </p:sp>
    </p:spTree>
    <p:extLst>
      <p:ext uri="{BB962C8B-B14F-4D97-AF65-F5344CB8AC3E}">
        <p14:creationId xmlns:p14="http://schemas.microsoft.com/office/powerpoint/2010/main" val="3821158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yslexie-en-vt.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YiOgAJG6gj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4514" t="20211" r="6073" b="30317"/>
          <a:stretch/>
        </p:blipFill>
        <p:spPr>
          <a:xfrm>
            <a:off x="3357347" y="3862316"/>
            <a:ext cx="7028597" cy="2238233"/>
          </a:xfrm>
          <a:prstGeom prst="rect">
            <a:avLst/>
          </a:prstGeom>
        </p:spPr>
      </p:pic>
      <p:sp>
        <p:nvSpPr>
          <p:cNvPr id="65" name="Shape 65"/>
          <p:cNvSpPr txBox="1">
            <a:spLocks noGrp="1"/>
          </p:cNvSpPr>
          <p:nvPr>
            <p:ph type="ctrTitle"/>
          </p:nvPr>
        </p:nvSpPr>
        <p:spPr>
          <a:xfrm>
            <a:off x="2256634" y="1173707"/>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016666"/>
              </a:buClr>
              <a:buSzPct val="25000"/>
              <a:buFont typeface="Open Sans"/>
              <a:buNone/>
            </a:pPr>
            <a:r>
              <a:rPr lang="nl-BE" sz="5400" dirty="0" smtClean="0">
                <a:solidFill>
                  <a:srgbClr val="02504E"/>
                </a:solidFill>
                <a:latin typeface="Open Sans"/>
                <a:ea typeface="Open Sans"/>
                <a:cs typeface="Open Sans"/>
                <a:sym typeface="Open Sans"/>
              </a:rPr>
              <a:t>Specifiek</a:t>
            </a:r>
            <a:r>
              <a:rPr lang="nl-BE" sz="5400" b="0" i="0" u="none" strike="noStrike" cap="none" baseline="0" dirty="0" smtClean="0">
                <a:solidFill>
                  <a:srgbClr val="02504E"/>
                </a:solidFill>
                <a:latin typeface="Open Sans"/>
                <a:ea typeface="Open Sans"/>
                <a:cs typeface="Open Sans"/>
                <a:sym typeface="Open Sans"/>
                <a:rtl val="0"/>
              </a:rPr>
              <a:t> </a:t>
            </a:r>
            <a:r>
              <a:rPr lang="nl-BE" sz="5400" b="0" i="0" u="none" strike="noStrike" cap="none" baseline="0" dirty="0">
                <a:solidFill>
                  <a:srgbClr val="02504E"/>
                </a:solidFill>
                <a:latin typeface="Open Sans"/>
                <a:ea typeface="Open Sans"/>
                <a:cs typeface="Open Sans"/>
                <a:sym typeface="Open Sans"/>
                <a:rtl val="0"/>
              </a:rPr>
              <a:t>Diagnostisch </a:t>
            </a:r>
            <a:r>
              <a:rPr lang="nl-BE" sz="5400" b="0" i="0" u="none" strike="noStrike" cap="none" baseline="0" dirty="0" smtClean="0">
                <a:solidFill>
                  <a:srgbClr val="02504E"/>
                </a:solidFill>
                <a:latin typeface="Open Sans"/>
                <a:ea typeface="Open Sans"/>
                <a:cs typeface="Open Sans"/>
                <a:sym typeface="Open Sans"/>
                <a:rtl val="0"/>
              </a:rPr>
              <a:t>Protocol</a:t>
            </a:r>
            <a:br>
              <a:rPr lang="nl-BE" sz="5400" b="0" i="0" u="none" strike="noStrike" cap="none" baseline="0" dirty="0" smtClean="0">
                <a:solidFill>
                  <a:srgbClr val="02504E"/>
                </a:solidFill>
                <a:latin typeface="Open Sans"/>
                <a:ea typeface="Open Sans"/>
                <a:cs typeface="Open Sans"/>
                <a:sym typeface="Open Sans"/>
                <a:rtl val="0"/>
              </a:rPr>
            </a:br>
            <a:r>
              <a:rPr lang="nl-BE" sz="5400" dirty="0" smtClean="0">
                <a:solidFill>
                  <a:srgbClr val="02504E"/>
                </a:solidFill>
                <a:latin typeface="Open Sans"/>
                <a:ea typeface="Open Sans"/>
                <a:cs typeface="Open Sans"/>
                <a:sym typeface="Open Sans"/>
              </a:rPr>
              <a:t>Lees- en spellingproblemen</a:t>
            </a:r>
            <a:br>
              <a:rPr lang="nl-BE" sz="5400" dirty="0" smtClean="0">
                <a:solidFill>
                  <a:srgbClr val="02504E"/>
                </a:solidFill>
                <a:latin typeface="Open Sans"/>
                <a:ea typeface="Open Sans"/>
                <a:cs typeface="Open Sans"/>
                <a:sym typeface="Open Sans"/>
              </a:rPr>
            </a:br>
            <a:r>
              <a:rPr lang="nl-BE" sz="5400" dirty="0" smtClean="0">
                <a:solidFill>
                  <a:srgbClr val="02504E"/>
                </a:solidFill>
                <a:latin typeface="Open Sans"/>
                <a:ea typeface="Open Sans"/>
                <a:cs typeface="Open Sans"/>
                <a:sym typeface="Open Sans"/>
              </a:rPr>
              <a:t>en dyslexie</a:t>
            </a:r>
            <a:endParaRPr lang="nl-BE" sz="5400" b="0" i="0" u="none" strike="noStrike" cap="none" baseline="0" dirty="0">
              <a:solidFill>
                <a:srgbClr val="02504E"/>
              </a:solidFill>
              <a:latin typeface="Open Sans"/>
              <a:ea typeface="Open Sans"/>
              <a:cs typeface="Open Sans"/>
              <a:sym typeface="Open Sans"/>
              <a:rtl val="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0"/>
            <a:ext cx="1103811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Bijlage 2 Remediëren: Secundair onderwijs</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4294967295"/>
          </p:nvPr>
        </p:nvSpPr>
        <p:spPr>
          <a:xfrm>
            <a:off x="431799" y="1037230"/>
            <a:ext cx="11365459" cy="5424938"/>
          </a:xfrm>
          <a:prstGeom prst="rect">
            <a:avLst/>
          </a:prstGeom>
          <a:noFill/>
          <a:ln>
            <a:noFill/>
          </a:ln>
        </p:spPr>
        <p:txBody>
          <a:bodyPr lIns="91425" tIns="45700" rIns="91425" bIns="45700" anchor="t" anchorCtr="0">
            <a:noAutofit/>
          </a:bodyPr>
          <a:lstStyle/>
          <a:p>
            <a:pPr marL="857250" lvl="2"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Nederlands remediëren</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Materialen lager onderwijs</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Aanvullend materiaal uit Nederland</a:t>
            </a:r>
          </a:p>
          <a:p>
            <a:pPr marL="857250" lvl="2"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Frans en Engels remediëren</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‘Dyslexie en moderne vreemde talen’ </a:t>
            </a:r>
          </a:p>
          <a:p>
            <a:pPr marL="1314450" lvl="3" indent="-463550">
              <a:lnSpc>
                <a:spcPct val="140000"/>
              </a:lnSpc>
              <a:spcBef>
                <a:spcPts val="0"/>
              </a:spcBef>
              <a:buSzPct val="100000"/>
              <a:buFont typeface="Wingdings" panose="05000000000000000000" pitchFamily="2" charset="2"/>
              <a:buChar char="§"/>
            </a:pPr>
            <a:r>
              <a:rPr lang="nl-BE" sz="2400" dirty="0">
                <a:solidFill>
                  <a:srgbClr val="02504E"/>
                </a:solidFill>
                <a:latin typeface="Open Sans" panose="020B0604020202020204" charset="0"/>
                <a:ea typeface="Open Sans" panose="020B0604020202020204" charset="0"/>
                <a:cs typeface="Open Sans" panose="020B0604020202020204" charset="0"/>
                <a:sym typeface="Open Sans"/>
              </a:rPr>
              <a:t>‘Leerlingen (met dyslexie) voorbereiden op het leren van ‘Frans’ door middel van pre-teaching en het gebruik van ICT</a:t>
            </a: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hlinkClick r:id="rId3"/>
              </a:rPr>
              <a:t>www.dyslexie-en-vt.org</a:t>
            </a:r>
            <a:endPar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endParaRP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Klankspellingschrift ‘Orthodidactiek van het Engels’</a:t>
            </a: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Tree>
    <p:extLst>
      <p:ext uri="{BB962C8B-B14F-4D97-AF65-F5344CB8AC3E}">
        <p14:creationId xmlns:p14="http://schemas.microsoft.com/office/powerpoint/2010/main" val="3160118996"/>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Bijlage 3 Compenseren</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1"/>
          </p:nvPr>
        </p:nvSpPr>
        <p:spPr>
          <a:prstGeom prst="rect">
            <a:avLst/>
          </a:prstGeom>
          <a:noFill/>
          <a:ln>
            <a:noFill/>
          </a:ln>
        </p:spPr>
        <p:txBody>
          <a:bodyPr lIns="91425" tIns="45700" rIns="91425" bIns="45700" anchor="t" anchorCtr="0">
            <a:noAutofit/>
          </a:bodyPr>
          <a:lstStyle/>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Doelgericht!</a:t>
            </a:r>
            <a:endParaRPr lang="nl-BE" sz="3200" dirty="0">
              <a:solidFill>
                <a:srgbClr val="02504E"/>
              </a:solidFill>
              <a:latin typeface="Open Sans"/>
              <a:ea typeface="Open Sans"/>
              <a:cs typeface="Open Sans"/>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Vergroot of beperkt </a:t>
            </a:r>
            <a:r>
              <a:rPr lang="nl-BE" sz="3200" dirty="0" smtClean="0">
                <a:solidFill>
                  <a:srgbClr val="02504E"/>
                </a:solidFill>
                <a:latin typeface="Open Sans"/>
                <a:ea typeface="Open Sans"/>
                <a:cs typeface="Open Sans"/>
                <a:sym typeface="Open Sans"/>
              </a:rPr>
              <a:t>de aanpak de ontwikkelingskansen?</a:t>
            </a:r>
          </a:p>
        </p:txBody>
      </p:sp>
      <p:sp>
        <p:nvSpPr>
          <p:cNvPr id="5" name="Shape 10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865" y="1747481"/>
            <a:ext cx="5222131" cy="2470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481" y="3841085"/>
            <a:ext cx="3644900" cy="149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083664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365125"/>
            <a:ext cx="1103811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Uitbreiding van zorg</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4294967295"/>
          </p:nvPr>
        </p:nvSpPr>
        <p:spPr>
          <a:xfrm>
            <a:off x="431799" y="1890713"/>
            <a:ext cx="11365459" cy="4830762"/>
          </a:xfrm>
          <a:prstGeom prst="rect">
            <a:avLst/>
          </a:prstGeom>
          <a:noFill/>
          <a:ln>
            <a:noFill/>
          </a:ln>
        </p:spPr>
        <p:txBody>
          <a:bodyPr lIns="91425" tIns="45700" rIns="91425" bIns="45700" anchor="t" anchorCtr="0">
            <a:noAutofit/>
          </a:bodyPr>
          <a:lstStyle/>
          <a:p>
            <a:pPr marL="393700" lvl="2" indent="0">
              <a:lnSpc>
                <a:spcPct val="140000"/>
              </a:lnSpc>
              <a:spcBef>
                <a:spcPts val="0"/>
              </a:spcBef>
              <a:buClr>
                <a:srgbClr val="02AAB4"/>
              </a:buClr>
              <a:buSzPct val="100000"/>
              <a:buNone/>
            </a:pPr>
            <a:r>
              <a:rPr lang="nl-BE" sz="3200" dirty="0" smtClean="0">
                <a:solidFill>
                  <a:srgbClr val="02504E"/>
                </a:solidFill>
                <a:latin typeface="Open Sans" panose="020B0604020202020204" charset="0"/>
                <a:ea typeface="Open Sans" panose="020B0604020202020204" charset="0"/>
                <a:cs typeface="Open Sans" panose="020B0604020202020204" charset="0"/>
              </a:rPr>
              <a:t>Krachtlijnen </a:t>
            </a:r>
          </a:p>
          <a:p>
            <a:pPr marL="857250" lvl="2" indent="-463550">
              <a:lnSpc>
                <a:spcPct val="140000"/>
              </a:lnSpc>
              <a:spcBef>
                <a:spcPts val="0"/>
              </a:spcBef>
              <a:buClr>
                <a:srgbClr val="02AAB4"/>
              </a:buClr>
              <a:buSzPct val="100000"/>
              <a:buFont typeface="Wingdings" panose="05000000000000000000" pitchFamily="2" charset="2"/>
              <a:buChar char="§"/>
            </a:pPr>
            <a:r>
              <a:rPr lang="nl-BE" sz="3200" b="1" dirty="0" smtClean="0">
                <a:solidFill>
                  <a:srgbClr val="02504E"/>
                </a:solidFill>
                <a:latin typeface="Open Sans" panose="020B0604020202020204" charset="0"/>
                <a:ea typeface="Open Sans" panose="020B0604020202020204" charset="0"/>
                <a:cs typeface="Open Sans" panose="020B0604020202020204" charset="0"/>
              </a:rPr>
              <a:t>Brede </a:t>
            </a:r>
            <a:r>
              <a:rPr lang="nl-BE" sz="3200" b="1" dirty="0">
                <a:solidFill>
                  <a:srgbClr val="02504E"/>
                </a:solidFill>
                <a:latin typeface="Open Sans" panose="020B0604020202020204" charset="0"/>
                <a:ea typeface="Open Sans" panose="020B0604020202020204" charset="0"/>
                <a:cs typeface="Open Sans" panose="020B0604020202020204" charset="0"/>
              </a:rPr>
              <a:t>intake</a:t>
            </a:r>
            <a:r>
              <a:rPr lang="nl-BE" sz="3200" dirty="0">
                <a:solidFill>
                  <a:srgbClr val="02504E"/>
                </a:solidFill>
                <a:latin typeface="Open Sans" panose="020B0604020202020204" charset="0"/>
                <a:ea typeface="Open Sans" panose="020B0604020202020204" charset="0"/>
                <a:cs typeface="Open Sans" panose="020B0604020202020204" charset="0"/>
              </a:rPr>
              <a:t>, niet </a:t>
            </a:r>
            <a:r>
              <a:rPr lang="nl-BE" sz="3200" dirty="0" err="1">
                <a:solidFill>
                  <a:srgbClr val="02504E"/>
                </a:solidFill>
                <a:latin typeface="Open Sans" panose="020B0604020202020204" charset="0"/>
                <a:ea typeface="Open Sans" panose="020B0604020202020204" charset="0"/>
                <a:cs typeface="Open Sans" panose="020B0604020202020204" charset="0"/>
              </a:rPr>
              <a:t>probleemspecifiek</a:t>
            </a:r>
            <a:r>
              <a:rPr lang="nl-BE" sz="3200" dirty="0">
                <a:solidFill>
                  <a:srgbClr val="02504E"/>
                </a:solidFill>
                <a:latin typeface="Open Sans" panose="020B0604020202020204" charset="0"/>
                <a:ea typeface="Open Sans" panose="020B0604020202020204" charset="0"/>
                <a:cs typeface="Open Sans" panose="020B0604020202020204" charset="0"/>
              </a:rPr>
              <a:t>.</a:t>
            </a:r>
            <a:endParaRPr lang="nl-BE" sz="3200" dirty="0">
              <a:solidFill>
                <a:srgbClr val="02504E"/>
              </a:solidFill>
              <a:latin typeface="Open Sans" panose="020B0604020202020204" charset="0"/>
              <a:ea typeface="Open Sans" panose="020B0604020202020204" charset="0"/>
              <a:cs typeface="Open Sans" panose="020B0604020202020204" charset="0"/>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b="1" dirty="0">
                <a:solidFill>
                  <a:srgbClr val="02504E"/>
                </a:solidFill>
                <a:latin typeface="Open Sans" panose="020B0604020202020204" charset="0"/>
                <a:ea typeface="Open Sans" panose="020B0604020202020204" charset="0"/>
                <a:cs typeface="Open Sans" panose="020B0604020202020204" charset="0"/>
              </a:rPr>
              <a:t>Indicerend, </a:t>
            </a:r>
            <a:r>
              <a:rPr lang="nl-BE" sz="3200" dirty="0">
                <a:solidFill>
                  <a:srgbClr val="02504E"/>
                </a:solidFill>
                <a:latin typeface="Open Sans" panose="020B0604020202020204" charset="0"/>
                <a:ea typeface="Open Sans" panose="020B0604020202020204" charset="0"/>
                <a:cs typeface="Open Sans" panose="020B0604020202020204" charset="0"/>
              </a:rPr>
              <a:t>verklarend, onderkennend</a:t>
            </a: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 </a:t>
            </a:r>
            <a:endParaRPr lang="nl-BE" sz="3200" dirty="0">
              <a:solidFill>
                <a:srgbClr val="02504E"/>
              </a:solidFill>
              <a:latin typeface="Open Sans" panose="020B0604020202020204" charset="0"/>
              <a:ea typeface="Open Sans" panose="020B0604020202020204" charset="0"/>
              <a:cs typeface="Open Sans" panose="020B0604020202020204" charset="0"/>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b="1" dirty="0">
                <a:solidFill>
                  <a:srgbClr val="02504E"/>
                </a:solidFill>
                <a:latin typeface="Open Sans" panose="020B0604020202020204" charset="0"/>
                <a:ea typeface="Open Sans" panose="020B0604020202020204" charset="0"/>
                <a:cs typeface="Open Sans" panose="020B0604020202020204" charset="0"/>
              </a:rPr>
              <a:t>Dimensioneel</a:t>
            </a:r>
            <a:r>
              <a:rPr lang="nl-BE" sz="3200" dirty="0">
                <a:solidFill>
                  <a:srgbClr val="02504E"/>
                </a:solidFill>
                <a:latin typeface="Open Sans" panose="020B0604020202020204" charset="0"/>
                <a:ea typeface="Open Sans" panose="020B0604020202020204" charset="0"/>
                <a:cs typeface="Open Sans" panose="020B0604020202020204" charset="0"/>
              </a:rPr>
              <a:t>, categoriaal</a:t>
            </a:r>
            <a:endParaRPr lang="nl-BE" sz="3200" dirty="0">
              <a:solidFill>
                <a:srgbClr val="02504E"/>
              </a:solidFill>
              <a:latin typeface="Open Sans" panose="020B0604020202020204" charset="0"/>
              <a:ea typeface="Open Sans" panose="020B0604020202020204" charset="0"/>
              <a:cs typeface="Open Sans" panose="020B0604020202020204" charset="0"/>
              <a:sym typeface="Open Sans"/>
            </a:endParaRP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Tree>
    <p:extLst>
      <p:ext uri="{BB962C8B-B14F-4D97-AF65-F5344CB8AC3E}">
        <p14:creationId xmlns:p14="http://schemas.microsoft.com/office/powerpoint/2010/main" val="2503388951"/>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891" y="0"/>
            <a:ext cx="8764217" cy="6858000"/>
          </a:xfrm>
          <a:prstGeom prst="rect">
            <a:avLst/>
          </a:prstGeom>
        </p:spPr>
      </p:pic>
    </p:spTree>
    <p:extLst>
      <p:ext uri="{BB962C8B-B14F-4D97-AF65-F5344CB8AC3E}">
        <p14:creationId xmlns:p14="http://schemas.microsoft.com/office/powerpoint/2010/main" val="2099533869"/>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a:solidFill>
                  <a:srgbClr val="02504E"/>
                </a:solidFill>
                <a:latin typeface="Open Sans"/>
                <a:ea typeface="Open Sans"/>
                <a:cs typeface="Open Sans"/>
                <a:sym typeface="Open Sans"/>
              </a:rPr>
              <a:t>I</a:t>
            </a:r>
            <a:r>
              <a:rPr lang="nl-BE" sz="4000" dirty="0" smtClean="0">
                <a:solidFill>
                  <a:srgbClr val="02504E"/>
                </a:solidFill>
                <a:latin typeface="Open Sans"/>
                <a:ea typeface="Open Sans"/>
                <a:cs typeface="Open Sans"/>
                <a:sym typeface="Open Sans"/>
              </a:rPr>
              <a:t>ntake</a:t>
            </a:r>
            <a:endParaRPr lang="nl-BE" sz="4000" b="0" i="0" u="none" strike="noStrike" cap="none" baseline="0" dirty="0">
              <a:solidFill>
                <a:srgbClr val="02504E"/>
              </a:solidFill>
              <a:latin typeface="Open Sans"/>
              <a:ea typeface="Open Sans"/>
              <a:cs typeface="Open Sans"/>
              <a:sym typeface="Open Sans"/>
            </a:endParaRPr>
          </a:p>
        </p:txBody>
      </p:sp>
      <p:sp>
        <p:nvSpPr>
          <p:cNvPr id="6" name="Tijdelijke aanduiding voor tekst 5"/>
          <p:cNvSpPr>
            <a:spLocks noGrp="1"/>
          </p:cNvSpPr>
          <p:nvPr>
            <p:ph type="body" idx="2"/>
          </p:nvPr>
        </p:nvSpPr>
        <p:spPr>
          <a:xfrm>
            <a:off x="4981433" y="1487606"/>
            <a:ext cx="6372367" cy="4689357"/>
          </a:xfrm>
        </p:spPr>
        <p:txBody>
          <a:bodyPr/>
          <a:lstStyle/>
          <a:p>
            <a:pPr marL="393700" lvl="2" indent="0">
              <a:lnSpc>
                <a:spcPct val="140000"/>
              </a:lnSpc>
              <a:spcBef>
                <a:spcPts val="0"/>
              </a:spcBef>
              <a:buClr>
                <a:srgbClr val="02AAB4"/>
              </a:buClr>
              <a:buSzPct val="100000"/>
              <a:buNone/>
            </a:pPr>
            <a:r>
              <a:rPr lang="nl-BE" sz="3200" dirty="0" smtClean="0">
                <a:solidFill>
                  <a:srgbClr val="02504E"/>
                </a:solidFill>
                <a:latin typeface="Open Sans"/>
                <a:ea typeface="Open Sans"/>
                <a:cs typeface="Open Sans"/>
                <a:sym typeface="Open Sans"/>
              </a:rPr>
              <a:t>Zie ADP</a:t>
            </a:r>
            <a:endParaRPr lang="nl-BE" sz="3200" dirty="0">
              <a:solidFill>
                <a:srgbClr val="02504E"/>
              </a:solidFill>
              <a:latin typeface="Open Sans"/>
              <a:ea typeface="Open Sans"/>
              <a:cs typeface="Open Sans"/>
              <a:sym typeface="Open Sans"/>
            </a:endParaRPr>
          </a:p>
          <a:p>
            <a:pPr marL="857250" lvl="2" indent="-463550">
              <a:lnSpc>
                <a:spcPct val="140000"/>
              </a:lnSpc>
              <a:spcBef>
                <a:spcPts val="0"/>
              </a:spcBef>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Breed snorkelen</a:t>
            </a:r>
          </a:p>
          <a:p>
            <a:pPr marL="857250" lvl="2" indent="-463550">
              <a:lnSpc>
                <a:spcPct val="140000"/>
              </a:lnSpc>
              <a:spcBef>
                <a:spcPts val="0"/>
              </a:spcBef>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Duiken om probleem te </a:t>
            </a:r>
            <a:r>
              <a:rPr lang="nl-BE" sz="3200" dirty="0" smtClean="0">
                <a:solidFill>
                  <a:srgbClr val="02504E"/>
                </a:solidFill>
                <a:latin typeface="Open Sans"/>
                <a:ea typeface="Open Sans"/>
                <a:cs typeface="Open Sans"/>
                <a:sym typeface="Open Sans"/>
              </a:rPr>
              <a:t>analyseren</a:t>
            </a:r>
            <a:endParaRPr lang="nl-BE" sz="3200" dirty="0">
              <a:solidFill>
                <a:srgbClr val="02504E"/>
              </a:solidFill>
              <a:latin typeface="Open Sans"/>
              <a:ea typeface="Open Sans"/>
              <a:cs typeface="Open Sans"/>
              <a:sym typeface="Open Sans"/>
            </a:endParaRPr>
          </a:p>
          <a:p>
            <a:pPr marL="393700" lvl="2" indent="0">
              <a:lnSpc>
                <a:spcPct val="140000"/>
              </a:lnSpc>
              <a:spcBef>
                <a:spcPts val="0"/>
              </a:spcBef>
              <a:buClr>
                <a:srgbClr val="02AAB4"/>
              </a:buClr>
              <a:buSzPct val="100000"/>
              <a:buNone/>
            </a:pPr>
            <a:r>
              <a:rPr lang="nl-BE" sz="3200" dirty="0" smtClean="0">
                <a:solidFill>
                  <a:srgbClr val="02504E"/>
                </a:solidFill>
                <a:latin typeface="Open Sans"/>
                <a:ea typeface="Open Sans"/>
                <a:cs typeface="Open Sans"/>
                <a:sym typeface="Open Sans"/>
              </a:rPr>
              <a:t>Dus: geen </a:t>
            </a:r>
            <a:r>
              <a:rPr lang="nl-BE" sz="3200" dirty="0">
                <a:solidFill>
                  <a:srgbClr val="02504E"/>
                </a:solidFill>
                <a:latin typeface="Open Sans"/>
                <a:ea typeface="Open Sans"/>
                <a:cs typeface="Open Sans"/>
                <a:sym typeface="Open Sans"/>
              </a:rPr>
              <a:t>specifieke intakevragenlijst </a:t>
            </a:r>
            <a:r>
              <a:rPr lang="nl-BE" sz="3200" dirty="0" smtClean="0">
                <a:solidFill>
                  <a:srgbClr val="02504E"/>
                </a:solidFill>
                <a:latin typeface="Open Sans"/>
                <a:ea typeface="Open Sans"/>
                <a:cs typeface="Open Sans"/>
                <a:sym typeface="Open Sans"/>
              </a:rPr>
              <a:t>L&amp;S</a:t>
            </a:r>
            <a:endParaRPr lang="nl-BE" sz="3200" dirty="0">
              <a:solidFill>
                <a:srgbClr val="02504E"/>
              </a:solidFill>
              <a:latin typeface="Open Sans"/>
              <a:ea typeface="Open Sans"/>
              <a:cs typeface="Open Sans"/>
              <a:sym typeface="Open Sans"/>
            </a:endParaRPr>
          </a:p>
          <a:p>
            <a:endParaRPr lang="nl-BE" dirty="0"/>
          </a:p>
        </p:txBody>
      </p:sp>
      <p:sp>
        <p:nvSpPr>
          <p:cNvPr id="5" name="Shape 10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
        <p:nvSpPr>
          <p:cNvPr id="2" name="Ezelsoor 1"/>
          <p:cNvSpPr/>
          <p:nvPr/>
        </p:nvSpPr>
        <p:spPr>
          <a:xfrm>
            <a:off x="9758148" y="40943"/>
            <a:ext cx="2433851" cy="22928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l-BE" dirty="0"/>
          </a:p>
        </p:txBody>
      </p:sp>
      <p:sp>
        <p:nvSpPr>
          <p:cNvPr id="3" name="Tekstvak 2"/>
          <p:cNvSpPr txBox="1"/>
          <p:nvPr/>
        </p:nvSpPr>
        <p:spPr>
          <a:xfrm>
            <a:off x="9926472" y="40943"/>
            <a:ext cx="2265528" cy="1938992"/>
          </a:xfrm>
          <a:prstGeom prst="rect">
            <a:avLst/>
          </a:prstGeom>
          <a:noFill/>
        </p:spPr>
        <p:txBody>
          <a:bodyPr wrap="square" rtlCol="0">
            <a:spAutoFit/>
          </a:bodyPr>
          <a:lstStyle/>
          <a:p>
            <a:r>
              <a:rPr lang="nl-BE" sz="2400" dirty="0" smtClean="0">
                <a:latin typeface="Open Sans" panose="020B0604020202020204" charset="0"/>
                <a:ea typeface="Open Sans" panose="020B0604020202020204" charset="0"/>
                <a:cs typeface="Open Sans" panose="020B0604020202020204" charset="0"/>
              </a:rPr>
              <a:t>ICF-CY</a:t>
            </a:r>
          </a:p>
          <a:p>
            <a:r>
              <a:rPr lang="nl-BE" sz="2400" dirty="0" smtClean="0">
                <a:latin typeface="Open Sans" panose="020B0604020202020204" charset="0"/>
                <a:ea typeface="Open Sans" panose="020B0604020202020204" charset="0"/>
                <a:cs typeface="Open Sans" panose="020B0604020202020204" charset="0"/>
              </a:rPr>
              <a:t>Concretiseer!</a:t>
            </a:r>
          </a:p>
          <a:p>
            <a:r>
              <a:rPr lang="nl-BE" sz="2400" dirty="0" smtClean="0">
                <a:latin typeface="Open Sans" panose="020B0604020202020204" charset="0"/>
                <a:ea typeface="Open Sans" panose="020B0604020202020204" charset="0"/>
                <a:cs typeface="Open Sans" panose="020B0604020202020204" charset="0"/>
              </a:rPr>
              <a:t>Bevraag activiteiten en </a:t>
            </a:r>
            <a:r>
              <a:rPr lang="nl-BE" sz="2400" dirty="0" smtClean="0">
                <a:latin typeface="Open Sans" panose="020B0604020202020204" charset="0"/>
                <a:ea typeface="Open Sans" panose="020B0604020202020204" charset="0"/>
                <a:cs typeface="Open Sans" panose="020B0604020202020204" charset="0"/>
              </a:rPr>
              <a:t>participatie!</a:t>
            </a:r>
            <a:endParaRPr lang="nl-BE" sz="2400" dirty="0">
              <a:latin typeface="Open Sans" panose="020B0604020202020204" charset="0"/>
              <a:ea typeface="Open Sans" panose="020B0604020202020204" charset="0"/>
              <a:cs typeface="Open Sans" panose="020B0604020202020204" charset="0"/>
            </a:endParaRPr>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32745" r="3702"/>
          <a:stretch/>
        </p:blipFill>
        <p:spPr>
          <a:xfrm>
            <a:off x="805218" y="1602292"/>
            <a:ext cx="4012441" cy="39001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873409151"/>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365125"/>
            <a:ext cx="1103811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Strategie</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4294967295"/>
          </p:nvPr>
        </p:nvSpPr>
        <p:spPr>
          <a:xfrm>
            <a:off x="431799" y="1890713"/>
            <a:ext cx="11365459" cy="4830762"/>
          </a:xfrm>
          <a:prstGeom prst="rect">
            <a:avLst/>
          </a:prstGeom>
          <a:noFill/>
          <a:ln>
            <a:noFill/>
          </a:ln>
        </p:spPr>
        <p:txBody>
          <a:bodyPr lIns="91425" tIns="45700" rIns="91425" bIns="45700" anchor="t" anchorCtr="0">
            <a:noAutofit/>
          </a:bodyPr>
          <a:lstStyle/>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Verschillende </a:t>
            </a:r>
            <a:r>
              <a:rPr lang="nl-BE" sz="3200" dirty="0" smtClean="0">
                <a:solidFill>
                  <a:srgbClr val="02504E"/>
                </a:solidFill>
                <a:latin typeface="Open Sans"/>
                <a:ea typeface="Open Sans"/>
                <a:cs typeface="Open Sans"/>
                <a:sym typeface="Open Sans"/>
              </a:rPr>
              <a:t>(alternatieve) hypotheses</a:t>
            </a:r>
            <a:endParaRPr lang="nl-BE" sz="3200" dirty="0" smtClean="0">
              <a:solidFill>
                <a:srgbClr val="02504E"/>
              </a:solidFill>
              <a:latin typeface="Open Sans"/>
              <a:ea typeface="Open Sans"/>
              <a:cs typeface="Open Sans"/>
              <a:sym typeface="Open Sans"/>
            </a:endParaRPr>
          </a:p>
          <a:p>
            <a:pPr marL="393700" lvl="2" indent="0">
              <a:lnSpc>
                <a:spcPct val="140000"/>
              </a:lnSpc>
              <a:spcBef>
                <a:spcPts val="0"/>
              </a:spcBef>
              <a:buClr>
                <a:srgbClr val="02AAB4"/>
              </a:buClr>
              <a:buSzPct val="100000"/>
              <a:buNone/>
            </a:pPr>
            <a:r>
              <a:rPr lang="nl-BE" sz="3200" dirty="0" smtClean="0">
                <a:solidFill>
                  <a:srgbClr val="02504E"/>
                </a:solidFill>
                <a:latin typeface="Open Sans"/>
                <a:ea typeface="Open Sans"/>
                <a:cs typeface="Open Sans"/>
                <a:sym typeface="Open Sans"/>
              </a:rPr>
              <a:t>=&gt; beroep </a:t>
            </a:r>
            <a:r>
              <a:rPr lang="nl-BE" sz="3200" dirty="0">
                <a:solidFill>
                  <a:srgbClr val="02504E"/>
                </a:solidFill>
                <a:latin typeface="Open Sans"/>
                <a:ea typeface="Open Sans"/>
                <a:cs typeface="Open Sans"/>
                <a:sym typeface="Open Sans"/>
              </a:rPr>
              <a:t>doen op verschillende </a:t>
            </a:r>
            <a:r>
              <a:rPr lang="nl-BE" sz="3200" dirty="0" err="1" smtClean="0">
                <a:solidFill>
                  <a:srgbClr val="02504E"/>
                </a:solidFill>
                <a:latin typeface="Open Sans"/>
                <a:ea typeface="Open Sans"/>
                <a:cs typeface="Open Sans"/>
                <a:sym typeface="Open Sans"/>
              </a:rPr>
              <a:t>SDP’s</a:t>
            </a:r>
            <a:endParaRPr lang="nl-BE" sz="3200" dirty="0">
              <a:solidFill>
                <a:srgbClr val="02504E"/>
              </a:solidFill>
              <a:latin typeface="Open Sans"/>
              <a:ea typeface="Open Sans"/>
              <a:cs typeface="Open Sans"/>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Voorbeelden van</a:t>
            </a:r>
          </a:p>
          <a:p>
            <a:pPr marL="1314450" lvl="3" indent="-463550">
              <a:lnSpc>
                <a:spcPct val="140000"/>
              </a:lnSpc>
              <a:spcBef>
                <a:spcPts val="0"/>
              </a:spcBef>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Hypothese</a:t>
            </a:r>
          </a:p>
          <a:p>
            <a:pPr marL="1314450" lvl="3" indent="-463550">
              <a:lnSpc>
                <a:spcPct val="140000"/>
              </a:lnSpc>
              <a:spcBef>
                <a:spcPts val="0"/>
              </a:spcBef>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Onderzoeksvragen</a:t>
            </a:r>
          </a:p>
          <a:p>
            <a:pPr marL="1314450" lvl="3" indent="-463550">
              <a:lnSpc>
                <a:spcPct val="140000"/>
              </a:lnSpc>
              <a:spcBef>
                <a:spcPts val="0"/>
              </a:spcBef>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Als...dan</a:t>
            </a:r>
            <a:r>
              <a:rPr lang="nl-BE" sz="3200" dirty="0" smtClean="0">
                <a:solidFill>
                  <a:srgbClr val="02504E"/>
                </a:solidFill>
                <a:latin typeface="Open Sans"/>
                <a:ea typeface="Open Sans"/>
                <a:cs typeface="Open Sans"/>
                <a:sym typeface="Open Sans"/>
              </a:rPr>
              <a:t>...</a:t>
            </a:r>
            <a:endParaRPr lang="nl-BE" sz="3200" dirty="0">
              <a:solidFill>
                <a:srgbClr val="02504E"/>
              </a:solidFill>
              <a:latin typeface="Open Sans"/>
              <a:ea typeface="Open Sans"/>
              <a:cs typeface="Open Sans"/>
              <a:sym typeface="Open Sans"/>
            </a:endParaRPr>
          </a:p>
          <a:p>
            <a:pPr marL="393700" lvl="2" indent="0">
              <a:lnSpc>
                <a:spcPct val="140000"/>
              </a:lnSpc>
              <a:spcBef>
                <a:spcPts val="0"/>
              </a:spcBef>
              <a:buClr>
                <a:srgbClr val="02AAB4"/>
              </a:buClr>
              <a:buSzPct val="100000"/>
              <a:buNone/>
            </a:pPr>
            <a:endParaRPr lang="nl-BE" sz="3200" dirty="0">
              <a:solidFill>
                <a:srgbClr val="02504E"/>
              </a:solidFill>
              <a:latin typeface="Open Sans"/>
              <a:ea typeface="Open Sans"/>
              <a:cs typeface="Open Sans"/>
              <a:sym typeface="Open Sans"/>
            </a:endParaRP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
        <p:nvSpPr>
          <p:cNvPr id="6" name="Ezelsoor 5"/>
          <p:cNvSpPr/>
          <p:nvPr/>
        </p:nvSpPr>
        <p:spPr>
          <a:xfrm>
            <a:off x="9758400" y="0"/>
            <a:ext cx="2433600" cy="229320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l-BE" dirty="0"/>
          </a:p>
        </p:txBody>
      </p:sp>
      <p:sp>
        <p:nvSpPr>
          <p:cNvPr id="2" name="Tekstvak 1"/>
          <p:cNvSpPr txBox="1"/>
          <p:nvPr/>
        </p:nvSpPr>
        <p:spPr>
          <a:xfrm>
            <a:off x="9758400" y="0"/>
            <a:ext cx="2497540" cy="2308324"/>
          </a:xfrm>
          <a:prstGeom prst="rect">
            <a:avLst/>
          </a:prstGeom>
          <a:noFill/>
        </p:spPr>
        <p:txBody>
          <a:bodyPr wrap="square" rtlCol="0">
            <a:spAutoFit/>
          </a:bodyPr>
          <a:lstStyle/>
          <a:p>
            <a:r>
              <a:rPr lang="nl-BE" sz="2400" dirty="0" smtClean="0">
                <a:latin typeface="Open Sans" panose="020B0604020202020204" charset="0"/>
                <a:ea typeface="Open Sans" panose="020B0604020202020204" charset="0"/>
                <a:cs typeface="Open Sans" panose="020B0604020202020204" charset="0"/>
              </a:rPr>
              <a:t>Clusteren van informatie!</a:t>
            </a:r>
          </a:p>
          <a:p>
            <a:r>
              <a:rPr lang="nl-BE" sz="2400" dirty="0" smtClean="0">
                <a:latin typeface="Open Sans" panose="020B0604020202020204" charset="0"/>
                <a:ea typeface="Open Sans" panose="020B0604020202020204" charset="0"/>
                <a:cs typeface="Open Sans" panose="020B0604020202020204" charset="0"/>
              </a:rPr>
              <a:t>Wat ontbreekt voor beantwoorden  hulpvraag?</a:t>
            </a:r>
            <a:endParaRPr lang="nl-BE" sz="24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388154288"/>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42" y="1146600"/>
            <a:ext cx="3479636" cy="4920018"/>
          </a:xfrm>
          <a:prstGeom prst="rect">
            <a:avLst/>
          </a:prstGeom>
        </p:spPr>
      </p:pic>
      <p:sp>
        <p:nvSpPr>
          <p:cNvPr id="109" name="Shape 10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Onderzoek</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1"/>
          </p:nvPr>
        </p:nvSpPr>
        <p:spPr>
          <a:xfrm>
            <a:off x="3930556" y="1355233"/>
            <a:ext cx="7096836" cy="4502751"/>
          </a:xfrm>
          <a:prstGeom prst="rect">
            <a:avLst/>
          </a:prstGeom>
          <a:noFill/>
          <a:ln>
            <a:noFill/>
          </a:ln>
        </p:spPr>
        <p:txBody>
          <a:bodyPr lIns="91425" tIns="45700" rIns="91425" bIns="45700" anchor="t" anchorCtr="0">
            <a:noAutofit/>
          </a:bodyPr>
          <a:lstStyle/>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Wat &amp; </a:t>
            </a:r>
            <a:r>
              <a:rPr lang="nl-BE" sz="3200" dirty="0">
                <a:solidFill>
                  <a:srgbClr val="02504E"/>
                </a:solidFill>
                <a:latin typeface="Open Sans"/>
                <a:ea typeface="Open Sans"/>
                <a:cs typeface="Open Sans"/>
                <a:sym typeface="Open Sans"/>
              </a:rPr>
              <a:t>hoe </a:t>
            </a:r>
            <a:r>
              <a:rPr lang="nl-BE" sz="3200" dirty="0" smtClean="0">
                <a:solidFill>
                  <a:srgbClr val="02504E"/>
                </a:solidFill>
                <a:latin typeface="Open Sans"/>
                <a:ea typeface="Open Sans"/>
                <a:cs typeface="Open Sans"/>
                <a:sym typeface="Open Sans"/>
              </a:rPr>
              <a:t>onderzoeken</a:t>
            </a:r>
            <a:br>
              <a:rPr lang="nl-BE" sz="3200" dirty="0" smtClean="0">
                <a:solidFill>
                  <a:srgbClr val="02504E"/>
                </a:solidFill>
                <a:latin typeface="Open Sans"/>
                <a:ea typeface="Open Sans"/>
                <a:cs typeface="Open Sans"/>
                <a:sym typeface="Open Sans"/>
              </a:rPr>
            </a:br>
            <a:r>
              <a:rPr lang="nl-BE" sz="3200" dirty="0" smtClean="0">
                <a:solidFill>
                  <a:srgbClr val="02504E"/>
                </a:solidFill>
                <a:latin typeface="Open Sans"/>
                <a:ea typeface="Open Sans"/>
                <a:cs typeface="Open Sans"/>
                <a:sym typeface="Open Sans"/>
              </a:rPr>
              <a:t> </a:t>
            </a:r>
            <a:r>
              <a:rPr lang="nl-BE" sz="3200" dirty="0" err="1" smtClean="0">
                <a:solidFill>
                  <a:srgbClr val="02504E"/>
                </a:solidFill>
                <a:latin typeface="Open Sans"/>
                <a:ea typeface="Open Sans"/>
                <a:cs typeface="Open Sans"/>
                <a:sym typeface="Open Sans"/>
              </a:rPr>
              <a:t>i.f.v</a:t>
            </a:r>
            <a:r>
              <a:rPr lang="nl-BE" sz="3200" dirty="0" smtClean="0">
                <a:solidFill>
                  <a:srgbClr val="02504E"/>
                </a:solidFill>
                <a:latin typeface="Open Sans"/>
                <a:ea typeface="Open Sans"/>
                <a:cs typeface="Open Sans"/>
                <a:sym typeface="Open Sans"/>
              </a:rPr>
              <a:t>. beantwoorden </a:t>
            </a:r>
            <a:r>
              <a:rPr lang="nl-BE" sz="3200" dirty="0">
                <a:solidFill>
                  <a:srgbClr val="02504E"/>
                </a:solidFill>
                <a:latin typeface="Open Sans"/>
                <a:ea typeface="Open Sans"/>
                <a:cs typeface="Open Sans"/>
                <a:sym typeface="Open Sans"/>
              </a:rPr>
              <a:t>onderzoeksvragen</a:t>
            </a:r>
            <a:r>
              <a:rPr lang="nl-BE" sz="3200" dirty="0" smtClean="0">
                <a:solidFill>
                  <a:srgbClr val="02504E"/>
                </a:solidFill>
                <a:latin typeface="Open Sans"/>
                <a:ea typeface="Open Sans"/>
                <a:cs typeface="Open Sans"/>
                <a:sym typeface="Open Sans"/>
              </a:rPr>
              <a:t>.</a:t>
            </a:r>
          </a:p>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Lijsten en fiches diagnostisch materiaal in </a:t>
            </a:r>
            <a:r>
              <a:rPr lang="nl-BE" sz="3200" dirty="0" err="1" smtClean="0">
                <a:solidFill>
                  <a:srgbClr val="02504E"/>
                </a:solidFill>
                <a:latin typeface="Open Sans"/>
                <a:ea typeface="Open Sans"/>
                <a:cs typeface="Open Sans"/>
                <a:sym typeface="Open Sans"/>
              </a:rPr>
              <a:t>toolkit</a:t>
            </a:r>
            <a:endParaRPr lang="nl-BE" sz="3200" dirty="0" smtClean="0">
              <a:solidFill>
                <a:srgbClr val="02504E"/>
              </a:solidFill>
              <a:latin typeface="Open Sans"/>
              <a:ea typeface="Open Sans"/>
              <a:cs typeface="Open Sans"/>
              <a:sym typeface="Open Sans"/>
            </a:endParaRPr>
          </a:p>
          <a:p>
            <a:pPr marL="1314450" lvl="3" indent="-463550">
              <a:lnSpc>
                <a:spcPct val="140000"/>
              </a:lnSpc>
              <a:spcBef>
                <a:spcPts val="0"/>
              </a:spcBef>
              <a:buSzPct val="100000"/>
              <a:buFont typeface="Wingdings" panose="05000000000000000000" pitchFamily="2" charset="2"/>
              <a:buChar char="§"/>
            </a:pPr>
            <a:endParaRPr lang="nl-BE" sz="3200" dirty="0" smtClean="0">
              <a:solidFill>
                <a:srgbClr val="02504E"/>
              </a:solidFill>
              <a:latin typeface="Open Sans"/>
              <a:ea typeface="Open Sans"/>
              <a:cs typeface="Open Sans"/>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endParaRPr lang="nl-BE" sz="3200" dirty="0" smtClean="0">
              <a:solidFill>
                <a:srgbClr val="02504E"/>
              </a:solidFill>
              <a:latin typeface="Open Sans"/>
              <a:ea typeface="Open Sans"/>
              <a:cs typeface="Open Sans"/>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endParaRPr lang="nl-BE" sz="3200" dirty="0" smtClean="0">
              <a:solidFill>
                <a:srgbClr val="02504E"/>
              </a:solidFill>
              <a:latin typeface="Open Sans"/>
              <a:ea typeface="Open Sans"/>
              <a:cs typeface="Open Sans"/>
              <a:sym typeface="Open Sans"/>
            </a:endParaRPr>
          </a:p>
        </p:txBody>
      </p:sp>
      <p:sp>
        <p:nvSpPr>
          <p:cNvPr id="5" name="Shape 10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
        <p:nvSpPr>
          <p:cNvPr id="6" name="Ezelsoor 5"/>
          <p:cNvSpPr>
            <a:spLocks/>
          </p:cNvSpPr>
          <p:nvPr/>
        </p:nvSpPr>
        <p:spPr>
          <a:xfrm>
            <a:off x="9758400" y="0"/>
            <a:ext cx="2433600" cy="229320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l-BE" dirty="0"/>
          </a:p>
        </p:txBody>
      </p:sp>
      <p:sp>
        <p:nvSpPr>
          <p:cNvPr id="4" name="Tekstvak 3"/>
          <p:cNvSpPr txBox="1"/>
          <p:nvPr/>
        </p:nvSpPr>
        <p:spPr>
          <a:xfrm>
            <a:off x="9808316" y="136478"/>
            <a:ext cx="2333767" cy="1938992"/>
          </a:xfrm>
          <a:prstGeom prst="rect">
            <a:avLst/>
          </a:prstGeom>
          <a:noFill/>
        </p:spPr>
        <p:txBody>
          <a:bodyPr wrap="square" rtlCol="0">
            <a:spAutoFit/>
          </a:bodyPr>
          <a:lstStyle/>
          <a:p>
            <a:r>
              <a:rPr lang="nl-BE" sz="2400" dirty="0" smtClean="0">
                <a:latin typeface="Open Sans" panose="020B0604020202020204" charset="0"/>
                <a:ea typeface="Open Sans" panose="020B0604020202020204" charset="0"/>
                <a:cs typeface="Open Sans" panose="020B0604020202020204" charset="0"/>
              </a:rPr>
              <a:t>Wat onderzoeken conform </a:t>
            </a:r>
          </a:p>
          <a:p>
            <a:r>
              <a:rPr lang="nl-BE" sz="2400" dirty="0" smtClean="0">
                <a:latin typeface="Open Sans" panose="020B0604020202020204" charset="0"/>
                <a:ea typeface="Open Sans" panose="020B0604020202020204" charset="0"/>
                <a:cs typeface="Open Sans" panose="020B0604020202020204" charset="0"/>
              </a:rPr>
              <a:t>ICF-CY</a:t>
            </a:r>
          </a:p>
          <a:p>
            <a:endParaRPr lang="nl-BE" sz="24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35707977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dirty="0" smtClean="0"/>
              <a:t>Onderzoeksfase: Hoe onderzoeken?		</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a:t>Gesprek: </a:t>
            </a:r>
            <a:r>
              <a:rPr lang="nl-BE" dirty="0" smtClean="0"/>
              <a:t>beleving, visie, informatie contextfactoren</a:t>
            </a:r>
            <a:endParaRPr lang="nl-BE" dirty="0"/>
          </a:p>
          <a:p>
            <a:pPr lvl="1"/>
            <a:r>
              <a:rPr lang="nl-BE" dirty="0" smtClean="0"/>
              <a:t>Geen bijlage, enkel voorbeelden</a:t>
            </a:r>
          </a:p>
          <a:p>
            <a:pPr lvl="1"/>
            <a:r>
              <a:rPr lang="nl-BE" dirty="0" smtClean="0"/>
              <a:t>Combinatie </a:t>
            </a:r>
            <a:r>
              <a:rPr lang="nl-BE" dirty="0"/>
              <a:t>met meting</a:t>
            </a:r>
          </a:p>
          <a:p>
            <a:r>
              <a:rPr lang="nl-BE" dirty="0" smtClean="0"/>
              <a:t>Observatie: wat je ziet en hoort (leerling in context, leerling in testsituatie)</a:t>
            </a:r>
            <a:endParaRPr lang="nl-BE" dirty="0"/>
          </a:p>
          <a:p>
            <a:r>
              <a:rPr lang="nl-BE" dirty="0"/>
              <a:t>Analyse van beschikbare </a:t>
            </a:r>
            <a:r>
              <a:rPr lang="nl-BE" dirty="0" smtClean="0"/>
              <a:t>gegevens: wat geschreven is</a:t>
            </a:r>
            <a:endParaRPr lang="nl-BE" dirty="0"/>
          </a:p>
          <a:p>
            <a:pPr lvl="1"/>
            <a:r>
              <a:rPr lang="nl-BE" dirty="0"/>
              <a:t>Foutenanalyse zie </a:t>
            </a:r>
            <a:r>
              <a:rPr lang="nl-BE" dirty="0" smtClean="0"/>
              <a:t>bijlage 1</a:t>
            </a:r>
            <a:endParaRPr lang="nl-BE" dirty="0"/>
          </a:p>
          <a:p>
            <a:r>
              <a:rPr lang="nl-BE" dirty="0" smtClean="0"/>
              <a:t>Aanpak uitproberen en effect nagaan: betrokkene als medeonderzoeker</a:t>
            </a:r>
          </a:p>
          <a:p>
            <a:r>
              <a:rPr lang="nl-BE" dirty="0" smtClean="0"/>
              <a:t>Meting: onderkennend onderzoek</a:t>
            </a:r>
            <a:endParaRPr lang="nl-BE" dirty="0"/>
          </a:p>
          <a:p>
            <a:pPr lvl="1"/>
            <a:r>
              <a:rPr lang="nl-BE" dirty="0" smtClean="0"/>
              <a:t>Meting gebruiken voor indicerend onderzoek, combinatie </a:t>
            </a:r>
            <a:r>
              <a:rPr lang="nl-BE" dirty="0"/>
              <a:t>met gesprek, observatie, foutenanalyse</a:t>
            </a:r>
          </a:p>
          <a:p>
            <a:endParaRPr lang="nl-BE" dirty="0"/>
          </a:p>
        </p:txBody>
      </p:sp>
      <p:sp>
        <p:nvSpPr>
          <p:cNvPr id="5" name="Tijdelijke aanduiding voor dianummer 4"/>
          <p:cNvSpPr>
            <a:spLocks noGrp="1"/>
          </p:cNvSpPr>
          <p:nvPr>
            <p:ph type="sldNum" sz="quarter" idx="12"/>
          </p:nvPr>
        </p:nvSpPr>
        <p:spPr/>
        <p:txBody>
          <a:bodyPr/>
          <a:lstStyle/>
          <a:p>
            <a:fld id="{04FCA95E-2221-4DC3-A5F9-E53F37D422FC}" type="slidenum">
              <a:rPr lang="nl-BE" smtClean="0"/>
              <a:pPr/>
              <a:t>17</a:t>
            </a:fld>
            <a:endParaRPr lang="nl-BE"/>
          </a:p>
        </p:txBody>
      </p:sp>
    </p:spTree>
    <p:extLst>
      <p:ext uri="{BB962C8B-B14F-4D97-AF65-F5344CB8AC3E}">
        <p14:creationId xmlns:p14="http://schemas.microsoft.com/office/powerpoint/2010/main" val="82275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365125"/>
            <a:ext cx="1103811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Integratie- en aanbeveling</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4294967295"/>
          </p:nvPr>
        </p:nvSpPr>
        <p:spPr>
          <a:xfrm>
            <a:off x="431799" y="1426689"/>
            <a:ext cx="11365459" cy="4830762"/>
          </a:xfrm>
          <a:prstGeom prst="rect">
            <a:avLst/>
          </a:prstGeom>
          <a:noFill/>
          <a:ln>
            <a:noFill/>
          </a:ln>
        </p:spPr>
        <p:txBody>
          <a:bodyPr lIns="91425" tIns="45700" rIns="91425" bIns="45700" anchor="t" anchorCtr="0">
            <a:noAutofit/>
          </a:bodyPr>
          <a:lstStyle/>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a:ea typeface="Open Sans"/>
                <a:cs typeface="Open Sans"/>
                <a:sym typeface="Open Sans"/>
              </a:rPr>
              <a:t>Integratief beeld</a:t>
            </a:r>
          </a:p>
          <a:p>
            <a:pPr marL="1314450" lvl="3" indent="-463550">
              <a:lnSpc>
                <a:spcPct val="140000"/>
              </a:lnSpc>
              <a:spcBef>
                <a:spcPts val="0"/>
              </a:spcBef>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antwoord </a:t>
            </a:r>
            <a:r>
              <a:rPr lang="nl-BE" sz="3200" dirty="0">
                <a:solidFill>
                  <a:srgbClr val="02504E"/>
                </a:solidFill>
                <a:latin typeface="Open Sans"/>
                <a:ea typeface="Open Sans"/>
                <a:cs typeface="Open Sans"/>
                <a:sym typeface="Open Sans"/>
              </a:rPr>
              <a:t>op de onderzoeksvragen</a:t>
            </a:r>
          </a:p>
          <a:p>
            <a:pPr marL="1314450" lvl="3" indent="-463550">
              <a:lnSpc>
                <a:spcPct val="140000"/>
              </a:lnSpc>
              <a:spcBef>
                <a:spcPts val="0"/>
              </a:spcBef>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ICF-CY</a:t>
            </a:r>
            <a:endParaRPr lang="nl-BE" sz="3200" dirty="0">
              <a:solidFill>
                <a:srgbClr val="02504E"/>
              </a:solidFill>
              <a:latin typeface="Open Sans"/>
              <a:ea typeface="Open Sans"/>
              <a:cs typeface="Open Sans"/>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Doelen</a:t>
            </a:r>
            <a:r>
              <a:rPr lang="nl-BE" sz="3200" dirty="0">
                <a:solidFill>
                  <a:srgbClr val="02504E"/>
                </a:solidFill>
                <a:latin typeface="Open Sans"/>
                <a:ea typeface="Open Sans"/>
                <a:cs typeface="Open Sans"/>
                <a:sym typeface="Open Sans"/>
              </a:rPr>
              <a:t> </a:t>
            </a:r>
            <a:r>
              <a:rPr lang="nl-BE" sz="3200" dirty="0" smtClean="0">
                <a:solidFill>
                  <a:srgbClr val="02504E"/>
                </a:solidFill>
                <a:latin typeface="Open Sans"/>
                <a:ea typeface="Open Sans"/>
                <a:cs typeface="Open Sans"/>
                <a:sym typeface="Open Sans"/>
              </a:rPr>
              <a:t>(prioriteren, </a:t>
            </a:r>
            <a:r>
              <a:rPr lang="nl-BE" sz="3200" dirty="0" err="1" smtClean="0">
                <a:solidFill>
                  <a:srgbClr val="02504E"/>
                </a:solidFill>
                <a:latin typeface="Open Sans"/>
                <a:ea typeface="Open Sans"/>
                <a:cs typeface="Open Sans"/>
                <a:sym typeface="Open Sans"/>
              </a:rPr>
              <a:t>SMARTi</a:t>
            </a:r>
            <a:r>
              <a:rPr lang="nl-BE" sz="3200" dirty="0" smtClean="0">
                <a:solidFill>
                  <a:srgbClr val="02504E"/>
                </a:solidFill>
                <a:latin typeface="Open Sans"/>
                <a:ea typeface="Open Sans"/>
                <a:cs typeface="Open Sans"/>
                <a:sym typeface="Open Sans"/>
              </a:rPr>
              <a:t>): Waar willen we naartoe?</a:t>
            </a:r>
            <a:endParaRPr lang="nl-BE" sz="3200" dirty="0">
              <a:solidFill>
                <a:srgbClr val="02504E"/>
              </a:solidFill>
              <a:latin typeface="Open Sans"/>
              <a:ea typeface="Open Sans"/>
              <a:cs typeface="Open Sans"/>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Behoeften: Wat hebben leerling, leerkracht/school, ouders hiervoor nodig?</a:t>
            </a:r>
            <a:endParaRPr lang="nl-BE" sz="3200" dirty="0">
              <a:solidFill>
                <a:srgbClr val="02504E"/>
              </a:solidFill>
              <a:latin typeface="Open Sans"/>
              <a:ea typeface="Open Sans"/>
              <a:cs typeface="Open Sans"/>
              <a:sym typeface="Open Sans"/>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Aanbevelingen</a:t>
            </a: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
        <p:nvSpPr>
          <p:cNvPr id="6" name="Ezelsoor 5"/>
          <p:cNvSpPr>
            <a:spLocks/>
          </p:cNvSpPr>
          <p:nvPr/>
        </p:nvSpPr>
        <p:spPr>
          <a:xfrm>
            <a:off x="9758400" y="0"/>
            <a:ext cx="2433600" cy="229320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l-BE" dirty="0"/>
          </a:p>
        </p:txBody>
      </p:sp>
      <p:sp>
        <p:nvSpPr>
          <p:cNvPr id="2" name="Tekstvak 1"/>
          <p:cNvSpPr txBox="1"/>
          <p:nvPr/>
        </p:nvSpPr>
        <p:spPr>
          <a:xfrm>
            <a:off x="9758400" y="0"/>
            <a:ext cx="2433600" cy="1938992"/>
          </a:xfrm>
          <a:prstGeom prst="rect">
            <a:avLst/>
          </a:prstGeom>
          <a:noFill/>
        </p:spPr>
        <p:txBody>
          <a:bodyPr wrap="square" rtlCol="0">
            <a:spAutoFit/>
          </a:bodyPr>
          <a:lstStyle/>
          <a:p>
            <a:r>
              <a:rPr lang="nl-BE" sz="2400" dirty="0" smtClean="0">
                <a:latin typeface="Open Sans" panose="020B0604020202020204" charset="0"/>
                <a:ea typeface="Open Sans" panose="020B0604020202020204" charset="0"/>
                <a:cs typeface="Open Sans" panose="020B0604020202020204" charset="0"/>
              </a:rPr>
              <a:t>Verhogen activiteiten &amp; participatie</a:t>
            </a:r>
          </a:p>
          <a:p>
            <a:r>
              <a:rPr lang="nl-BE" sz="2400" dirty="0">
                <a:latin typeface="Open Sans" panose="020B0604020202020204" charset="0"/>
                <a:ea typeface="Open Sans" panose="020B0604020202020204" charset="0"/>
                <a:cs typeface="Open Sans" panose="020B0604020202020204" charset="0"/>
              </a:rPr>
              <a:t>v</a:t>
            </a:r>
            <a:r>
              <a:rPr lang="nl-BE" sz="2400" dirty="0" smtClean="0">
                <a:latin typeface="Open Sans" panose="020B0604020202020204" charset="0"/>
                <a:ea typeface="Open Sans" panose="020B0604020202020204" charset="0"/>
                <a:cs typeface="Open Sans" panose="020B0604020202020204" charset="0"/>
              </a:rPr>
              <a:t>ia wat veranderbaar is </a:t>
            </a:r>
          </a:p>
        </p:txBody>
      </p:sp>
    </p:spTree>
    <p:extLst>
      <p:ext uri="{BB962C8B-B14F-4D97-AF65-F5344CB8AC3E}">
        <p14:creationId xmlns:p14="http://schemas.microsoft.com/office/powerpoint/2010/main" val="2107413160"/>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365125"/>
            <a:ext cx="1103811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Advies</a:t>
            </a:r>
            <a:br>
              <a:rPr lang="nl-BE" sz="4000" dirty="0" smtClean="0">
                <a:solidFill>
                  <a:srgbClr val="02504E"/>
                </a:solidFill>
                <a:latin typeface="Open Sans"/>
                <a:ea typeface="Open Sans"/>
                <a:cs typeface="Open Sans"/>
                <a:sym typeface="Open Sans"/>
              </a:rPr>
            </a:br>
            <a:r>
              <a:rPr lang="nl-BE" sz="4000" dirty="0">
                <a:solidFill>
                  <a:srgbClr val="02504E"/>
                </a:solidFill>
                <a:latin typeface="Open Sans"/>
                <a:ea typeface="Open Sans"/>
                <a:cs typeface="Open Sans"/>
                <a:sym typeface="Open Sans"/>
              </a:rPr>
              <a:t>H</a:t>
            </a:r>
            <a:r>
              <a:rPr lang="nl-BE" sz="4000" dirty="0" smtClean="0">
                <a:solidFill>
                  <a:srgbClr val="02504E"/>
                </a:solidFill>
                <a:latin typeface="Open Sans"/>
                <a:ea typeface="Open Sans"/>
                <a:cs typeface="Open Sans"/>
                <a:sym typeface="Open Sans"/>
              </a:rPr>
              <a:t>andelen &amp; evalueren</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4294967295"/>
          </p:nvPr>
        </p:nvSpPr>
        <p:spPr>
          <a:xfrm>
            <a:off x="431799" y="1890713"/>
            <a:ext cx="11365459" cy="4830762"/>
          </a:xfrm>
          <a:prstGeom prst="rect">
            <a:avLst/>
          </a:prstGeom>
          <a:noFill/>
          <a:ln>
            <a:noFill/>
          </a:ln>
        </p:spPr>
        <p:txBody>
          <a:bodyPr lIns="91425" tIns="45700" rIns="91425" bIns="45700" anchor="t" anchorCtr="0">
            <a:noAutofit/>
          </a:bodyPr>
          <a:lstStyle/>
          <a:p>
            <a:pPr marL="850900" lvl="2" indent="-457200">
              <a:lnSpc>
                <a:spcPct val="140000"/>
              </a:lnSpc>
              <a:spcBef>
                <a:spcPts val="0"/>
              </a:spcBef>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Vaak maatregelen opgevolgd op school.</a:t>
            </a:r>
          </a:p>
          <a:p>
            <a:pPr marL="850900" lvl="2" indent="-457200">
              <a:lnSpc>
                <a:spcPct val="140000"/>
              </a:lnSpc>
              <a:spcBef>
                <a:spcPts val="0"/>
              </a:spcBef>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Meer informatie bij</a:t>
            </a:r>
          </a:p>
          <a:p>
            <a:pPr marL="1308100" lvl="3" indent="-457200">
              <a:lnSpc>
                <a:spcPct val="140000"/>
              </a:lnSpc>
              <a:spcBef>
                <a:spcPts val="0"/>
              </a:spcBef>
              <a:buSzPct val="100000"/>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Fase </a:t>
            </a:r>
            <a:r>
              <a:rPr lang="nl-BE" sz="3200" dirty="0">
                <a:solidFill>
                  <a:srgbClr val="02504E"/>
                </a:solidFill>
                <a:latin typeface="Open Sans" panose="020B0604020202020204" charset="0"/>
                <a:ea typeface="Open Sans" panose="020B0604020202020204" charset="0"/>
                <a:cs typeface="Open Sans" panose="020B0604020202020204" charset="0"/>
              </a:rPr>
              <a:t>1: Onderwijs- opvoedings- en ondersteuningsbehoeften en aanpak </a:t>
            </a:r>
            <a:r>
              <a:rPr lang="nl-BE" sz="3200" dirty="0" smtClean="0">
                <a:solidFill>
                  <a:srgbClr val="02504E"/>
                </a:solidFill>
                <a:latin typeface="Open Sans" panose="020B0604020202020204" charset="0"/>
                <a:ea typeface="Open Sans" panose="020B0604020202020204" charset="0"/>
                <a:cs typeface="Open Sans" panose="020B0604020202020204" charset="0"/>
              </a:rPr>
              <a:t>bepalen</a:t>
            </a:r>
          </a:p>
          <a:p>
            <a:pPr marL="1308100" lvl="3" indent="-457200">
              <a:lnSpc>
                <a:spcPct val="140000"/>
              </a:lnSpc>
              <a:spcBef>
                <a:spcPts val="0"/>
              </a:spcBef>
              <a:buSzPct val="100000"/>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Bijlage </a:t>
            </a:r>
            <a:r>
              <a:rPr lang="nl-BE" sz="3200" dirty="0">
                <a:solidFill>
                  <a:srgbClr val="02504E"/>
                </a:solidFill>
                <a:latin typeface="Open Sans" panose="020B0604020202020204" charset="0"/>
                <a:ea typeface="Open Sans" panose="020B0604020202020204" charset="0"/>
                <a:cs typeface="Open Sans" panose="020B0604020202020204" charset="0"/>
              </a:rPr>
              <a:t>2 </a:t>
            </a:r>
            <a:r>
              <a:rPr lang="nl-BE" sz="3200" dirty="0" smtClean="0">
                <a:solidFill>
                  <a:srgbClr val="02504E"/>
                </a:solidFill>
                <a:latin typeface="Open Sans" panose="020B0604020202020204" charset="0"/>
                <a:ea typeface="Open Sans" panose="020B0604020202020204" charset="0"/>
                <a:cs typeface="Open Sans" panose="020B0604020202020204" charset="0"/>
              </a:rPr>
              <a:t>Remediëren</a:t>
            </a:r>
          </a:p>
          <a:p>
            <a:pPr marL="1308100" lvl="3" indent="-457200">
              <a:lnSpc>
                <a:spcPct val="140000"/>
              </a:lnSpc>
              <a:spcBef>
                <a:spcPts val="0"/>
              </a:spcBef>
              <a:buSzPct val="100000"/>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Bijlage </a:t>
            </a:r>
            <a:r>
              <a:rPr lang="nl-BE" sz="3200" dirty="0">
                <a:solidFill>
                  <a:srgbClr val="02504E"/>
                </a:solidFill>
                <a:latin typeface="Open Sans" panose="020B0604020202020204" charset="0"/>
                <a:ea typeface="Open Sans" panose="020B0604020202020204" charset="0"/>
                <a:cs typeface="Open Sans" panose="020B0604020202020204" charset="0"/>
              </a:rPr>
              <a:t>3 </a:t>
            </a:r>
            <a:r>
              <a:rPr lang="nl-BE" sz="3200" dirty="0" smtClean="0">
                <a:solidFill>
                  <a:srgbClr val="02504E"/>
                </a:solidFill>
                <a:latin typeface="Open Sans" panose="020B0604020202020204" charset="0"/>
                <a:ea typeface="Open Sans" panose="020B0604020202020204" charset="0"/>
                <a:cs typeface="Open Sans" panose="020B0604020202020204" charset="0"/>
              </a:rPr>
              <a:t>Compenseren</a:t>
            </a:r>
            <a:endParaRPr lang="nl-BE" sz="3200" dirty="0">
              <a:solidFill>
                <a:srgbClr val="02504E"/>
              </a:solidFill>
              <a:latin typeface="Open Sans"/>
              <a:ea typeface="Open Sans"/>
              <a:cs typeface="Open Sans"/>
              <a:sym typeface="Open Sans"/>
            </a:endParaRPr>
          </a:p>
          <a:p>
            <a:pPr marL="1308100" lvl="3" indent="-457200">
              <a:lnSpc>
                <a:spcPct val="140000"/>
              </a:lnSpc>
              <a:spcBef>
                <a:spcPts val="0"/>
              </a:spcBef>
              <a:buSzPct val="100000"/>
              <a:buFont typeface="Wingdings" panose="05000000000000000000" pitchFamily="2" charset="2"/>
              <a:buChar char="§"/>
            </a:pPr>
            <a:endParaRPr lang="nl-BE" sz="3200" dirty="0" smtClean="0">
              <a:solidFill>
                <a:srgbClr val="02504E"/>
              </a:solidFill>
              <a:latin typeface="Open Sans"/>
              <a:ea typeface="Open Sans"/>
              <a:cs typeface="Open Sans"/>
              <a:sym typeface="Open Sans"/>
            </a:endParaRP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
        <p:nvSpPr>
          <p:cNvPr id="6" name="Ezelsoor 5"/>
          <p:cNvSpPr/>
          <p:nvPr/>
        </p:nvSpPr>
        <p:spPr>
          <a:xfrm>
            <a:off x="9758400" y="13648"/>
            <a:ext cx="2433600" cy="229320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l-BE" dirty="0"/>
          </a:p>
        </p:txBody>
      </p:sp>
      <p:sp>
        <p:nvSpPr>
          <p:cNvPr id="2" name="Tekstvak 1"/>
          <p:cNvSpPr txBox="1"/>
          <p:nvPr/>
        </p:nvSpPr>
        <p:spPr>
          <a:xfrm>
            <a:off x="9831188" y="13648"/>
            <a:ext cx="2265528" cy="2308324"/>
          </a:xfrm>
          <a:prstGeom prst="rect">
            <a:avLst/>
          </a:prstGeom>
          <a:noFill/>
        </p:spPr>
        <p:txBody>
          <a:bodyPr wrap="square" rtlCol="0">
            <a:spAutoFit/>
          </a:bodyPr>
          <a:lstStyle/>
          <a:p>
            <a:r>
              <a:rPr lang="nl-BE" sz="2400" dirty="0" smtClean="0">
                <a:latin typeface="Open Sans" panose="020B0604020202020204" charset="0"/>
                <a:ea typeface="Open Sans" panose="020B0604020202020204" charset="0"/>
                <a:cs typeface="Open Sans" panose="020B0604020202020204" charset="0"/>
              </a:rPr>
              <a:t>Gezamenlijke taal voor opstellen, plannen en evalueren aanpak</a:t>
            </a:r>
            <a:endParaRPr lang="nl-BE" sz="24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56152984"/>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ijdelijke aanduiding voor tekst 3"/>
          <p:cNvSpPr>
            <a:spLocks noGrp="1"/>
          </p:cNvSpPr>
          <p:nvPr>
            <p:ph type="body" idx="1"/>
          </p:nvPr>
        </p:nvSpPr>
        <p:spPr>
          <a:xfrm>
            <a:off x="838200" y="4380931"/>
            <a:ext cx="10515599" cy="1796032"/>
          </a:xfrm>
        </p:spPr>
        <p:txBody>
          <a:bodyPr/>
          <a:lstStyle/>
          <a:p>
            <a:pPr marL="457200" lvl="1" indent="-457200">
              <a:spcBef>
                <a:spcPts val="0"/>
              </a:spcBef>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Wat werd verbouwd en vernieuwd in het ADP wordt concreet gemaakt voor Lezen &amp; Spellen.</a:t>
            </a:r>
          </a:p>
          <a:p>
            <a:pPr marL="457200" lvl="1" indent="-457200">
              <a:spcBef>
                <a:spcPts val="0"/>
              </a:spcBef>
              <a:buSzPct val="100000"/>
              <a:buFont typeface="Wingdings" panose="05000000000000000000" pitchFamily="2" charset="2"/>
              <a:buChar char="§"/>
            </a:pPr>
            <a:r>
              <a:rPr lang="nl-BE" sz="3200" dirty="0" smtClean="0">
                <a:solidFill>
                  <a:srgbClr val="02504E"/>
                </a:solidFill>
                <a:latin typeface="Open Sans"/>
                <a:ea typeface="Open Sans"/>
                <a:cs typeface="Open Sans"/>
                <a:sym typeface="Open Sans"/>
              </a:rPr>
              <a:t>Het huis is er al, nu kleuren we het in voor lezen en spellen.</a:t>
            </a:r>
            <a:endParaRPr lang="nl-BE" sz="3200" dirty="0">
              <a:solidFill>
                <a:srgbClr val="02504E"/>
              </a:solidFill>
              <a:latin typeface="Open Sans"/>
              <a:ea typeface="Open Sans"/>
              <a:cs typeface="Open Sans"/>
              <a:sym typeface="Open Sans"/>
            </a:endParaRPr>
          </a:p>
        </p:txBody>
      </p:sp>
      <p:sp>
        <p:nvSpPr>
          <p:cNvPr id="103" name="Shape 10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fld id="{00000000-1234-1234-1234-123412341234}" type="slidenum">
              <a:rPr lang="nl-BE" sz="1200" b="0" i="0" u="none" strike="noStrike" cap="none" baseline="0">
                <a:solidFill>
                  <a:srgbClr val="898989"/>
                </a:solidFill>
                <a:latin typeface="Open Sans"/>
                <a:ea typeface="Open Sans"/>
                <a:cs typeface="Open Sans"/>
                <a:sym typeface="Open Sans"/>
              </a:rPr>
              <a:t>2</a:t>
            </a:fld>
            <a:endParaRPr lang="nl-BE" sz="1200" b="0" i="0" u="none" strike="noStrike" cap="none" baseline="0" dirty="0">
              <a:solidFill>
                <a:srgbClr val="898989"/>
              </a:solidFill>
              <a:latin typeface="Open Sans"/>
              <a:ea typeface="Open Sans"/>
              <a:cs typeface="Open Sans"/>
              <a:sym typeface="Open San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755" y="1023111"/>
            <a:ext cx="8638559" cy="274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985412"/>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Individueel Aangepast Curriculum</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4" name="Tijdelijke aanduiding voor tekst 3"/>
          <p:cNvSpPr>
            <a:spLocks noGrp="1"/>
          </p:cNvSpPr>
          <p:nvPr>
            <p:ph type="body" idx="1"/>
          </p:nvPr>
        </p:nvSpPr>
        <p:spPr>
          <a:xfrm>
            <a:off x="838200" y="1525369"/>
            <a:ext cx="10515599" cy="4351338"/>
          </a:xfrm>
        </p:spPr>
        <p:txBody>
          <a:bodyPr/>
          <a:lstStyle/>
          <a:p>
            <a:pPr>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Onderwijsbehoeften leerling </a:t>
            </a:r>
            <a:r>
              <a:rPr lang="nl-BE" sz="3200" dirty="0">
                <a:solidFill>
                  <a:srgbClr val="02504E"/>
                </a:solidFill>
                <a:latin typeface="Open Sans" panose="020B0604020202020204" charset="0"/>
                <a:ea typeface="Open Sans" panose="020B0604020202020204" charset="0"/>
                <a:cs typeface="Open Sans" panose="020B0604020202020204" charset="0"/>
              </a:rPr>
              <a:t>met lees- en/of spellingproblemen of dyslexie vragen doorgaans geen aanpassingen die onvoldoende of disproportioneel zijn. </a:t>
            </a:r>
            <a:endParaRPr lang="nl-BE" sz="3200" dirty="0" smtClean="0">
              <a:solidFill>
                <a:srgbClr val="02504E"/>
              </a:solidFill>
              <a:latin typeface="Open Sans" panose="020B0604020202020204" charset="0"/>
              <a:ea typeface="Open Sans" panose="020B0604020202020204" charset="0"/>
              <a:cs typeface="Open Sans" panose="020B0604020202020204" charset="0"/>
            </a:endParaRPr>
          </a:p>
          <a:p>
            <a:pPr>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Hoe </a:t>
            </a:r>
            <a:r>
              <a:rPr lang="nl-BE" sz="3200" dirty="0">
                <a:solidFill>
                  <a:srgbClr val="02504E"/>
                </a:solidFill>
                <a:latin typeface="Open Sans" panose="020B0604020202020204" charset="0"/>
                <a:ea typeface="Open Sans" panose="020B0604020202020204" charset="0"/>
                <a:cs typeface="Open Sans" panose="020B0604020202020204" charset="0"/>
              </a:rPr>
              <a:t>ga ik na of een leerling Buitengewoon Onderwijs voldoet aan de criteria dyslexie</a:t>
            </a:r>
            <a:r>
              <a:rPr lang="nl-BE" sz="3200" dirty="0" smtClean="0">
                <a:solidFill>
                  <a:srgbClr val="02504E"/>
                </a:solidFill>
                <a:latin typeface="Open Sans" panose="020B0604020202020204" charset="0"/>
                <a:ea typeface="Open Sans" panose="020B0604020202020204" charset="0"/>
                <a:cs typeface="Open Sans" panose="020B0604020202020204" charset="0"/>
              </a:rPr>
              <a:t>?</a:t>
            </a:r>
          </a:p>
          <a:p>
            <a:pPr lvl="1">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Zie Bijlage </a:t>
            </a:r>
            <a:r>
              <a:rPr lang="nl-BE" sz="3200" dirty="0">
                <a:solidFill>
                  <a:srgbClr val="02504E"/>
                </a:solidFill>
                <a:latin typeface="Open Sans" panose="020B0604020202020204" charset="0"/>
                <a:ea typeface="Open Sans" panose="020B0604020202020204" charset="0"/>
                <a:cs typeface="Open Sans" panose="020B0604020202020204" charset="0"/>
              </a:rPr>
              <a:t>4</a:t>
            </a:r>
            <a:r>
              <a:rPr lang="nl-BE" sz="3200" dirty="0" smtClean="0">
                <a:solidFill>
                  <a:srgbClr val="02504E"/>
                </a:solidFill>
                <a:latin typeface="Open Sans" panose="020B0604020202020204" charset="0"/>
                <a:ea typeface="Open Sans" panose="020B0604020202020204" charset="0"/>
                <a:cs typeface="Open Sans" panose="020B0604020202020204" charset="0"/>
              </a:rPr>
              <a:t>: </a:t>
            </a:r>
            <a:r>
              <a:rPr lang="nl-BE" sz="3200" dirty="0">
                <a:solidFill>
                  <a:srgbClr val="02504E"/>
                </a:solidFill>
                <a:latin typeface="Open Sans" panose="020B0604020202020204" charset="0"/>
                <a:ea typeface="Open Sans" panose="020B0604020202020204" charset="0"/>
                <a:cs typeface="Open Sans" panose="020B0604020202020204" charset="0"/>
              </a:rPr>
              <a:t>Dyslexie/dyscalculie voor leerlingen met een </a:t>
            </a:r>
            <a:r>
              <a:rPr lang="nl-BE" sz="3200" dirty="0" smtClean="0">
                <a:solidFill>
                  <a:srgbClr val="02504E"/>
                </a:solidFill>
                <a:latin typeface="Open Sans" panose="020B0604020202020204" charset="0"/>
                <a:ea typeface="Open Sans" panose="020B0604020202020204" charset="0"/>
                <a:cs typeface="Open Sans" panose="020B0604020202020204" charset="0"/>
              </a:rPr>
              <a:t>verslag in </a:t>
            </a:r>
            <a:r>
              <a:rPr lang="nl-BE" sz="3200" dirty="0" err="1" smtClean="0">
                <a:solidFill>
                  <a:srgbClr val="02504E"/>
                </a:solidFill>
                <a:latin typeface="Open Sans" panose="020B0604020202020204" charset="0"/>
                <a:ea typeface="Open Sans" panose="020B0604020202020204" charset="0"/>
                <a:cs typeface="Open Sans" panose="020B0604020202020204" charset="0"/>
              </a:rPr>
              <a:t>BuO</a:t>
            </a:r>
            <a:endParaRPr lang="nl-BE" sz="3200" dirty="0">
              <a:solidFill>
                <a:srgbClr val="02504E"/>
              </a:solidFill>
              <a:latin typeface="Open Sans" panose="020B0604020202020204" charset="0"/>
              <a:ea typeface="Open Sans" panose="020B0604020202020204" charset="0"/>
              <a:cs typeface="Open Sans" panose="020B0604020202020204" charset="0"/>
            </a:endParaRPr>
          </a:p>
          <a:p>
            <a:endParaRPr lang="nl-BE" sz="3200" dirty="0">
              <a:latin typeface="Open Sans" panose="020B0604020202020204" charset="0"/>
              <a:ea typeface="Open Sans" panose="020B0604020202020204" charset="0"/>
              <a:cs typeface="Open Sans" panose="020B0604020202020204" charset="0"/>
            </a:endParaRPr>
          </a:p>
        </p:txBody>
      </p:sp>
      <p:sp>
        <p:nvSpPr>
          <p:cNvPr id="3" name="Tijdelijke aanduiding voor dianummer 2"/>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20</a:t>
            </a:fld>
            <a:endParaRPr lang="nl-BE" sz="1200" b="0" i="0" u="none" strike="noStrike" cap="none" baseline="0">
              <a:solidFill>
                <a:srgbClr val="049999"/>
              </a:solidFill>
              <a:latin typeface="Open Sans"/>
              <a:ea typeface="Open Sans"/>
              <a:cs typeface="Open Sans"/>
              <a:sym typeface="Open Sans"/>
              <a:rtl val="0"/>
            </a:endParaRPr>
          </a:p>
        </p:txBody>
      </p:sp>
    </p:spTree>
    <p:extLst>
      <p:ext uri="{BB962C8B-B14F-4D97-AF65-F5344CB8AC3E}">
        <p14:creationId xmlns:p14="http://schemas.microsoft.com/office/powerpoint/2010/main" val="608230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21</a:t>
            </a:fld>
            <a:endParaRPr lang="nl-BE" sz="1200" b="0" i="0" u="none" strike="noStrike" cap="none" baseline="0">
              <a:solidFill>
                <a:srgbClr val="049999"/>
              </a:solidFill>
              <a:latin typeface="Open Sans"/>
              <a:ea typeface="Open Sans"/>
              <a:cs typeface="Open Sans"/>
              <a:sym typeface="Open Sans"/>
              <a:rtl val="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137" y="0"/>
            <a:ext cx="9123725" cy="6858000"/>
          </a:xfrm>
          <a:prstGeom prst="rect">
            <a:avLst/>
          </a:prstGeom>
        </p:spPr>
      </p:pic>
    </p:spTree>
    <p:extLst>
      <p:ext uri="{BB962C8B-B14F-4D97-AF65-F5344CB8AC3E}">
        <p14:creationId xmlns:p14="http://schemas.microsoft.com/office/powerpoint/2010/main" val="868208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22</a:t>
            </a:fld>
            <a:endParaRPr lang="nl-BE" sz="1200" b="0" i="0" u="none" strike="noStrike" cap="none" baseline="0">
              <a:solidFill>
                <a:srgbClr val="049999"/>
              </a:solidFill>
              <a:latin typeface="Open Sans"/>
              <a:ea typeface="Open Sans"/>
              <a:cs typeface="Open Sans"/>
              <a:sym typeface="Open Sans"/>
              <a:rtl val="0"/>
            </a:endParaRPr>
          </a:p>
        </p:txBody>
      </p:sp>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l="3528" t="3610" r="3663" b="6744"/>
          <a:stretch/>
        </p:blipFill>
        <p:spPr>
          <a:xfrm>
            <a:off x="1665025" y="1392073"/>
            <a:ext cx="9335069" cy="489954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Titel 1"/>
          <p:cNvSpPr>
            <a:spLocks noGrp="1"/>
          </p:cNvSpPr>
          <p:nvPr>
            <p:ph type="title"/>
          </p:nvPr>
        </p:nvSpPr>
        <p:spPr>
          <a:xfrm>
            <a:off x="838200" y="365125"/>
            <a:ext cx="10515599" cy="1325562"/>
          </a:xfrm>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Theoretisch deel</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875" y="491320"/>
            <a:ext cx="1277116" cy="2183641"/>
          </a:xfrm>
          <a:prstGeom prst="rect">
            <a:avLst/>
          </a:prstGeom>
        </p:spPr>
      </p:pic>
    </p:spTree>
    <p:extLst>
      <p:ext uri="{BB962C8B-B14F-4D97-AF65-F5344CB8AC3E}">
        <p14:creationId xmlns:p14="http://schemas.microsoft.com/office/powerpoint/2010/main" val="1625279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Theoretisch deel : Classificatie</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3" name="Tijdelijke aanduiding voor tekst 2"/>
          <p:cNvSpPr>
            <a:spLocks noGrp="1"/>
          </p:cNvSpPr>
          <p:nvPr>
            <p:ph type="body" idx="1"/>
          </p:nvPr>
        </p:nvSpPr>
        <p:spPr/>
        <p:txBody>
          <a:bodyPr/>
          <a:lstStyle/>
          <a:p>
            <a:pPr>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Dimensioneel: </a:t>
            </a:r>
          </a:p>
          <a:p>
            <a:pPr lvl="1">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ICF-CY: mogelijk belangrijke domeinen en categorieën</a:t>
            </a:r>
          </a:p>
          <a:p>
            <a:pPr>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 Categoriaal:</a:t>
            </a:r>
          </a:p>
          <a:p>
            <a:pPr lvl="1">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Criteria</a:t>
            </a:r>
          </a:p>
          <a:p>
            <a:pPr lvl="1">
              <a:buFont typeface="Wingdings" panose="05000000000000000000" pitchFamily="2" charset="2"/>
              <a:buChar char="§"/>
            </a:pPr>
            <a:r>
              <a:rPr lang="nl-BE" sz="3200" dirty="0" err="1" smtClean="0">
                <a:solidFill>
                  <a:srgbClr val="02504E"/>
                </a:solidFill>
                <a:latin typeface="Open Sans" panose="020B0604020202020204" charset="0"/>
                <a:ea typeface="Open Sans" panose="020B0604020202020204" charset="0"/>
                <a:cs typeface="Open Sans" panose="020B0604020202020204" charset="0"/>
              </a:rPr>
              <a:t>Comorbiditeit</a:t>
            </a:r>
            <a:r>
              <a:rPr lang="nl-BE" sz="3200" dirty="0" smtClean="0">
                <a:solidFill>
                  <a:srgbClr val="02504E"/>
                </a:solidFill>
                <a:latin typeface="Open Sans" panose="020B0604020202020204" charset="0"/>
                <a:ea typeface="Open Sans" panose="020B0604020202020204" charset="0"/>
                <a:cs typeface="Open Sans" panose="020B0604020202020204" charset="0"/>
              </a:rPr>
              <a:t> (enkel tussen stoornissen)</a:t>
            </a:r>
          </a:p>
          <a:p>
            <a:pPr lvl="1">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Prevalentie</a:t>
            </a:r>
          </a:p>
          <a:p>
            <a:pPr lvl="1">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Prognose</a:t>
            </a:r>
            <a:endParaRPr lang="nl-BE" sz="3200" dirty="0">
              <a:solidFill>
                <a:srgbClr val="02504E"/>
              </a:solidFill>
              <a:latin typeface="Open Sans" panose="020B0604020202020204" charset="0"/>
              <a:ea typeface="Open Sans" panose="020B0604020202020204" charset="0"/>
              <a:cs typeface="Open Sans" panose="020B0604020202020204" charset="0"/>
            </a:endParaRPr>
          </a:p>
        </p:txBody>
      </p:sp>
      <p:sp>
        <p:nvSpPr>
          <p:cNvPr id="5" name="Tijdelijke aanduiding voor dianummer 4"/>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23</a:t>
            </a:fld>
            <a:endParaRPr lang="nl-BE" sz="1200" b="0" i="0" u="none" strike="noStrike" cap="none" baseline="0">
              <a:solidFill>
                <a:srgbClr val="049999"/>
              </a:solidFill>
              <a:latin typeface="Open Sans"/>
              <a:ea typeface="Open Sans"/>
              <a:cs typeface="Open Sans"/>
              <a:sym typeface="Open Sans"/>
              <a:rtl val="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875" y="491320"/>
            <a:ext cx="1277116" cy="2183641"/>
          </a:xfrm>
          <a:prstGeom prst="rect">
            <a:avLst/>
          </a:prstGeom>
        </p:spPr>
      </p:pic>
    </p:spTree>
    <p:extLst>
      <p:ext uri="{BB962C8B-B14F-4D97-AF65-F5344CB8AC3E}">
        <p14:creationId xmlns:p14="http://schemas.microsoft.com/office/powerpoint/2010/main" val="705074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Wat is dyslexie?</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5" name="Tijdelijke aanduiding voor tekst 4"/>
          <p:cNvSpPr>
            <a:spLocks noGrp="1"/>
          </p:cNvSpPr>
          <p:nvPr>
            <p:ph type="body" idx="1"/>
          </p:nvPr>
        </p:nvSpPr>
        <p:spPr/>
        <p:txBody>
          <a:bodyPr/>
          <a:lstStyle/>
          <a:p>
            <a:r>
              <a:rPr lang="nl-BE" sz="3200" dirty="0">
                <a:solidFill>
                  <a:srgbClr val="02504E"/>
                </a:solidFill>
                <a:latin typeface="Open Sans" panose="020B0604020202020204" charset="0"/>
                <a:ea typeface="Open Sans" panose="020B0604020202020204" charset="0"/>
                <a:cs typeface="Open Sans" panose="020B0604020202020204" charset="0"/>
              </a:rPr>
              <a:t>Hoe wordt dyslexie in dit filmpje voorgesteld?</a:t>
            </a:r>
            <a:br>
              <a:rPr lang="nl-BE" sz="3200" dirty="0">
                <a:solidFill>
                  <a:srgbClr val="02504E"/>
                </a:solidFill>
                <a:latin typeface="Open Sans" panose="020B0604020202020204" charset="0"/>
                <a:ea typeface="Open Sans" panose="020B0604020202020204" charset="0"/>
                <a:cs typeface="Open Sans" panose="020B0604020202020204" charset="0"/>
              </a:rPr>
            </a:br>
            <a:endParaRPr lang="nl-BE" sz="3200" dirty="0">
              <a:solidFill>
                <a:srgbClr val="02504E"/>
              </a:solidFill>
              <a:latin typeface="Open Sans" panose="020B0604020202020204" charset="0"/>
              <a:ea typeface="Open Sans" panose="020B0604020202020204" charset="0"/>
              <a:cs typeface="Open Sans" panose="020B0604020202020204" charset="0"/>
            </a:endParaRPr>
          </a:p>
          <a:p>
            <a:r>
              <a:rPr lang="nl-BE" sz="3200" dirty="0">
                <a:solidFill>
                  <a:srgbClr val="02504E"/>
                </a:solidFill>
                <a:latin typeface="Open Sans" panose="020B0604020202020204" charset="0"/>
                <a:ea typeface="Open Sans" panose="020B0604020202020204" charset="0"/>
                <a:cs typeface="Open Sans" panose="020B0604020202020204" charset="0"/>
              </a:rPr>
              <a:t>Wat klopt volgens jou wel</a:t>
            </a:r>
            <a:r>
              <a:rPr lang="nl-BE" sz="3200" dirty="0" smtClean="0">
                <a:solidFill>
                  <a:srgbClr val="02504E"/>
                </a:solidFill>
                <a:latin typeface="Open Sans" panose="020B0604020202020204" charset="0"/>
                <a:ea typeface="Open Sans" panose="020B0604020202020204" charset="0"/>
                <a:cs typeface="Open Sans" panose="020B0604020202020204" charset="0"/>
              </a:rPr>
              <a:t>?</a:t>
            </a:r>
            <a:r>
              <a:rPr lang="nl-BE" sz="3200" dirty="0">
                <a:solidFill>
                  <a:srgbClr val="02504E"/>
                </a:solidFill>
                <a:latin typeface="Open Sans" panose="020B0604020202020204" charset="0"/>
                <a:ea typeface="Open Sans" panose="020B0604020202020204" charset="0"/>
                <a:cs typeface="Open Sans" panose="020B0604020202020204" charset="0"/>
              </a:rPr>
              <a:t/>
            </a:r>
            <a:br>
              <a:rPr lang="nl-BE" sz="3200" dirty="0">
                <a:solidFill>
                  <a:srgbClr val="02504E"/>
                </a:solidFill>
                <a:latin typeface="Open Sans" panose="020B0604020202020204" charset="0"/>
                <a:ea typeface="Open Sans" panose="020B0604020202020204" charset="0"/>
                <a:cs typeface="Open Sans" panose="020B0604020202020204" charset="0"/>
              </a:rPr>
            </a:br>
            <a:endParaRPr lang="nl-BE" sz="3200" dirty="0">
              <a:solidFill>
                <a:srgbClr val="02504E"/>
              </a:solidFill>
              <a:latin typeface="Open Sans" panose="020B0604020202020204" charset="0"/>
              <a:ea typeface="Open Sans" panose="020B0604020202020204" charset="0"/>
              <a:cs typeface="Open Sans" panose="020B0604020202020204" charset="0"/>
            </a:endParaRPr>
          </a:p>
          <a:p>
            <a:r>
              <a:rPr lang="nl-BE" sz="3200" dirty="0">
                <a:solidFill>
                  <a:srgbClr val="02504E"/>
                </a:solidFill>
                <a:latin typeface="Open Sans" panose="020B0604020202020204" charset="0"/>
                <a:ea typeface="Open Sans" panose="020B0604020202020204" charset="0"/>
                <a:cs typeface="Open Sans" panose="020B0604020202020204" charset="0"/>
              </a:rPr>
              <a:t>En wat klopt niet?</a:t>
            </a:r>
          </a:p>
          <a:p>
            <a:endParaRPr lang="nl-BE" dirty="0"/>
          </a:p>
        </p:txBody>
      </p:sp>
      <p:sp>
        <p:nvSpPr>
          <p:cNvPr id="7" name="Tijdelijke aanduiding voor tekst 6"/>
          <p:cNvSpPr>
            <a:spLocks noGrp="1"/>
          </p:cNvSpPr>
          <p:nvPr>
            <p:ph type="body" idx="2"/>
          </p:nvPr>
        </p:nvSpPr>
        <p:spPr/>
        <p:txBody>
          <a:bodyPr/>
          <a:lstStyle/>
          <a:p>
            <a:r>
              <a:rPr lang="nl-BE" dirty="0" smtClean="0">
                <a:hlinkClick r:id="rId3"/>
              </a:rPr>
              <a:t>https</a:t>
            </a:r>
            <a:r>
              <a:rPr lang="nl-BE" dirty="0">
                <a:hlinkClick r:id="rId3"/>
              </a:rPr>
              <a:t>://</a:t>
            </a:r>
            <a:r>
              <a:rPr lang="nl-BE" dirty="0" smtClean="0">
                <a:hlinkClick r:id="rId3"/>
              </a:rPr>
              <a:t>www.youtube.com/watch?v=YiOgAJG6gjM</a:t>
            </a:r>
            <a:endParaRPr lang="nl-BE" dirty="0" smtClean="0"/>
          </a:p>
          <a:p>
            <a:endParaRPr lang="nl-BE" dirty="0"/>
          </a:p>
        </p:txBody>
      </p:sp>
      <p:sp>
        <p:nvSpPr>
          <p:cNvPr id="3" name="Tijdelijke aanduiding voor dianummer 2"/>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24</a:t>
            </a:fld>
            <a:endParaRPr lang="nl-BE" sz="1200" b="0" i="0" u="none" strike="noStrike" cap="none" baseline="0">
              <a:solidFill>
                <a:srgbClr val="049999"/>
              </a:solidFill>
              <a:latin typeface="Open Sans"/>
              <a:ea typeface="Open Sans"/>
              <a:cs typeface="Open Sans"/>
              <a:sym typeface="Open Sans"/>
              <a:rtl val="0"/>
            </a:endParaRPr>
          </a:p>
        </p:txBody>
      </p:sp>
    </p:spTree>
    <p:extLst>
      <p:ext uri="{BB962C8B-B14F-4D97-AF65-F5344CB8AC3E}">
        <p14:creationId xmlns:p14="http://schemas.microsoft.com/office/powerpoint/2010/main" val="3402975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Arial" panose="020B0604020202020204" pitchFamily="34" charset="0"/>
                <a:cs typeface="Arial" panose="020B0604020202020204" pitchFamily="34" charset="0"/>
                <a:sym typeface="Open Sans"/>
              </a:rPr>
              <a:t>Label dyslexie</a:t>
            </a:r>
            <a:endParaRPr lang="nl-BE" dirty="0">
              <a:solidFill>
                <a:srgbClr val="02504E"/>
              </a:solidFill>
            </a:endParaRPr>
          </a:p>
        </p:txBody>
      </p:sp>
      <p:sp>
        <p:nvSpPr>
          <p:cNvPr id="4" name="Tijdelijke aanduiding voor tekst 3"/>
          <p:cNvSpPr>
            <a:spLocks noGrp="1"/>
          </p:cNvSpPr>
          <p:nvPr>
            <p:ph type="body" idx="1"/>
          </p:nvPr>
        </p:nvSpPr>
        <p:spPr>
          <a:xfrm>
            <a:off x="838200" y="1314450"/>
            <a:ext cx="10515599" cy="4862513"/>
          </a:xfrm>
        </p:spPr>
        <p:txBody>
          <a:bodyPr/>
          <a:lstStyle/>
          <a:p>
            <a:pPr>
              <a:buNone/>
            </a:pPr>
            <a:r>
              <a:rPr lang="nl-BE" sz="2800" dirty="0" smtClean="0">
                <a:solidFill>
                  <a:srgbClr val="02504E"/>
                </a:solidFill>
              </a:rPr>
              <a:t>Prodia volgt definitie en criteria Netwerk Leerproblemen Vlaanderen</a:t>
            </a:r>
          </a:p>
          <a:p>
            <a:pPr>
              <a:buNone/>
            </a:pPr>
            <a:r>
              <a:rPr lang="nl-BE" sz="2800" dirty="0" smtClean="0">
                <a:solidFill>
                  <a:srgbClr val="02504E"/>
                </a:solidFill>
              </a:rPr>
              <a:t>Dyslexie =</a:t>
            </a:r>
            <a:r>
              <a:rPr lang="nl-BE" sz="2800" dirty="0" smtClean="0">
                <a:solidFill>
                  <a:srgbClr val="02AAB4"/>
                </a:solidFill>
              </a:rPr>
              <a:t> stoornis gekenmerkt door hardnekkig probleem met aanleren en accuraat en/of vlot toepassen van lezen en/of spellen op woordniveau.</a:t>
            </a:r>
          </a:p>
          <a:p>
            <a:pPr>
              <a:buNone/>
            </a:pPr>
            <a:r>
              <a:rPr lang="nl-BE" sz="2800" dirty="0" smtClean="0">
                <a:solidFill>
                  <a:srgbClr val="02504E"/>
                </a:solidFill>
              </a:rPr>
              <a:t>Criteria</a:t>
            </a:r>
            <a:endParaRPr lang="nl-BE" dirty="0"/>
          </a:p>
          <a:p>
            <a:pPr lvl="1"/>
            <a:r>
              <a:rPr lang="nl-BE" sz="2800" dirty="0" smtClean="0">
                <a:solidFill>
                  <a:srgbClr val="02AAB4"/>
                </a:solidFill>
              </a:rPr>
              <a:t>Achterstand (&lt; pc 10) tegenover relevante normgroep</a:t>
            </a:r>
          </a:p>
          <a:p>
            <a:pPr lvl="1"/>
            <a:r>
              <a:rPr lang="nl-BE" sz="2800" dirty="0" smtClean="0">
                <a:solidFill>
                  <a:srgbClr val="02AAB4"/>
                </a:solidFill>
              </a:rPr>
              <a:t>Hardnekkigheid: min 6 maand kwaliteitsvolle remediëring</a:t>
            </a:r>
          </a:p>
          <a:p>
            <a:pPr lvl="1"/>
            <a:r>
              <a:rPr lang="nl-BE" sz="2800" dirty="0" smtClean="0">
                <a:solidFill>
                  <a:srgbClr val="02AAB4"/>
                </a:solidFill>
              </a:rPr>
              <a:t>Exclusiviteit (mild)</a:t>
            </a:r>
          </a:p>
          <a:p>
            <a:endParaRPr lang="nl-BE" sz="2800" dirty="0"/>
          </a:p>
        </p:txBody>
      </p:sp>
      <p:sp>
        <p:nvSpPr>
          <p:cNvPr id="3" name="Tijdelijke aanduiding voor dianummer 2"/>
          <p:cNvSpPr>
            <a:spLocks noGrp="1"/>
          </p:cNvSpPr>
          <p:nvPr>
            <p:ph type="sldNum" idx="12"/>
          </p:nvPr>
        </p:nvSpPr>
        <p:spPr/>
        <p:txBody>
          <a:bodyPr/>
          <a:lstStyle/>
          <a:p>
            <a:pPr marL="0" lvl="0" indent="0">
              <a:spcBef>
                <a:spcPts val="0"/>
              </a:spcBef>
              <a:buSzPct val="25000"/>
              <a:buNone/>
            </a:pPr>
            <a:fld id="{00000000-1234-1234-1234-123412341234}" type="slidenum">
              <a:rPr lang="nl-BE" smtClean="0"/>
              <a:pPr marL="0" lvl="0" indent="0">
                <a:spcBef>
                  <a:spcPts val="0"/>
                </a:spcBef>
                <a:buSzPct val="25000"/>
                <a:buNone/>
              </a:pPr>
              <a:t>25</a:t>
            </a:fld>
            <a:endParaRPr lang="nl-BE" dirty="0"/>
          </a:p>
        </p:txBody>
      </p:sp>
    </p:spTree>
    <p:extLst>
      <p:ext uri="{BB962C8B-B14F-4D97-AF65-F5344CB8AC3E}">
        <p14:creationId xmlns:p14="http://schemas.microsoft.com/office/powerpoint/2010/main" val="1676803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Etiologie van dyslexie</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5" name="Tijdelijke aanduiding voor tekst 4"/>
          <p:cNvSpPr>
            <a:spLocks noGrp="1"/>
          </p:cNvSpPr>
          <p:nvPr>
            <p:ph type="body" idx="1"/>
          </p:nvPr>
        </p:nvSpPr>
        <p:spPr/>
        <p:txBody>
          <a:bodyPr/>
          <a:lstStyle/>
          <a:p>
            <a:pPr lvl="0" indent="0">
              <a:buNone/>
            </a:pPr>
            <a:r>
              <a:rPr lang="nl-BE" sz="3200" dirty="0">
                <a:solidFill>
                  <a:srgbClr val="02504E"/>
                </a:solidFill>
                <a:latin typeface="Open Sans" panose="020B0604020202020204" charset="0"/>
                <a:ea typeface="Open Sans" panose="020B0604020202020204" charset="0"/>
                <a:cs typeface="Open Sans" panose="020B0604020202020204" charset="0"/>
              </a:rPr>
              <a:t>Met dyslexie word je niet geboren, maar dyslexie ontwikkelt zich nadat een aantal ongunstige genetische, persoonlijke en omgevingsfactoren elkaar in een complexe wisselwerking zodanig beïnvloeden dat een zeer zwakke lees- en/of schrijfvaardigheid het gevolg is.</a:t>
            </a:r>
          </a:p>
          <a:p>
            <a:endParaRPr lang="nl-BE" dirty="0"/>
          </a:p>
        </p:txBody>
      </p:sp>
      <p:sp>
        <p:nvSpPr>
          <p:cNvPr id="3" name="Tijdelijke aanduiding voor dianummer 2"/>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26</a:t>
            </a:fld>
            <a:endParaRPr lang="nl-BE" sz="1200" b="0" i="0" u="none" strike="noStrike" cap="none" baseline="0">
              <a:solidFill>
                <a:srgbClr val="049999"/>
              </a:solidFill>
              <a:latin typeface="Open Sans"/>
              <a:ea typeface="Open Sans"/>
              <a:cs typeface="Open Sans"/>
              <a:sym typeface="Open Sans"/>
              <a:rtl val="0"/>
            </a:endParaRPr>
          </a:p>
        </p:txBody>
      </p:sp>
    </p:spTree>
    <p:extLst>
      <p:ext uri="{BB962C8B-B14F-4D97-AF65-F5344CB8AC3E}">
        <p14:creationId xmlns:p14="http://schemas.microsoft.com/office/powerpoint/2010/main" val="3300146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sym typeface="Open Sans"/>
              </a:rPr>
              <a:t>Evolutie diagnostiek leerstoornissen</a:t>
            </a:r>
            <a:endParaRPr lang="nl-BE" dirty="0">
              <a:latin typeface="Open Sans" panose="020B0604020202020204" charset="0"/>
              <a:ea typeface="Open Sans" panose="020B0604020202020204" charset="0"/>
              <a:cs typeface="Open Sans" panose="020B0604020202020204" charset="0"/>
            </a:endParaRPr>
          </a:p>
        </p:txBody>
      </p:sp>
      <p:sp>
        <p:nvSpPr>
          <p:cNvPr id="7" name="Tijdelijke aanduiding voor tekst 6"/>
          <p:cNvSpPr>
            <a:spLocks noGrp="1"/>
          </p:cNvSpPr>
          <p:nvPr>
            <p:ph type="body" idx="1"/>
          </p:nvPr>
        </p:nvSpPr>
        <p:spPr/>
        <p:txBody>
          <a:bodyPr/>
          <a:lstStyle/>
          <a:p>
            <a:pPr marL="177800" indent="0">
              <a:buNone/>
            </a:pPr>
            <a:r>
              <a:rPr lang="nl-BE" sz="2800" dirty="0" smtClean="0">
                <a:solidFill>
                  <a:srgbClr val="02504E"/>
                </a:solidFill>
                <a:latin typeface="Open Sans" panose="020B0604020202020204" charset="0"/>
                <a:ea typeface="Open Sans" panose="020B0604020202020204" charset="0"/>
                <a:cs typeface="Open Sans" panose="020B0604020202020204" charset="0"/>
              </a:rPr>
              <a:t>2001</a:t>
            </a:r>
          </a:p>
          <a:p>
            <a:r>
              <a:rPr lang="nl-BE" sz="2800" dirty="0" smtClean="0">
                <a:solidFill>
                  <a:srgbClr val="02504E"/>
                </a:solidFill>
                <a:latin typeface="Open Sans" panose="020B0604020202020204" charset="0"/>
                <a:ea typeface="Open Sans" panose="020B0604020202020204" charset="0"/>
                <a:cs typeface="Open Sans" panose="020B0604020202020204" charset="0"/>
              </a:rPr>
              <a:t>Label als vereiste voor integratie.</a:t>
            </a:r>
          </a:p>
          <a:p>
            <a:r>
              <a:rPr lang="nl-BE" sz="2800" dirty="0" smtClean="0">
                <a:solidFill>
                  <a:srgbClr val="02504E"/>
                </a:solidFill>
                <a:latin typeface="Open Sans" panose="020B0604020202020204" charset="0"/>
                <a:ea typeface="Open Sans" panose="020B0604020202020204" charset="0"/>
                <a:cs typeface="Open Sans" panose="020B0604020202020204" charset="0"/>
              </a:rPr>
              <a:t>Aanpassingen worden gemaakt voor zij die een attest </a:t>
            </a:r>
            <a:r>
              <a:rPr lang="nl-BE" sz="2800" dirty="0" smtClean="0">
                <a:solidFill>
                  <a:srgbClr val="02504E"/>
                </a:solidFill>
                <a:latin typeface="Open Sans" panose="020B0604020202020204" charset="0"/>
                <a:ea typeface="Open Sans" panose="020B0604020202020204" charset="0"/>
                <a:cs typeface="Open Sans" panose="020B0604020202020204" charset="0"/>
              </a:rPr>
              <a:t>leerstoornis </a:t>
            </a:r>
            <a:r>
              <a:rPr lang="nl-BE" sz="2800" dirty="0" smtClean="0">
                <a:solidFill>
                  <a:srgbClr val="02504E"/>
                </a:solidFill>
                <a:latin typeface="Open Sans" panose="020B0604020202020204" charset="0"/>
                <a:ea typeface="Open Sans" panose="020B0604020202020204" charset="0"/>
                <a:cs typeface="Open Sans" panose="020B0604020202020204" charset="0"/>
              </a:rPr>
              <a:t>hebben.</a:t>
            </a:r>
          </a:p>
          <a:p>
            <a:endParaRPr lang="nl-BE" sz="2800" dirty="0">
              <a:solidFill>
                <a:srgbClr val="02504E"/>
              </a:solidFill>
              <a:latin typeface="Open Sans" panose="020B0604020202020204" charset="0"/>
              <a:ea typeface="Open Sans" panose="020B0604020202020204" charset="0"/>
              <a:cs typeface="Open Sans" panose="020B0604020202020204" charset="0"/>
            </a:endParaRPr>
          </a:p>
          <a:p>
            <a:pPr marL="177800" indent="0">
              <a:buNone/>
            </a:pPr>
            <a:endParaRPr lang="nl-BE" sz="2800" dirty="0" smtClean="0">
              <a:solidFill>
                <a:srgbClr val="02504E"/>
              </a:solidFill>
              <a:latin typeface="Open Sans" panose="020B0604020202020204" charset="0"/>
              <a:ea typeface="Open Sans" panose="020B0604020202020204" charset="0"/>
              <a:cs typeface="Open Sans" panose="020B0604020202020204" charset="0"/>
            </a:endParaRPr>
          </a:p>
          <a:p>
            <a:pPr marL="177800" indent="0">
              <a:buNone/>
            </a:pPr>
            <a:r>
              <a:rPr lang="nl-BE" sz="2800" dirty="0" smtClean="0">
                <a:solidFill>
                  <a:srgbClr val="02504E"/>
                </a:solidFill>
                <a:latin typeface="Open Sans" panose="020B0604020202020204" charset="0"/>
                <a:ea typeface="Open Sans" panose="020B0604020202020204" charset="0"/>
                <a:cs typeface="Open Sans" panose="020B0604020202020204" charset="0"/>
              </a:rPr>
              <a:t>2016</a:t>
            </a:r>
          </a:p>
          <a:p>
            <a:r>
              <a:rPr lang="nl-BE" sz="2800" dirty="0">
                <a:solidFill>
                  <a:srgbClr val="02504E"/>
                </a:solidFill>
                <a:latin typeface="Open Sans" panose="020B0604020202020204" charset="0"/>
                <a:ea typeface="Open Sans" panose="020B0604020202020204" charset="0"/>
                <a:cs typeface="Open Sans" panose="020B0604020202020204" charset="0"/>
              </a:rPr>
              <a:t> </a:t>
            </a:r>
            <a:r>
              <a:rPr lang="nl-BE" sz="2800" dirty="0" smtClean="0">
                <a:solidFill>
                  <a:srgbClr val="02504E"/>
                </a:solidFill>
                <a:latin typeface="Open Sans" panose="020B0604020202020204" charset="0"/>
                <a:ea typeface="Open Sans" panose="020B0604020202020204" charset="0"/>
                <a:cs typeface="Open Sans" panose="020B0604020202020204" charset="0"/>
              </a:rPr>
              <a:t>Streven naar inclusie.</a:t>
            </a:r>
          </a:p>
          <a:p>
            <a:r>
              <a:rPr lang="nl-BE" sz="2800" dirty="0" smtClean="0">
                <a:solidFill>
                  <a:srgbClr val="02504E"/>
                </a:solidFill>
                <a:latin typeface="Open Sans" panose="020B0604020202020204" charset="0"/>
                <a:ea typeface="Open Sans" panose="020B0604020202020204" charset="0"/>
                <a:cs typeface="Open Sans" panose="020B0604020202020204" charset="0"/>
              </a:rPr>
              <a:t> Aanpassingen worden gemaakt voor zij die hier baat bij hebben.</a:t>
            </a:r>
          </a:p>
          <a:p>
            <a:endParaRPr lang="nl-BE" dirty="0"/>
          </a:p>
        </p:txBody>
      </p:sp>
      <p:sp>
        <p:nvSpPr>
          <p:cNvPr id="3" name="Tijdelijke aanduiding voor dianummer 2"/>
          <p:cNvSpPr>
            <a:spLocks noGrp="1"/>
          </p:cNvSpPr>
          <p:nvPr>
            <p:ph type="sldNum" idx="12"/>
          </p:nvPr>
        </p:nvSpPr>
        <p:spPr/>
        <p:txBody>
          <a:bodyPr/>
          <a:lstStyle/>
          <a:p>
            <a:pPr marL="0" lvl="0" indent="0">
              <a:spcBef>
                <a:spcPts val="0"/>
              </a:spcBef>
              <a:buSzPct val="25000"/>
              <a:buNone/>
            </a:pPr>
            <a:fld id="{00000000-1234-1234-1234-123412341234}" type="slidenum">
              <a:rPr lang="nl-BE" smtClean="0"/>
              <a:pPr marL="0" lvl="0" indent="0">
                <a:spcBef>
                  <a:spcPts val="0"/>
                </a:spcBef>
                <a:buSzPct val="25000"/>
                <a:buNone/>
              </a:pPr>
              <a:t>27</a:t>
            </a:fld>
            <a:endParaRPr lang="nl-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45" y="2186884"/>
            <a:ext cx="4572000" cy="3381375"/>
          </a:xfrm>
          <a:prstGeom prst="rect">
            <a:avLst/>
          </a:prstGeom>
        </p:spPr>
      </p:pic>
    </p:spTree>
    <p:extLst>
      <p:ext uri="{BB962C8B-B14F-4D97-AF65-F5344CB8AC3E}">
        <p14:creationId xmlns:p14="http://schemas.microsoft.com/office/powerpoint/2010/main" val="2091404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Arial" panose="020B0604020202020204" pitchFamily="34" charset="0"/>
                <a:cs typeface="Arial" panose="020B0604020202020204" pitchFamily="34" charset="0"/>
                <a:sym typeface="Open Sans"/>
              </a:rPr>
              <a:t>Label leerstoornis?</a:t>
            </a:r>
            <a:endParaRPr lang="nl-BE" dirty="0"/>
          </a:p>
        </p:txBody>
      </p:sp>
      <p:sp>
        <p:nvSpPr>
          <p:cNvPr id="4" name="Tijdelijke aanduiding voor tekst 3"/>
          <p:cNvSpPr>
            <a:spLocks noGrp="1"/>
          </p:cNvSpPr>
          <p:nvPr>
            <p:ph type="body" idx="1"/>
          </p:nvPr>
        </p:nvSpPr>
        <p:spPr/>
        <p:txBody>
          <a:bodyPr/>
          <a:lstStyle/>
          <a:p>
            <a:r>
              <a:rPr lang="nl-BE" sz="2800" dirty="0" smtClean="0">
                <a:solidFill>
                  <a:srgbClr val="02504E"/>
                </a:solidFill>
              </a:rPr>
              <a:t>CLB stelt diagnoses dyslexie en dyscalculie.</a:t>
            </a:r>
          </a:p>
          <a:p>
            <a:r>
              <a:rPr lang="nl-BE" sz="2800" dirty="0" smtClean="0">
                <a:solidFill>
                  <a:srgbClr val="02504E"/>
                </a:solidFill>
              </a:rPr>
              <a:t>CLB neemt de vraag naar een diagnose op als:</a:t>
            </a:r>
          </a:p>
          <a:p>
            <a:pPr lvl="1"/>
            <a:r>
              <a:rPr lang="nl-BE" sz="2800" dirty="0" smtClean="0">
                <a:solidFill>
                  <a:srgbClr val="02AAB4"/>
                </a:solidFill>
              </a:rPr>
              <a:t>Dit meerwaarde betekent voor het bepalen van doelen, onderwijsbehoeften en aanpak.</a:t>
            </a:r>
          </a:p>
          <a:p>
            <a:pPr lvl="1"/>
            <a:r>
              <a:rPr lang="nl-BE" sz="2800" dirty="0" smtClean="0">
                <a:solidFill>
                  <a:srgbClr val="02AAB4"/>
                </a:solidFill>
              </a:rPr>
              <a:t>Voor- en nadelen van labelen werden afgewogen.</a:t>
            </a:r>
            <a:endParaRPr lang="nl-BE" sz="2800" dirty="0">
              <a:solidFill>
                <a:srgbClr val="02AAB4"/>
              </a:solidFill>
            </a:endParaRPr>
          </a:p>
          <a:p>
            <a:endParaRPr lang="nl-BE" sz="2800" dirty="0"/>
          </a:p>
        </p:txBody>
      </p:sp>
      <p:sp>
        <p:nvSpPr>
          <p:cNvPr id="3" name="Tijdelijke aanduiding voor dianummer 2"/>
          <p:cNvSpPr>
            <a:spLocks noGrp="1"/>
          </p:cNvSpPr>
          <p:nvPr>
            <p:ph type="sldNum" idx="12"/>
          </p:nvPr>
        </p:nvSpPr>
        <p:spPr/>
        <p:txBody>
          <a:bodyPr/>
          <a:lstStyle/>
          <a:p>
            <a:pPr marL="0" lvl="0" indent="0">
              <a:spcBef>
                <a:spcPts val="0"/>
              </a:spcBef>
              <a:buSzPct val="25000"/>
              <a:buNone/>
            </a:pPr>
            <a:fld id="{00000000-1234-1234-1234-123412341234}" type="slidenum">
              <a:rPr lang="nl-BE" smtClean="0"/>
              <a:pPr marL="0" lvl="0" indent="0">
                <a:spcBef>
                  <a:spcPts val="0"/>
                </a:spcBef>
                <a:buSzPct val="25000"/>
                <a:buNone/>
              </a:pPr>
              <a:t>28</a:t>
            </a:fld>
            <a:endParaRPr lang="nl-BE" dirty="0"/>
          </a:p>
        </p:txBody>
      </p:sp>
    </p:spTree>
    <p:extLst>
      <p:ext uri="{BB962C8B-B14F-4D97-AF65-F5344CB8AC3E}">
        <p14:creationId xmlns:p14="http://schemas.microsoft.com/office/powerpoint/2010/main" val="2053828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Bijlagen</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3" name="Tijdelijke aanduiding voor tekst 2"/>
          <p:cNvSpPr>
            <a:spLocks noGrp="1"/>
          </p:cNvSpPr>
          <p:nvPr>
            <p:ph type="body" idx="1"/>
          </p:nvPr>
        </p:nvSpPr>
        <p:spPr/>
        <p:txBody>
          <a:bodyPr/>
          <a:lstStyle/>
          <a:p>
            <a:pPr algn="just"/>
            <a:r>
              <a:rPr lang="nl-BE" sz="3200" dirty="0" smtClean="0">
                <a:solidFill>
                  <a:srgbClr val="02504E"/>
                </a:solidFill>
                <a:latin typeface="Open Sans" panose="020B0604020202020204" charset="0"/>
                <a:ea typeface="Open Sans" panose="020B0604020202020204" charset="0"/>
                <a:cs typeface="Open Sans" panose="020B0604020202020204" charset="0"/>
              </a:rPr>
              <a:t>Bijlage </a:t>
            </a:r>
            <a:r>
              <a:rPr lang="nl-BE" sz="3200" dirty="0">
                <a:solidFill>
                  <a:srgbClr val="02504E"/>
                </a:solidFill>
                <a:latin typeface="Open Sans" panose="020B0604020202020204" charset="0"/>
                <a:ea typeface="Open Sans" panose="020B0604020202020204" charset="0"/>
                <a:cs typeface="Open Sans" panose="020B0604020202020204" charset="0"/>
              </a:rPr>
              <a:t>1: Spellingprincipes en foutenanalyse</a:t>
            </a:r>
          </a:p>
          <a:p>
            <a:pPr algn="just"/>
            <a:r>
              <a:rPr lang="nl-BE" sz="3200" dirty="0">
                <a:solidFill>
                  <a:srgbClr val="02504E"/>
                </a:solidFill>
                <a:latin typeface="Open Sans" panose="020B0604020202020204" charset="0"/>
                <a:ea typeface="Open Sans" panose="020B0604020202020204" charset="0"/>
                <a:cs typeface="Open Sans" panose="020B0604020202020204" charset="0"/>
              </a:rPr>
              <a:t>Bijlage 2 : Remediëren</a:t>
            </a:r>
          </a:p>
          <a:p>
            <a:pPr algn="just"/>
            <a:r>
              <a:rPr lang="nl-BE" sz="3200" dirty="0">
                <a:solidFill>
                  <a:srgbClr val="02504E"/>
                </a:solidFill>
                <a:latin typeface="Open Sans" panose="020B0604020202020204" charset="0"/>
                <a:ea typeface="Open Sans" panose="020B0604020202020204" charset="0"/>
                <a:cs typeface="Open Sans" panose="020B0604020202020204" charset="0"/>
              </a:rPr>
              <a:t>Bijlage 3 : Compenseren</a:t>
            </a:r>
          </a:p>
          <a:p>
            <a:pPr algn="just"/>
            <a:r>
              <a:rPr lang="nl-BE" sz="3200" dirty="0">
                <a:solidFill>
                  <a:srgbClr val="02504E"/>
                </a:solidFill>
                <a:latin typeface="Open Sans" panose="020B0604020202020204" charset="0"/>
                <a:ea typeface="Open Sans" panose="020B0604020202020204" charset="0"/>
                <a:cs typeface="Open Sans" panose="020B0604020202020204" charset="0"/>
              </a:rPr>
              <a:t>Bijlage 4 : Dyslexie – dyscalculie voor leerlingen met een verslag in </a:t>
            </a:r>
            <a:r>
              <a:rPr lang="nl-BE" sz="3200" dirty="0" err="1">
                <a:solidFill>
                  <a:srgbClr val="02504E"/>
                </a:solidFill>
                <a:latin typeface="Open Sans" panose="020B0604020202020204" charset="0"/>
                <a:ea typeface="Open Sans" panose="020B0604020202020204" charset="0"/>
                <a:cs typeface="Open Sans" panose="020B0604020202020204" charset="0"/>
              </a:rPr>
              <a:t>BuO</a:t>
            </a:r>
            <a:endParaRPr lang="nl-BE" sz="3200" dirty="0">
              <a:solidFill>
                <a:srgbClr val="02504E"/>
              </a:solidFill>
              <a:latin typeface="Open Sans" panose="020B0604020202020204" charset="0"/>
              <a:ea typeface="Open Sans" panose="020B0604020202020204" charset="0"/>
              <a:cs typeface="Open Sans" panose="020B0604020202020204" charset="0"/>
            </a:endParaRPr>
          </a:p>
          <a:p>
            <a:pPr algn="just"/>
            <a:r>
              <a:rPr lang="nl-BE" sz="3200" dirty="0">
                <a:solidFill>
                  <a:srgbClr val="02504E"/>
                </a:solidFill>
                <a:latin typeface="Open Sans" panose="020B0604020202020204" charset="0"/>
                <a:ea typeface="Open Sans" panose="020B0604020202020204" charset="0"/>
                <a:cs typeface="Open Sans" panose="020B0604020202020204" charset="0"/>
              </a:rPr>
              <a:t>Bijlage 5 : Evolutie betreffende diagnostiek leerstoornissen</a:t>
            </a:r>
          </a:p>
          <a:p>
            <a:pPr algn="just"/>
            <a:r>
              <a:rPr lang="nl-BE" sz="3200" dirty="0">
                <a:solidFill>
                  <a:srgbClr val="02504E"/>
                </a:solidFill>
                <a:latin typeface="Open Sans" panose="020B0604020202020204" charset="0"/>
                <a:ea typeface="Open Sans" panose="020B0604020202020204" charset="0"/>
                <a:cs typeface="Open Sans" panose="020B0604020202020204" charset="0"/>
              </a:rPr>
              <a:t>Bijlage 6 : Criteria Specifieke Leerstoornis volgens de DSM-5</a:t>
            </a:r>
          </a:p>
          <a:p>
            <a:endParaRPr lang="nl-BE" sz="3200" dirty="0">
              <a:solidFill>
                <a:srgbClr val="02504E"/>
              </a:solidFill>
              <a:latin typeface="Open Sans" panose="020B0604020202020204" charset="0"/>
              <a:ea typeface="Open Sans" panose="020B0604020202020204" charset="0"/>
              <a:cs typeface="Open Sans" panose="020B0604020202020204" charset="0"/>
            </a:endParaRP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29</a:t>
            </a:fld>
            <a:endParaRPr lang="nl-BE" sz="1200" b="0" i="0" u="none" strike="noStrike" cap="none" baseline="0">
              <a:solidFill>
                <a:srgbClr val="049999"/>
              </a:solidFill>
              <a:latin typeface="Open Sans"/>
              <a:ea typeface="Open Sans"/>
              <a:cs typeface="Open Sans"/>
              <a:sym typeface="Open Sans"/>
              <a:rtl val="0"/>
            </a:endParaRPr>
          </a:p>
        </p:txBody>
      </p:sp>
    </p:spTree>
    <p:extLst>
      <p:ext uri="{BB962C8B-B14F-4D97-AF65-F5344CB8AC3E}">
        <p14:creationId xmlns:p14="http://schemas.microsoft.com/office/powerpoint/2010/main" val="2874245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Doelen presentatie</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4294967295"/>
          </p:nvPr>
        </p:nvSpPr>
        <p:spPr>
          <a:xfrm>
            <a:off x="431800" y="1890713"/>
            <a:ext cx="10983912" cy="3440111"/>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kennismaking met het vernieuwde </a:t>
            </a:r>
            <a:r>
              <a:rPr lang="nl-BE" sz="3200" dirty="0" smtClean="0">
                <a:solidFill>
                  <a:srgbClr val="02504E"/>
                </a:solidFill>
                <a:latin typeface="Open Sans" panose="020B0604020202020204" charset="0"/>
                <a:ea typeface="Open Sans" panose="020B0604020202020204" charset="0"/>
                <a:cs typeface="Open Sans" panose="020B0604020202020204" charset="0"/>
              </a:rPr>
              <a:t>protocol:</a:t>
            </a:r>
          </a:p>
          <a:p>
            <a:pPr lvl="1">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Wat vind ik waar?</a:t>
            </a:r>
          </a:p>
          <a:p>
            <a:pPr lvl="1">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Integratie vernieuwing en verbouwing ADP</a:t>
            </a:r>
          </a:p>
          <a:p>
            <a:pPr lvl="2">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ICF-CY</a:t>
            </a:r>
          </a:p>
          <a:p>
            <a:pPr lvl="2">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M-decreet en zorgvisie</a:t>
            </a:r>
            <a:endParaRPr lang="nl-BE" sz="3200" dirty="0">
              <a:solidFill>
                <a:srgbClr val="02504E"/>
              </a:solidFill>
              <a:latin typeface="Open Sans" panose="020B0604020202020204" charset="0"/>
              <a:ea typeface="Open Sans" panose="020B0604020202020204" charset="0"/>
              <a:cs typeface="Open Sans" panose="020B0604020202020204" charset="0"/>
            </a:endParaRPr>
          </a:p>
          <a:p>
            <a:pPr>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een </a:t>
            </a:r>
            <a:r>
              <a:rPr lang="nl-BE" sz="3200" dirty="0">
                <a:solidFill>
                  <a:srgbClr val="02504E"/>
                </a:solidFill>
                <a:latin typeface="Open Sans" panose="020B0604020202020204" charset="0"/>
                <a:ea typeface="Open Sans" panose="020B0604020202020204" charset="0"/>
                <a:cs typeface="Open Sans" panose="020B0604020202020204" charset="0"/>
              </a:rPr>
              <a:t>antwoord bieden op vaak gestelde vragen</a:t>
            </a:r>
          </a:p>
          <a:p>
            <a:pPr marL="381000" marR="0" lvl="2" indent="0" algn="l" rtl="0">
              <a:lnSpc>
                <a:spcPct val="140000"/>
              </a:lnSpc>
              <a:spcBef>
                <a:spcPts val="0"/>
              </a:spcBef>
              <a:buClr>
                <a:srgbClr val="02B4AA"/>
              </a:buClr>
              <a:buSzPct val="100000"/>
              <a:buNone/>
            </a:pPr>
            <a:endParaRPr lang="nl-BE" sz="2800" dirty="0">
              <a:solidFill>
                <a:srgbClr val="02504E"/>
              </a:solidFill>
              <a:latin typeface="Open Sans"/>
              <a:ea typeface="Open Sans"/>
              <a:cs typeface="Open Sans"/>
              <a:sym typeface="Open Sans"/>
            </a:endParaRP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dirty="0">
                <a:solidFill>
                  <a:srgbClr val="898989"/>
                </a:solidFill>
              </a:rPr>
              <a:t>4</a:t>
            </a:r>
            <a:endParaRPr lang="nl-BE" sz="1200" b="0" i="0" u="none" strike="noStrike" cap="none" baseline="0" dirty="0">
              <a:solidFill>
                <a:srgbClr val="898989"/>
              </a:solidFill>
              <a:latin typeface="Open Sans"/>
              <a:ea typeface="Open Sans"/>
              <a:cs typeface="Open Sans"/>
              <a:sym typeface="Open Sans"/>
            </a:endParaRPr>
          </a:p>
        </p:txBody>
      </p:sp>
    </p:spTree>
    <p:extLst>
      <p:ext uri="{BB962C8B-B14F-4D97-AF65-F5344CB8AC3E}">
        <p14:creationId xmlns:p14="http://schemas.microsoft.com/office/powerpoint/2010/main" val="716277015"/>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Vaak gestelde vragen</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3" name="Tijdelijke aanduiding voor tekst 2"/>
          <p:cNvSpPr>
            <a:spLocks noGrp="1"/>
          </p:cNvSpPr>
          <p:nvPr>
            <p:ph type="body" idx="1"/>
          </p:nvPr>
        </p:nvSpPr>
        <p:spPr>
          <a:xfrm>
            <a:off x="838200" y="1351128"/>
            <a:ext cx="10515599" cy="4825835"/>
          </a:xfrm>
        </p:spPr>
        <p:txBody>
          <a:bodyPr/>
          <a:lstStyle/>
          <a:p>
            <a:pPr>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Wanneer kan een school een leerling met lees- of spellingproblemen aanmelden bij het CLB?</a:t>
            </a:r>
          </a:p>
          <a:p>
            <a:pPr>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Wordt het CLB best betrokken bij doorverwijzing naar logopedie?  </a:t>
            </a:r>
          </a:p>
          <a:p>
            <a:pPr>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Anna </a:t>
            </a:r>
            <a:r>
              <a:rPr lang="nl-BE" sz="3200" dirty="0">
                <a:solidFill>
                  <a:srgbClr val="02504E"/>
                </a:solidFill>
                <a:latin typeface="Open Sans" panose="020B0604020202020204" charset="0"/>
                <a:ea typeface="Open Sans" panose="020B0604020202020204" charset="0"/>
                <a:cs typeface="Open Sans" panose="020B0604020202020204" charset="0"/>
              </a:rPr>
              <a:t>en Arne hebben allebei dyslexie. Arne maakt zijn toetsen op een laptop terwijl Anna enkel voorleessoftware gebruikt bij huiswerk. Krijgen alle leerlingen met dyslexie niet beter dezelfde maatregelen?</a:t>
            </a:r>
          </a:p>
          <a:p>
            <a:endParaRPr lang="nl-BE" sz="3200" dirty="0">
              <a:latin typeface="Open Sans" panose="020B0604020202020204" charset="0"/>
              <a:ea typeface="Open Sans" panose="020B0604020202020204" charset="0"/>
              <a:cs typeface="Open Sans" panose="020B0604020202020204" charset="0"/>
            </a:endParaRPr>
          </a:p>
          <a:p>
            <a:endParaRPr lang="nl-BE" sz="3200" dirty="0">
              <a:solidFill>
                <a:srgbClr val="02504E"/>
              </a:solidFill>
              <a:latin typeface="Open Sans" panose="020B0604020202020204" charset="0"/>
              <a:ea typeface="Open Sans" panose="020B0604020202020204" charset="0"/>
              <a:cs typeface="Open Sans" panose="020B0604020202020204" charset="0"/>
            </a:endParaRP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30</a:t>
            </a:fld>
            <a:endParaRPr lang="nl-BE" sz="1200" b="0" i="0" u="none" strike="noStrike" cap="none" baseline="0">
              <a:solidFill>
                <a:srgbClr val="049999"/>
              </a:solidFill>
              <a:latin typeface="Open Sans"/>
              <a:ea typeface="Open Sans"/>
              <a:cs typeface="Open Sans"/>
              <a:sym typeface="Open Sans"/>
              <a:rtl val="0"/>
            </a:endParaRPr>
          </a:p>
        </p:txBody>
      </p:sp>
    </p:spTree>
    <p:extLst>
      <p:ext uri="{BB962C8B-B14F-4D97-AF65-F5344CB8AC3E}">
        <p14:creationId xmlns:p14="http://schemas.microsoft.com/office/powerpoint/2010/main" val="1637024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Vaak gestelde vragen</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3" name="Tijdelijke aanduiding voor tekst 2"/>
          <p:cNvSpPr>
            <a:spLocks noGrp="1"/>
          </p:cNvSpPr>
          <p:nvPr>
            <p:ph type="body" idx="1"/>
          </p:nvPr>
        </p:nvSpPr>
        <p:spPr>
          <a:xfrm>
            <a:off x="838200" y="1351128"/>
            <a:ext cx="10515599" cy="4825835"/>
          </a:xfrm>
        </p:spPr>
        <p:txBody>
          <a:bodyPr/>
          <a:lstStyle/>
          <a:p>
            <a:pPr>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Als </a:t>
            </a:r>
            <a:r>
              <a:rPr lang="nl-BE" sz="3200" dirty="0">
                <a:solidFill>
                  <a:srgbClr val="02504E"/>
                </a:solidFill>
                <a:latin typeface="Open Sans" panose="020B0604020202020204" charset="0"/>
                <a:ea typeface="Open Sans" panose="020B0604020202020204" charset="0"/>
                <a:cs typeface="Open Sans" panose="020B0604020202020204" charset="0"/>
              </a:rPr>
              <a:t>CLB-contactpersoon van mijn scholen sta ik in voor alle intakegesprekken. Zelf heb ik weinig expertise in lees- en spellingproblemen. Wat bevraag ik best in een intake over lees- en spellingproblemen? Doet mijn collega </a:t>
            </a:r>
            <a:r>
              <a:rPr lang="nl-BE" sz="3200" dirty="0" err="1">
                <a:solidFill>
                  <a:srgbClr val="02504E"/>
                </a:solidFill>
                <a:latin typeface="Open Sans" panose="020B0604020202020204" charset="0"/>
                <a:ea typeface="Open Sans" panose="020B0604020202020204" charset="0"/>
                <a:cs typeface="Open Sans" panose="020B0604020202020204" charset="0"/>
              </a:rPr>
              <a:t>psycho</a:t>
            </a:r>
            <a:r>
              <a:rPr lang="nl-BE" sz="3200" dirty="0">
                <a:solidFill>
                  <a:srgbClr val="02504E"/>
                </a:solidFill>
                <a:latin typeface="Open Sans" panose="020B0604020202020204" charset="0"/>
                <a:ea typeface="Open Sans" panose="020B0604020202020204" charset="0"/>
                <a:cs typeface="Open Sans" panose="020B0604020202020204" charset="0"/>
              </a:rPr>
              <a:t>-pedagogisch werker niet beter de intake bij leerlingen met lees- en spellingproblemen? </a:t>
            </a:r>
            <a:endParaRPr lang="nl-BE" sz="3200" dirty="0" smtClean="0">
              <a:solidFill>
                <a:srgbClr val="02504E"/>
              </a:solidFill>
              <a:latin typeface="Open Sans" panose="020B0604020202020204" charset="0"/>
              <a:ea typeface="Open Sans" panose="020B0604020202020204" charset="0"/>
              <a:cs typeface="Open Sans" panose="020B0604020202020204" charset="0"/>
            </a:endParaRPr>
          </a:p>
          <a:p>
            <a:pPr>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Hoe doe ik aan </a:t>
            </a:r>
            <a:r>
              <a:rPr lang="nl-BE" sz="3200" dirty="0" smtClean="0">
                <a:solidFill>
                  <a:srgbClr val="02504E"/>
                </a:solidFill>
                <a:latin typeface="Open Sans" panose="020B0604020202020204" charset="0"/>
                <a:ea typeface="Open Sans" panose="020B0604020202020204" charset="0"/>
                <a:cs typeface="Open Sans" panose="020B0604020202020204" charset="0"/>
              </a:rPr>
              <a:t>kwaliteitsvolle</a:t>
            </a:r>
            <a:r>
              <a:rPr lang="nl-BE" sz="3200" dirty="0" smtClean="0">
                <a:solidFill>
                  <a:srgbClr val="02504E"/>
                </a:solidFill>
                <a:latin typeface="Open Sans" panose="020B0604020202020204" charset="0"/>
                <a:ea typeface="Open Sans" panose="020B0604020202020204" charset="0"/>
                <a:cs typeface="Open Sans" panose="020B0604020202020204" charset="0"/>
              </a:rPr>
              <a:t> </a:t>
            </a:r>
            <a:r>
              <a:rPr lang="nl-BE" sz="3200" dirty="0">
                <a:solidFill>
                  <a:srgbClr val="02504E"/>
                </a:solidFill>
                <a:latin typeface="Open Sans" panose="020B0604020202020204" charset="0"/>
                <a:ea typeface="Open Sans" panose="020B0604020202020204" charset="0"/>
                <a:cs typeface="Open Sans" panose="020B0604020202020204" charset="0"/>
              </a:rPr>
              <a:t>diagnostiek bij meertalige leerlingen met lees- en spellingproblemen?</a:t>
            </a:r>
          </a:p>
          <a:p>
            <a:pPr indent="0">
              <a:buNone/>
            </a:pPr>
            <a:endParaRPr lang="nl-BE" sz="3200" dirty="0">
              <a:latin typeface="Open Sans" panose="020B0604020202020204" charset="0"/>
              <a:ea typeface="Open Sans" panose="020B0604020202020204" charset="0"/>
              <a:cs typeface="Open Sans" panose="020B0604020202020204" charset="0"/>
            </a:endParaRPr>
          </a:p>
          <a:p>
            <a:pPr indent="0">
              <a:buNone/>
            </a:pPr>
            <a:endParaRPr lang="nl-BE" sz="3200" dirty="0">
              <a:solidFill>
                <a:srgbClr val="02504E"/>
              </a:solidFill>
              <a:latin typeface="Open Sans" panose="020B0604020202020204" charset="0"/>
              <a:ea typeface="Open Sans" panose="020B0604020202020204" charset="0"/>
              <a:cs typeface="Open Sans" panose="020B0604020202020204" charset="0"/>
            </a:endParaRP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31</a:t>
            </a:fld>
            <a:endParaRPr lang="nl-BE" sz="1200" b="0" i="0" u="none" strike="noStrike" cap="none" baseline="0">
              <a:solidFill>
                <a:srgbClr val="049999"/>
              </a:solidFill>
              <a:latin typeface="Open Sans"/>
              <a:ea typeface="Open Sans"/>
              <a:cs typeface="Open Sans"/>
              <a:sym typeface="Open Sans"/>
              <a:rtl val="0"/>
            </a:endParaRPr>
          </a:p>
        </p:txBody>
      </p:sp>
    </p:spTree>
    <p:extLst>
      <p:ext uri="{BB962C8B-B14F-4D97-AF65-F5344CB8AC3E}">
        <p14:creationId xmlns:p14="http://schemas.microsoft.com/office/powerpoint/2010/main" val="1692885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Vaak gestelde vragen</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3" name="Tijdelijke aanduiding voor tekst 2"/>
          <p:cNvSpPr>
            <a:spLocks noGrp="1"/>
          </p:cNvSpPr>
          <p:nvPr>
            <p:ph type="body" idx="1"/>
          </p:nvPr>
        </p:nvSpPr>
        <p:spPr>
          <a:xfrm>
            <a:off x="838200" y="1528549"/>
            <a:ext cx="10515599" cy="4648414"/>
          </a:xfrm>
        </p:spPr>
        <p:txBody>
          <a:bodyPr/>
          <a:lstStyle/>
          <a:p>
            <a:pPr indent="0">
              <a:buNone/>
            </a:pPr>
            <a:r>
              <a:rPr lang="nl-BE" sz="3200" dirty="0">
                <a:solidFill>
                  <a:srgbClr val="02504E"/>
                </a:solidFill>
                <a:latin typeface="Open Sans" panose="020B0604020202020204" charset="0"/>
                <a:ea typeface="Open Sans" panose="020B0604020202020204" charset="0"/>
                <a:cs typeface="Open Sans" panose="020B0604020202020204" charset="0"/>
              </a:rPr>
              <a:t>Toon zit in het zesde leerjaar. Sinds het eerste leerjaar gaat leren lezen en spellen moeilijk. Toons school beschikt over een uitgebreid  zorgbeleid. Ondanks de inspanningen in brede basiszorg en verhoogde zorg blijft Toon moeizaam lezen en spellen. Toon volgde nooit logopedie omdat dit voor de ouders niet haalbaar was. Toon, zijn ouders en het zorgteam vragen zich af of Toon dyslexie heeft. Kunnen ze hiervoor beroep doen </a:t>
            </a:r>
            <a:r>
              <a:rPr lang="nl-BE" sz="3200" dirty="0" smtClean="0">
                <a:solidFill>
                  <a:srgbClr val="02504E"/>
                </a:solidFill>
                <a:latin typeface="Open Sans" panose="020B0604020202020204" charset="0"/>
                <a:ea typeface="Open Sans" panose="020B0604020202020204" charset="0"/>
                <a:cs typeface="Open Sans" panose="020B0604020202020204" charset="0"/>
              </a:rPr>
              <a:t>op </a:t>
            </a:r>
            <a:r>
              <a:rPr lang="nl-BE" sz="3200" dirty="0">
                <a:solidFill>
                  <a:srgbClr val="02504E"/>
                </a:solidFill>
                <a:latin typeface="Open Sans" panose="020B0604020202020204" charset="0"/>
                <a:ea typeface="Open Sans" panose="020B0604020202020204" charset="0"/>
                <a:cs typeface="Open Sans" panose="020B0604020202020204" charset="0"/>
              </a:rPr>
              <a:t>het </a:t>
            </a:r>
            <a:r>
              <a:rPr lang="nl-BE" sz="3200" dirty="0" smtClean="0">
                <a:solidFill>
                  <a:srgbClr val="02504E"/>
                </a:solidFill>
                <a:latin typeface="Open Sans" panose="020B0604020202020204" charset="0"/>
                <a:ea typeface="Open Sans" panose="020B0604020202020204" charset="0"/>
                <a:cs typeface="Open Sans" panose="020B0604020202020204" charset="0"/>
              </a:rPr>
              <a:t>CLB?</a:t>
            </a:r>
            <a:endParaRPr lang="nl-BE" sz="3200" dirty="0" smtClean="0">
              <a:solidFill>
                <a:srgbClr val="02504E"/>
              </a:solidFill>
              <a:latin typeface="Open Sans" panose="020B0604020202020204" charset="0"/>
              <a:ea typeface="Open Sans" panose="020B0604020202020204" charset="0"/>
              <a:cs typeface="Open Sans" panose="020B0604020202020204" charset="0"/>
            </a:endParaRPr>
          </a:p>
          <a:p>
            <a:pPr indent="0">
              <a:buNone/>
            </a:pPr>
            <a:endParaRPr lang="nl-BE" sz="3200" dirty="0">
              <a:solidFill>
                <a:srgbClr val="02504E"/>
              </a:solidFill>
              <a:latin typeface="Open Sans" panose="020B0604020202020204" charset="0"/>
              <a:ea typeface="Open Sans" panose="020B0604020202020204" charset="0"/>
              <a:cs typeface="Open Sans" panose="020B0604020202020204" charset="0"/>
            </a:endParaRP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32</a:t>
            </a:fld>
            <a:endParaRPr lang="nl-BE" sz="1200" b="0" i="0" u="none" strike="noStrike" cap="none" baseline="0">
              <a:solidFill>
                <a:srgbClr val="049999"/>
              </a:solidFill>
              <a:latin typeface="Open Sans"/>
              <a:ea typeface="Open Sans"/>
              <a:cs typeface="Open Sans"/>
              <a:sym typeface="Open Sans"/>
              <a:rtl val="0"/>
            </a:endParaRPr>
          </a:p>
        </p:txBody>
      </p:sp>
    </p:spTree>
    <p:extLst>
      <p:ext uri="{BB962C8B-B14F-4D97-AF65-F5344CB8AC3E}">
        <p14:creationId xmlns:p14="http://schemas.microsoft.com/office/powerpoint/2010/main" val="428194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solidFill>
                  <a:srgbClr val="02504E"/>
                </a:solidFill>
                <a:latin typeface="Open Sans" panose="020B0604020202020204" charset="0"/>
                <a:ea typeface="Open Sans" panose="020B0604020202020204" charset="0"/>
                <a:cs typeface="Open Sans" panose="020B0604020202020204" charset="0"/>
              </a:rPr>
              <a:t>Vaak gestelde vragen</a:t>
            </a:r>
            <a:endParaRPr lang="nl-BE" sz="4000" dirty="0">
              <a:solidFill>
                <a:srgbClr val="02504E"/>
              </a:solidFill>
              <a:latin typeface="Open Sans" panose="020B0604020202020204" charset="0"/>
              <a:ea typeface="Open Sans" panose="020B0604020202020204" charset="0"/>
              <a:cs typeface="Open Sans" panose="020B0604020202020204" charset="0"/>
            </a:endParaRPr>
          </a:p>
        </p:txBody>
      </p:sp>
      <p:sp>
        <p:nvSpPr>
          <p:cNvPr id="3" name="Tijdelijke aanduiding voor tekst 2"/>
          <p:cNvSpPr>
            <a:spLocks noGrp="1"/>
          </p:cNvSpPr>
          <p:nvPr>
            <p:ph type="body" idx="1"/>
          </p:nvPr>
        </p:nvSpPr>
        <p:spPr>
          <a:xfrm>
            <a:off x="838200" y="1351128"/>
            <a:ext cx="10515599" cy="4825835"/>
          </a:xfrm>
        </p:spPr>
        <p:txBody>
          <a:bodyPr/>
          <a:lstStyle/>
          <a:p>
            <a:pPr indent="0">
              <a:buNone/>
            </a:pPr>
            <a:r>
              <a:rPr lang="nl-BE" sz="3200" dirty="0">
                <a:solidFill>
                  <a:srgbClr val="02504E"/>
                </a:solidFill>
                <a:latin typeface="Open Sans" panose="020B0604020202020204" charset="0"/>
                <a:ea typeface="Open Sans" panose="020B0604020202020204" charset="0"/>
                <a:cs typeface="Open Sans" panose="020B0604020202020204" charset="0"/>
              </a:rPr>
              <a:t>Yuri’s ouders maken zich zorgen om het lezen en spellen van hun zoon. Zij merken dat hij </a:t>
            </a:r>
            <a:r>
              <a:rPr lang="nl-BE" sz="3200" dirty="0" smtClean="0">
                <a:solidFill>
                  <a:srgbClr val="02504E"/>
                </a:solidFill>
                <a:latin typeface="Open Sans" panose="020B0604020202020204" charset="0"/>
                <a:ea typeface="Open Sans" panose="020B0604020202020204" charset="0"/>
                <a:cs typeface="Open Sans" panose="020B0604020202020204" charset="0"/>
              </a:rPr>
              <a:t>fouten blijft </a:t>
            </a:r>
            <a:r>
              <a:rPr lang="nl-BE" sz="3200" dirty="0">
                <a:solidFill>
                  <a:srgbClr val="02504E"/>
                </a:solidFill>
                <a:latin typeface="Open Sans" panose="020B0604020202020204" charset="0"/>
                <a:ea typeface="Open Sans" panose="020B0604020202020204" charset="0"/>
                <a:cs typeface="Open Sans" panose="020B0604020202020204" charset="0"/>
              </a:rPr>
              <a:t>maken bij werkwoordspelling, open en gesloten lettergrepen, het gebruik van leestekens en hoofdletters,... Op school maakt men zich minder zorgen. Yuri behaalt goede percentielen op de spellingtests van het leerlingvolgsysteem. Volgens hen kan </a:t>
            </a:r>
            <a:r>
              <a:rPr lang="nl-BE" sz="3200" dirty="0" smtClean="0">
                <a:solidFill>
                  <a:srgbClr val="02504E"/>
                </a:solidFill>
                <a:latin typeface="Open Sans" panose="020B0604020202020204" charset="0"/>
                <a:ea typeface="Open Sans" panose="020B0604020202020204" charset="0"/>
                <a:cs typeface="Open Sans" panose="020B0604020202020204" charset="0"/>
              </a:rPr>
              <a:t>Yuri </a:t>
            </a:r>
            <a:r>
              <a:rPr lang="nl-BE" sz="3200" dirty="0">
                <a:solidFill>
                  <a:srgbClr val="02504E"/>
                </a:solidFill>
                <a:latin typeface="Open Sans" panose="020B0604020202020204" charset="0"/>
                <a:ea typeface="Open Sans" panose="020B0604020202020204" charset="0"/>
                <a:cs typeface="Open Sans" panose="020B0604020202020204" charset="0"/>
              </a:rPr>
              <a:t>de spellingregels toepassen maar springt hij er te slordig mee om. Is de bezorgdheid van Yuri’s ouders terecht</a:t>
            </a:r>
            <a:r>
              <a:rPr lang="nl-BE" sz="3200" dirty="0" smtClean="0">
                <a:solidFill>
                  <a:srgbClr val="02504E"/>
                </a:solidFill>
                <a:latin typeface="Open Sans" panose="020B0604020202020204" charset="0"/>
                <a:ea typeface="Open Sans" panose="020B0604020202020204" charset="0"/>
                <a:cs typeface="Open Sans" panose="020B0604020202020204" charset="0"/>
              </a:rPr>
              <a:t>?</a:t>
            </a:r>
            <a:endParaRPr lang="nl-BE" sz="3200" dirty="0">
              <a:solidFill>
                <a:srgbClr val="02504E"/>
              </a:solidFill>
              <a:latin typeface="Open Sans" panose="020B0604020202020204" charset="0"/>
              <a:ea typeface="Open Sans" panose="020B0604020202020204" charset="0"/>
              <a:cs typeface="Open Sans" panose="020B0604020202020204" charset="0"/>
            </a:endParaRP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33</a:t>
            </a:fld>
            <a:endParaRPr lang="nl-BE" sz="1200" b="0" i="0" u="none" strike="noStrike" cap="none" baseline="0">
              <a:solidFill>
                <a:srgbClr val="049999"/>
              </a:solidFill>
              <a:latin typeface="Open Sans"/>
              <a:ea typeface="Open Sans"/>
              <a:cs typeface="Open Sans"/>
              <a:sym typeface="Open Sans"/>
              <a:rtl val="0"/>
            </a:endParaRPr>
          </a:p>
        </p:txBody>
      </p:sp>
    </p:spTree>
    <p:extLst>
      <p:ext uri="{BB962C8B-B14F-4D97-AF65-F5344CB8AC3E}">
        <p14:creationId xmlns:p14="http://schemas.microsoft.com/office/powerpoint/2010/main" val="249956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dianummer 2"/>
          <p:cNvSpPr>
            <a:spLocks noGrp="1"/>
          </p:cNvSpPr>
          <p:nvPr>
            <p:ph type="sldNum" idx="12"/>
          </p:nvPr>
        </p:nvSpPr>
        <p:spPr/>
        <p:txBody>
          <a:bodyPr/>
          <a:lstStyle/>
          <a:p>
            <a:pPr marL="0" marR="0" lvl="0" indent="0" algn="r" rtl="0">
              <a:lnSpc>
                <a:spcPct val="100000"/>
              </a:lnSpc>
              <a:spcBef>
                <a:spcPts val="0"/>
              </a:spcBef>
              <a:spcAft>
                <a:spcPts val="0"/>
              </a:spcAft>
              <a:buClr>
                <a:srgbClr val="049999"/>
              </a:buClr>
              <a:buSzPct val="25000"/>
              <a:buFont typeface="Open Sans"/>
              <a:buNone/>
            </a:pPr>
            <a:fld id="{00000000-1234-1234-1234-123412341234}" type="slidenum">
              <a:rPr lang="nl-BE" sz="1200" b="0" i="0" u="none" strike="noStrike" cap="none" baseline="0" smtClean="0">
                <a:solidFill>
                  <a:srgbClr val="049999"/>
                </a:solidFill>
                <a:latin typeface="Open Sans"/>
                <a:ea typeface="Open Sans"/>
                <a:cs typeface="Open Sans"/>
                <a:sym typeface="Open Sans"/>
                <a:rtl val="0"/>
              </a:rPr>
              <a:t>4</a:t>
            </a:fld>
            <a:endParaRPr lang="nl-BE" sz="1200" b="0" i="0" u="none" strike="noStrike" cap="none" baseline="0">
              <a:solidFill>
                <a:srgbClr val="049999"/>
              </a:solidFill>
              <a:latin typeface="Open Sans"/>
              <a:ea typeface="Open Sans"/>
              <a:cs typeface="Open Sans"/>
              <a:sym typeface="Open Sans"/>
              <a:rtl val="0"/>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491" y="0"/>
            <a:ext cx="9571018" cy="6858000"/>
          </a:xfrm>
          <a:prstGeom prst="rect">
            <a:avLst/>
          </a:prstGeom>
        </p:spPr>
      </p:pic>
    </p:spTree>
    <p:extLst>
      <p:ext uri="{BB962C8B-B14F-4D97-AF65-F5344CB8AC3E}">
        <p14:creationId xmlns:p14="http://schemas.microsoft.com/office/powerpoint/2010/main" val="418043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Brede basiszorg</a:t>
            </a:r>
            <a:endParaRPr lang="nl-BE" sz="4000" b="0" i="0" u="none" strike="noStrike" cap="none" baseline="0" dirty="0">
              <a:solidFill>
                <a:srgbClr val="02504E"/>
              </a:solidFill>
              <a:latin typeface="Open Sans"/>
              <a:ea typeface="Open Sans"/>
              <a:cs typeface="Open Sans"/>
              <a:sym typeface="Open Sans"/>
            </a:endParaRPr>
          </a:p>
        </p:txBody>
      </p:sp>
      <p:sp>
        <p:nvSpPr>
          <p:cNvPr id="5" name="Shape 10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958" y="908123"/>
            <a:ext cx="9471546" cy="5402542"/>
          </a:xfrm>
          <a:prstGeom prst="rect">
            <a:avLst/>
          </a:prstGeom>
        </p:spPr>
      </p:pic>
    </p:spTree>
    <p:extLst>
      <p:ext uri="{BB962C8B-B14F-4D97-AF65-F5344CB8AC3E}">
        <p14:creationId xmlns:p14="http://schemas.microsoft.com/office/powerpoint/2010/main" val="74803870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Brede basiszorg</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1"/>
          </p:nvPr>
        </p:nvSpPr>
        <p:spPr>
          <a:xfrm>
            <a:off x="838200" y="1310185"/>
            <a:ext cx="10515599" cy="4866778"/>
          </a:xfrm>
          <a:prstGeom prst="rect">
            <a:avLst/>
          </a:prstGeom>
          <a:noFill/>
          <a:ln>
            <a:noFill/>
          </a:ln>
        </p:spPr>
        <p:txBody>
          <a:bodyPr lIns="91425" tIns="45700" rIns="91425" bIns="45700" anchor="t" anchorCtr="0">
            <a:noAutofit/>
          </a:bodyPr>
          <a:lstStyle/>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Omva</a:t>
            </a:r>
            <a:r>
              <a:rPr lang="nl-BE" sz="3200" dirty="0" smtClean="0">
                <a:solidFill>
                  <a:srgbClr val="02504E"/>
                </a:solidFill>
                <a:latin typeface="Open Sans" panose="020B0604020202020204" charset="0"/>
                <a:ea typeface="Open Sans" panose="020B0604020202020204" charset="0"/>
                <a:cs typeface="Open Sans" panose="020B0604020202020204" charset="0"/>
              </a:rPr>
              <a:t>t t</a:t>
            </a:r>
            <a:r>
              <a:rPr lang="nl-BE" sz="3200" dirty="0" smtClean="0">
                <a:solidFill>
                  <a:srgbClr val="02504E"/>
                </a:solidFill>
                <a:latin typeface="Open Sans" panose="020B0604020202020204" charset="0"/>
                <a:ea typeface="Open Sans" panose="020B0604020202020204" charset="0"/>
                <a:cs typeface="Open Sans" panose="020B0604020202020204" charset="0"/>
              </a:rPr>
              <a:t>echnisch </a:t>
            </a:r>
            <a:r>
              <a:rPr lang="nl-BE" sz="3200" dirty="0">
                <a:solidFill>
                  <a:srgbClr val="02504E"/>
                </a:solidFill>
                <a:latin typeface="Open Sans" panose="020B0604020202020204" charset="0"/>
                <a:ea typeface="Open Sans" panose="020B0604020202020204" charset="0"/>
                <a:cs typeface="Open Sans" panose="020B0604020202020204" charset="0"/>
              </a:rPr>
              <a:t>en begrijpend lezen, spellen en het leren van vreemde talen</a:t>
            </a:r>
            <a:r>
              <a:rPr lang="nl-BE" sz="3200" dirty="0" smtClean="0">
                <a:solidFill>
                  <a:srgbClr val="02504E"/>
                </a:solidFill>
                <a:latin typeface="Open Sans" panose="020B0604020202020204" charset="0"/>
                <a:ea typeface="Open Sans" panose="020B0604020202020204" charset="0"/>
                <a:cs typeface="Open Sans" panose="020B0604020202020204" charset="0"/>
              </a:rPr>
              <a:t>.</a:t>
            </a:r>
          </a:p>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L</a:t>
            </a:r>
            <a:r>
              <a:rPr lang="nl-BE" sz="3200" dirty="0" smtClean="0">
                <a:solidFill>
                  <a:srgbClr val="02504E"/>
                </a:solidFill>
                <a:latin typeface="Open Sans" panose="020B0604020202020204" charset="0"/>
                <a:ea typeface="Open Sans" panose="020B0604020202020204" charset="0"/>
                <a:cs typeface="Open Sans" panose="020B0604020202020204" charset="0"/>
              </a:rPr>
              <a:t>eerlijn lezen en spellen loopt van kleuteronderwijs </a:t>
            </a:r>
            <a:r>
              <a:rPr lang="nl-BE" sz="3200" dirty="0">
                <a:solidFill>
                  <a:srgbClr val="02504E"/>
                </a:solidFill>
                <a:latin typeface="Open Sans" panose="020B0604020202020204" charset="0"/>
                <a:ea typeface="Open Sans" panose="020B0604020202020204" charset="0"/>
                <a:cs typeface="Open Sans" panose="020B0604020202020204" charset="0"/>
              </a:rPr>
              <a:t>tot secundair </a:t>
            </a:r>
            <a:r>
              <a:rPr lang="nl-BE" sz="3200" dirty="0" smtClean="0">
                <a:solidFill>
                  <a:srgbClr val="02504E"/>
                </a:solidFill>
                <a:latin typeface="Open Sans" panose="020B0604020202020204" charset="0"/>
                <a:ea typeface="Open Sans" panose="020B0604020202020204" charset="0"/>
                <a:cs typeface="Open Sans" panose="020B0604020202020204" charset="0"/>
              </a:rPr>
              <a:t>onderwijs.</a:t>
            </a:r>
          </a:p>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rPr>
              <a:t>Binnen zorgzaam </a:t>
            </a:r>
            <a:r>
              <a:rPr lang="nl-BE" sz="3200" dirty="0">
                <a:solidFill>
                  <a:srgbClr val="02504E"/>
                </a:solidFill>
                <a:latin typeface="Open Sans" panose="020B0604020202020204" charset="0"/>
                <a:ea typeface="Open Sans" panose="020B0604020202020204" charset="0"/>
                <a:cs typeface="Open Sans" panose="020B0604020202020204" charset="0"/>
              </a:rPr>
              <a:t>handelen in de klas: </a:t>
            </a:r>
            <a:r>
              <a:rPr lang="nl-BE" sz="3200" dirty="0" smtClean="0">
                <a:solidFill>
                  <a:srgbClr val="02504E"/>
                </a:solidFill>
                <a:latin typeface="Open Sans" panose="020B0604020202020204" charset="0"/>
                <a:ea typeface="Open Sans" panose="020B0604020202020204" charset="0"/>
                <a:cs typeface="Open Sans" panose="020B0604020202020204" charset="0"/>
              </a:rPr>
              <a:t>hoe differentiëren </a:t>
            </a:r>
            <a:r>
              <a:rPr lang="nl-BE" sz="3200" dirty="0">
                <a:solidFill>
                  <a:srgbClr val="02504E"/>
                </a:solidFill>
                <a:latin typeface="Open Sans" panose="020B0604020202020204" charset="0"/>
                <a:ea typeface="Open Sans" panose="020B0604020202020204" charset="0"/>
                <a:cs typeface="Open Sans" panose="020B0604020202020204" charset="0"/>
              </a:rPr>
              <a:t>en </a:t>
            </a:r>
            <a:r>
              <a:rPr lang="nl-BE" sz="3200" dirty="0" smtClean="0">
                <a:solidFill>
                  <a:srgbClr val="02504E"/>
                </a:solidFill>
                <a:latin typeface="Open Sans" panose="020B0604020202020204" charset="0"/>
                <a:ea typeface="Open Sans" panose="020B0604020202020204" charset="0"/>
                <a:cs typeface="Open Sans" panose="020B0604020202020204" charset="0"/>
              </a:rPr>
              <a:t>remediëren in je klas?</a:t>
            </a:r>
            <a:endParaRPr lang="nl-BE" sz="3200" dirty="0">
              <a:solidFill>
                <a:srgbClr val="02504E"/>
              </a:solidFill>
              <a:latin typeface="Open Sans" panose="020B0604020202020204" charset="0"/>
              <a:ea typeface="Open Sans" panose="020B0604020202020204" charset="0"/>
              <a:cs typeface="Open Sans" panose="020B0604020202020204" charset="0"/>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Onthaal en inschrijvingsbeleid: </a:t>
            </a:r>
            <a:r>
              <a:rPr lang="nl-BE" sz="3200" dirty="0" smtClean="0">
                <a:solidFill>
                  <a:srgbClr val="02504E"/>
                </a:solidFill>
                <a:latin typeface="Open Sans" panose="020B0604020202020204" charset="0"/>
                <a:ea typeface="Open Sans" panose="020B0604020202020204" charset="0"/>
                <a:cs typeface="Open Sans" panose="020B0604020202020204" charset="0"/>
              </a:rPr>
              <a:t>wat kan je bevragen rond taal</a:t>
            </a:r>
            <a:r>
              <a:rPr lang="nl-BE" sz="3200" dirty="0">
                <a:solidFill>
                  <a:srgbClr val="02504E"/>
                </a:solidFill>
                <a:latin typeface="Open Sans" panose="020B0604020202020204" charset="0"/>
                <a:ea typeface="Open Sans" panose="020B0604020202020204" charset="0"/>
                <a:cs typeface="Open Sans" panose="020B0604020202020204" charset="0"/>
              </a:rPr>
              <a:t>, lezen en </a:t>
            </a:r>
            <a:r>
              <a:rPr lang="nl-BE" sz="3200" dirty="0" smtClean="0">
                <a:solidFill>
                  <a:srgbClr val="02504E"/>
                </a:solidFill>
                <a:latin typeface="Open Sans" panose="020B0604020202020204" charset="0"/>
                <a:ea typeface="Open Sans" panose="020B0604020202020204" charset="0"/>
                <a:cs typeface="Open Sans" panose="020B0604020202020204" charset="0"/>
              </a:rPr>
              <a:t>spellen</a:t>
            </a:r>
            <a:r>
              <a:rPr lang="nl-BE" sz="3200" dirty="0">
                <a:solidFill>
                  <a:srgbClr val="02504E"/>
                </a:solidFill>
                <a:latin typeface="Open Sans" panose="020B0604020202020204" charset="0"/>
                <a:ea typeface="Open Sans" panose="020B0604020202020204" charset="0"/>
                <a:cs typeface="Open Sans" panose="020B0604020202020204" charset="0"/>
              </a:rPr>
              <a:t>?</a:t>
            </a:r>
            <a:endParaRPr lang="nl-BE" sz="3200" dirty="0">
              <a:solidFill>
                <a:srgbClr val="02504E"/>
              </a:solidFill>
              <a:latin typeface="Open Sans" panose="020B0604020202020204" charset="0"/>
              <a:ea typeface="Open Sans" panose="020B0604020202020204" charset="0"/>
              <a:cs typeface="Open Sans" panose="020B0604020202020204" charset="0"/>
              <a:sym typeface="Open Sans"/>
            </a:endParaRPr>
          </a:p>
        </p:txBody>
      </p:sp>
      <p:sp>
        <p:nvSpPr>
          <p:cNvPr id="5" name="Shape 10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Tree>
    <p:extLst>
      <p:ext uri="{BB962C8B-B14F-4D97-AF65-F5344CB8AC3E}">
        <p14:creationId xmlns:p14="http://schemas.microsoft.com/office/powerpoint/2010/main" val="4175745766"/>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365125"/>
            <a:ext cx="1103811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Verhoogde zorg</a:t>
            </a:r>
            <a:endParaRPr lang="nl-BE" sz="4000" b="0" i="0" u="none" strike="noStrike" cap="none" baseline="0" dirty="0">
              <a:solidFill>
                <a:srgbClr val="02504E"/>
              </a:solidFill>
              <a:latin typeface="Open Sans"/>
              <a:ea typeface="Open Sans"/>
              <a:cs typeface="Open Sans"/>
              <a:sym typeface="Open Sans"/>
            </a:endParaRP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735" y="95534"/>
            <a:ext cx="9226009" cy="6858000"/>
          </a:xfrm>
          <a:prstGeom prst="rect">
            <a:avLst/>
          </a:prstGeom>
        </p:spPr>
      </p:pic>
    </p:spTree>
    <p:extLst>
      <p:ext uri="{BB962C8B-B14F-4D97-AF65-F5344CB8AC3E}">
        <p14:creationId xmlns:p14="http://schemas.microsoft.com/office/powerpoint/2010/main" val="3888838794"/>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365125"/>
            <a:ext cx="1103811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Verhoogde zorg</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4294967295"/>
          </p:nvPr>
        </p:nvSpPr>
        <p:spPr>
          <a:xfrm>
            <a:off x="431799" y="1351128"/>
            <a:ext cx="11365459" cy="5370347"/>
          </a:xfrm>
          <a:prstGeom prst="rect">
            <a:avLst/>
          </a:prstGeom>
          <a:noFill/>
          <a:ln>
            <a:noFill/>
          </a:ln>
        </p:spPr>
        <p:txBody>
          <a:bodyPr lIns="91425" tIns="45700" rIns="91425" bIns="45700" anchor="t" anchorCtr="0">
            <a:noAutofit/>
          </a:bodyPr>
          <a:lstStyle/>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Leerkracht blijft </a:t>
            </a:r>
            <a:r>
              <a:rPr lang="nl-BE" sz="3200" dirty="0" smtClean="0">
                <a:solidFill>
                  <a:srgbClr val="02504E"/>
                </a:solidFill>
                <a:latin typeface="Open Sans" panose="020B0604020202020204" charset="0"/>
                <a:ea typeface="Open Sans" panose="020B0604020202020204" charset="0"/>
                <a:cs typeface="Open Sans" panose="020B0604020202020204" charset="0"/>
              </a:rPr>
              <a:t>eindverantwoordelijke.</a:t>
            </a:r>
          </a:p>
          <a:p>
            <a:pPr marL="857250" lvl="2" indent="-463550">
              <a:lnSpc>
                <a:spcPct val="140000"/>
              </a:lnSpc>
              <a:spcBef>
                <a:spcPts val="0"/>
              </a:spcBef>
              <a:buClr>
                <a:srgbClr val="02AAB4"/>
              </a:buClr>
              <a:buSzPct val="100000"/>
              <a:buFont typeface="Wingdings" panose="05000000000000000000" pitchFamily="2" charset="2"/>
              <a:buChar char="§"/>
            </a:pP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1. </a:t>
            </a: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remediëren</a:t>
            </a: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 </a:t>
            </a: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2.</a:t>
            </a: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 </a:t>
            </a: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compenseren</a:t>
            </a: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 3. </a:t>
            </a:r>
            <a:r>
              <a:rPr lang="nl-BE" sz="3200" dirty="0">
                <a:solidFill>
                  <a:srgbClr val="02504E"/>
                </a:solidFill>
                <a:latin typeface="Open Sans" panose="020B0604020202020204" charset="0"/>
                <a:ea typeface="Open Sans" panose="020B0604020202020204" charset="0"/>
                <a:cs typeface="Open Sans" panose="020B0604020202020204" charset="0"/>
                <a:sym typeface="Open Sans"/>
              </a:rPr>
              <a:t>dispenseren</a:t>
            </a:r>
            <a:r>
              <a:rPr lang="nl-BE" sz="3200" dirty="0" smtClean="0">
                <a:solidFill>
                  <a:srgbClr val="02504E"/>
                </a:solidFill>
                <a:latin typeface="Open Sans" panose="020B0604020202020204" charset="0"/>
                <a:ea typeface="Open Sans" panose="020B0604020202020204" charset="0"/>
                <a:cs typeface="Open Sans" panose="020B0604020202020204" charset="0"/>
                <a:sym typeface="Open Sans"/>
              </a:rPr>
              <a:t>.</a:t>
            </a:r>
          </a:p>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Belang </a:t>
            </a:r>
            <a:r>
              <a:rPr lang="nl-BE" sz="3200" dirty="0" smtClean="0">
                <a:solidFill>
                  <a:srgbClr val="02504E"/>
                </a:solidFill>
                <a:latin typeface="Open Sans" panose="020B0604020202020204" charset="0"/>
                <a:ea typeface="Open Sans" panose="020B0604020202020204" charset="0"/>
                <a:cs typeface="Open Sans" panose="020B0604020202020204" charset="0"/>
              </a:rPr>
              <a:t>opstellen maatregelen vanuit </a:t>
            </a:r>
            <a:r>
              <a:rPr lang="nl-BE" sz="3200" dirty="0" err="1" smtClean="0">
                <a:solidFill>
                  <a:srgbClr val="02504E"/>
                </a:solidFill>
                <a:latin typeface="Open Sans" panose="020B0604020202020204" charset="0"/>
                <a:ea typeface="Open Sans" panose="020B0604020202020204" charset="0"/>
                <a:cs typeface="Open Sans" panose="020B0604020202020204" charset="0"/>
              </a:rPr>
              <a:t>leerlingperspectief</a:t>
            </a:r>
            <a:r>
              <a:rPr lang="nl-BE" sz="3200" dirty="0" smtClean="0">
                <a:solidFill>
                  <a:srgbClr val="02504E"/>
                </a:solidFill>
                <a:latin typeface="Open Sans" panose="020B0604020202020204" charset="0"/>
                <a:ea typeface="Open Sans" panose="020B0604020202020204" charset="0"/>
                <a:cs typeface="Open Sans" panose="020B0604020202020204" charset="0"/>
              </a:rPr>
              <a:t> groeit naarmate de leerling ouder wordt. Bij jongere kinderen meer vanuit leerkrachtperspectief.</a:t>
            </a:r>
            <a:endParaRPr lang="nl-BE" sz="3200" dirty="0" smtClean="0">
              <a:solidFill>
                <a:srgbClr val="02504E"/>
              </a:solidFill>
              <a:latin typeface="Open Sans" panose="020B0604020202020204" charset="0"/>
              <a:ea typeface="Open Sans" panose="020B0604020202020204" charset="0"/>
              <a:cs typeface="Open Sans" panose="020B0604020202020204" charset="0"/>
            </a:endParaRPr>
          </a:p>
          <a:p>
            <a:pPr marL="857250" lvl="2" indent="-463550">
              <a:lnSpc>
                <a:spcPct val="140000"/>
              </a:lnSpc>
              <a:spcBef>
                <a:spcPts val="0"/>
              </a:spcBef>
              <a:buClr>
                <a:srgbClr val="02AAB4"/>
              </a:buClr>
              <a:buSzPct val="100000"/>
              <a:buFont typeface="Wingdings" panose="05000000000000000000" pitchFamily="2" charset="2"/>
              <a:buChar char="§"/>
            </a:pPr>
            <a:r>
              <a:rPr lang="nl-BE" sz="3200" dirty="0">
                <a:solidFill>
                  <a:srgbClr val="02504E"/>
                </a:solidFill>
                <a:latin typeface="Open Sans" panose="020B0604020202020204" charset="0"/>
                <a:ea typeface="Open Sans" panose="020B0604020202020204" charset="0"/>
                <a:cs typeface="Open Sans" panose="020B0604020202020204" charset="0"/>
              </a:rPr>
              <a:t>Aanpak bepalen op basis van doelen, niet op basis van lijst met maatregelen.</a:t>
            </a:r>
            <a:endParaRPr lang="nl-BE" sz="3200" dirty="0">
              <a:solidFill>
                <a:srgbClr val="02504E"/>
              </a:solidFill>
              <a:latin typeface="Open Sans" panose="020B0604020202020204" charset="0"/>
              <a:ea typeface="Open Sans" panose="020B0604020202020204" charset="0"/>
              <a:cs typeface="Open Sans" panose="020B0604020202020204" charset="0"/>
              <a:sym typeface="Open Sans"/>
            </a:endParaRP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Tree>
    <p:extLst>
      <p:ext uri="{BB962C8B-B14F-4D97-AF65-F5344CB8AC3E}">
        <p14:creationId xmlns:p14="http://schemas.microsoft.com/office/powerpoint/2010/main" val="3605775155"/>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0"/>
            <a:ext cx="1103811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16666"/>
              </a:buClr>
              <a:buSzPct val="25000"/>
              <a:buFont typeface="Open Sans"/>
              <a:buNone/>
            </a:pPr>
            <a:r>
              <a:rPr lang="nl-BE" sz="4000" dirty="0" smtClean="0">
                <a:solidFill>
                  <a:srgbClr val="02504E"/>
                </a:solidFill>
                <a:latin typeface="Open Sans"/>
                <a:ea typeface="Open Sans"/>
                <a:cs typeface="Open Sans"/>
                <a:sym typeface="Open Sans"/>
              </a:rPr>
              <a:t>Bijlage 2 Remediëren: Lager onderwijs</a:t>
            </a:r>
            <a:endParaRPr lang="nl-BE" sz="4000" b="0" i="0" u="none" strike="noStrike" cap="none" baseline="0" dirty="0">
              <a:solidFill>
                <a:srgbClr val="02504E"/>
              </a:solidFill>
              <a:latin typeface="Open Sans"/>
              <a:ea typeface="Open Sans"/>
              <a:cs typeface="Open Sans"/>
              <a:sym typeface="Open Sans"/>
            </a:endParaRPr>
          </a:p>
        </p:txBody>
      </p:sp>
      <p:sp>
        <p:nvSpPr>
          <p:cNvPr id="110" name="Shape 110"/>
          <p:cNvSpPr txBox="1">
            <a:spLocks noGrp="1"/>
          </p:cNvSpPr>
          <p:nvPr>
            <p:ph type="body" idx="4294967295"/>
          </p:nvPr>
        </p:nvSpPr>
        <p:spPr>
          <a:xfrm>
            <a:off x="431799" y="1037230"/>
            <a:ext cx="11365459" cy="5424938"/>
          </a:xfrm>
          <a:prstGeom prst="rect">
            <a:avLst/>
          </a:prstGeom>
          <a:noFill/>
          <a:ln>
            <a:noFill/>
          </a:ln>
        </p:spPr>
        <p:txBody>
          <a:bodyPr lIns="91425" tIns="45700" rIns="91425" bIns="45700" anchor="t" anchorCtr="0">
            <a:noAutofit/>
          </a:bodyPr>
          <a:lstStyle/>
          <a:p>
            <a:pPr marL="857250" lvl="2"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Technisch lezen</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Expliciete instructie</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Oefenen op accuraat en vlot lezen</a:t>
            </a:r>
          </a:p>
          <a:p>
            <a:pPr marL="857250" lvl="2"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Begrijpend lezen</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Leesstrategieën</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Directe instructie, </a:t>
            </a:r>
            <a:r>
              <a:rPr lang="nl-BE" sz="2400" dirty="0" err="1" smtClean="0">
                <a:solidFill>
                  <a:srgbClr val="02504E"/>
                </a:solidFill>
                <a:latin typeface="Open Sans" panose="020B0604020202020204" charset="0"/>
                <a:ea typeface="Open Sans" panose="020B0604020202020204" charset="0"/>
                <a:cs typeface="Open Sans" panose="020B0604020202020204" charset="0"/>
                <a:sym typeface="Open Sans"/>
              </a:rPr>
              <a:t>modeling</a:t>
            </a: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 feedback</a:t>
            </a:r>
          </a:p>
          <a:p>
            <a:pPr marL="857250" lvl="2"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Spelling / schrijven</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Inzage in woordstructuren</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Automatiseren spellingregels en -patronen m.b.v. spellingstrategieën</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Toepassen van strategieën voor zelfcontrole</a:t>
            </a:r>
          </a:p>
          <a:p>
            <a:pPr marL="1314450" lvl="3" indent="-463550">
              <a:lnSpc>
                <a:spcPct val="140000"/>
              </a:lnSpc>
              <a:spcBef>
                <a:spcPts val="0"/>
              </a:spcBef>
              <a:buSzPct val="100000"/>
              <a:buFont typeface="Wingdings" panose="05000000000000000000" pitchFamily="2" charset="2"/>
              <a:buChar char="§"/>
            </a:pPr>
            <a:r>
              <a:rPr lang="nl-BE" sz="2400" dirty="0" smtClean="0">
                <a:solidFill>
                  <a:srgbClr val="02504E"/>
                </a:solidFill>
                <a:latin typeface="Open Sans" panose="020B0604020202020204" charset="0"/>
                <a:ea typeface="Open Sans" panose="020B0604020202020204" charset="0"/>
                <a:cs typeface="Open Sans" panose="020B0604020202020204" charset="0"/>
                <a:sym typeface="Open Sans"/>
              </a:rPr>
              <a:t>Correct schrijven in schrijfopdrachten aanpakken</a:t>
            </a:r>
          </a:p>
          <a:p>
            <a:pPr marL="1314450" lvl="3" indent="-463550">
              <a:lnSpc>
                <a:spcPct val="140000"/>
              </a:lnSpc>
              <a:spcBef>
                <a:spcPts val="0"/>
              </a:spcBef>
              <a:buSzPct val="100000"/>
              <a:buFont typeface="Wingdings" panose="05000000000000000000" pitchFamily="2" charset="2"/>
              <a:buChar char="§"/>
            </a:pPr>
            <a:endParaRPr lang="nl-BE" sz="3200" dirty="0">
              <a:solidFill>
                <a:srgbClr val="02504E"/>
              </a:solidFill>
              <a:latin typeface="Open Sans" panose="020B0604020202020204" charset="0"/>
              <a:ea typeface="Open Sans" panose="020B0604020202020204" charset="0"/>
              <a:cs typeface="Open Sans" panose="020B0604020202020204" charset="0"/>
              <a:sym typeface="Open Sans"/>
            </a:endParaRPr>
          </a:p>
        </p:txBody>
      </p:sp>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smtClean="0">
                <a:solidFill>
                  <a:srgbClr val="898989"/>
                </a:solidFill>
                <a:latin typeface="Open Sans"/>
                <a:ea typeface="Open Sans"/>
                <a:cs typeface="Open Sans"/>
                <a:sym typeface="Open Sans"/>
              </a:rPr>
              <a:t>5</a:t>
            </a:r>
            <a:endParaRPr lang="nl-BE" sz="1200" b="0" i="0" u="none" strike="noStrike" cap="none" baseline="0" dirty="0">
              <a:solidFill>
                <a:srgbClr val="898989"/>
              </a:solidFill>
              <a:latin typeface="Open Sans"/>
              <a:ea typeface="Open Sans"/>
              <a:cs typeface="Open Sans"/>
              <a:sym typeface="Open Sans"/>
            </a:endParaRPr>
          </a:p>
        </p:txBody>
      </p:sp>
    </p:spTree>
    <p:extLst>
      <p:ext uri="{BB962C8B-B14F-4D97-AF65-F5344CB8AC3E}">
        <p14:creationId xmlns:p14="http://schemas.microsoft.com/office/powerpoint/2010/main" val="1501368690"/>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dia-ppt-1 (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odia-ppt-1" id="{87089B13-D7D9-49D6-8945-04762FC4D07A}" vid="{EF8DB26A-0E55-4EAD-90AB-C82CF5468004}"/>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7" ma:contentTypeDescription="Een nieuw document maken." ma:contentTypeScope="" ma:versionID="f9d2fe657ba3696b4dd86824125557b3">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5f1b7801c84064b6769b7153a110d2d3"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Props1.xml><?xml version="1.0" encoding="utf-8"?>
<ds:datastoreItem xmlns:ds="http://schemas.openxmlformats.org/officeDocument/2006/customXml" ds:itemID="{593DC2DF-4DF4-4E55-8F62-5594E95BDDEC}"/>
</file>

<file path=customXml/itemProps2.xml><?xml version="1.0" encoding="utf-8"?>
<ds:datastoreItem xmlns:ds="http://schemas.openxmlformats.org/officeDocument/2006/customXml" ds:itemID="{7B7183F8-DD77-4EDC-A988-39802743CCA0}"/>
</file>

<file path=customXml/itemProps3.xml><?xml version="1.0" encoding="utf-8"?>
<ds:datastoreItem xmlns:ds="http://schemas.openxmlformats.org/officeDocument/2006/customXml" ds:itemID="{B2F41291-0256-4821-8491-6FC9487E079E}"/>
</file>

<file path=docProps/app.xml><?xml version="1.0" encoding="utf-8"?>
<Properties xmlns="http://schemas.openxmlformats.org/officeDocument/2006/extended-properties" xmlns:vt="http://schemas.openxmlformats.org/officeDocument/2006/docPropsVTypes">
  <TotalTime>1512</TotalTime>
  <Words>1315</Words>
  <Application>Microsoft Office PowerPoint</Application>
  <PresentationFormat>Aangepast</PresentationFormat>
  <Paragraphs>221</Paragraphs>
  <Slides>33</Slides>
  <Notes>21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33</vt:i4>
      </vt:variant>
    </vt:vector>
  </HeadingPairs>
  <TitlesOfParts>
    <vt:vector size="39" baseType="lpstr">
      <vt:lpstr>Arial</vt:lpstr>
      <vt:lpstr>Wingdings</vt:lpstr>
      <vt:lpstr>Open Sans</vt:lpstr>
      <vt:lpstr>Calibri</vt:lpstr>
      <vt:lpstr>Kantoorthema</vt:lpstr>
      <vt:lpstr>prodia-ppt-1 (1)</vt:lpstr>
      <vt:lpstr>Specifiek Diagnostisch Protocol Lees- en spellingproblemen en dyslexie</vt:lpstr>
      <vt:lpstr>PowerPoint-presentatie</vt:lpstr>
      <vt:lpstr>Doelen presentatie</vt:lpstr>
      <vt:lpstr>PowerPoint-presentatie</vt:lpstr>
      <vt:lpstr>Brede basiszorg</vt:lpstr>
      <vt:lpstr>Brede basiszorg</vt:lpstr>
      <vt:lpstr>Verhoogde zorg</vt:lpstr>
      <vt:lpstr>Verhoogde zorg</vt:lpstr>
      <vt:lpstr>Bijlage 2 Remediëren: Lager onderwijs</vt:lpstr>
      <vt:lpstr>Bijlage 2 Remediëren: Secundair onderwijs</vt:lpstr>
      <vt:lpstr>Bijlage 3 Compenseren</vt:lpstr>
      <vt:lpstr>Uitbreiding van zorg</vt:lpstr>
      <vt:lpstr>PowerPoint-presentatie</vt:lpstr>
      <vt:lpstr>Intake</vt:lpstr>
      <vt:lpstr>Strategie</vt:lpstr>
      <vt:lpstr>Onderzoek</vt:lpstr>
      <vt:lpstr>Onderzoeksfase: Hoe onderzoeken?  </vt:lpstr>
      <vt:lpstr>Integratie- en aanbeveling</vt:lpstr>
      <vt:lpstr>Advies Handelen &amp; evalueren</vt:lpstr>
      <vt:lpstr>Individueel Aangepast Curriculum</vt:lpstr>
      <vt:lpstr>PowerPoint-presentatie</vt:lpstr>
      <vt:lpstr>Theoretisch deel</vt:lpstr>
      <vt:lpstr>Theoretisch deel : Classificatie</vt:lpstr>
      <vt:lpstr>Wat is dyslexie?</vt:lpstr>
      <vt:lpstr>Label dyslexie</vt:lpstr>
      <vt:lpstr>Etiologie van dyslexie</vt:lpstr>
      <vt:lpstr>Evolutie diagnostiek leerstoornissen</vt:lpstr>
      <vt:lpstr>Label leerstoornis?</vt:lpstr>
      <vt:lpstr>Bijlagen</vt:lpstr>
      <vt:lpstr>Vaak gestelde vragen</vt:lpstr>
      <vt:lpstr>Vaak gestelde vragen</vt:lpstr>
      <vt:lpstr>Vaak gestelde vragen</vt:lpstr>
      <vt:lpstr>Vaak gestelde vragen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Algemeen Diagnostisch Protocol</dc:title>
  <dc:creator>Schaubroeck Sarah</dc:creator>
  <cp:lastModifiedBy>Schaubroeck Sarah</cp:lastModifiedBy>
  <cp:revision>74</cp:revision>
  <cp:lastPrinted>2015-11-19T10:37:59Z</cp:lastPrinted>
  <dcterms:modified xsi:type="dcterms:W3CDTF">2016-03-24T16:47:43Z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ies>
</file>