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Authors.xml" ContentType="application/vnd.openxmlformats-officedocument.presentationml.commentAuthors+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7.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6.xml" ContentType="application/vnd.openxmlformats-officedocument.presentationml.tags+xml"/>
  <Override PartName="/ppt/tags/tag3.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15"/>
  </p:notesMasterIdLst>
  <p:sldIdLst>
    <p:sldId id="580" r:id="rId2"/>
    <p:sldId id="673" r:id="rId3"/>
    <p:sldId id="304" r:id="rId4"/>
    <p:sldId id="305" r:id="rId5"/>
    <p:sldId id="339" r:id="rId6"/>
    <p:sldId id="329" r:id="rId7"/>
    <p:sldId id="674" r:id="rId8"/>
    <p:sldId id="348" r:id="rId9"/>
    <p:sldId id="675" r:id="rId10"/>
    <p:sldId id="325" r:id="rId11"/>
    <p:sldId id="799" r:id="rId12"/>
    <p:sldId id="311" r:id="rId13"/>
    <p:sldId id="800" r:id="rId14"/>
  </p:sldIdLst>
  <p:sldSz cx="12192000" cy="6858000"/>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es Verlinde" initials="LV" lastIdx="25" clrIdx="0">
    <p:extLst>
      <p:ext uri="{19B8F6BF-5375-455C-9EA6-DF929625EA0E}">
        <p15:presenceInfo xmlns:p15="http://schemas.microsoft.com/office/powerpoint/2012/main" userId="S::lies.verlinde@vrijclbnetwerk.be::8fb3915e-4916-419c-94f8-e016f63714bd" providerId="AD"/>
      </p:ext>
    </p:extLst>
  </p:cmAuthor>
  <p:cmAuthor id="2" name="Sarah Schaubroeck" initials="SS" lastIdx="13" clrIdx="1">
    <p:extLst>
      <p:ext uri="{19B8F6BF-5375-455C-9EA6-DF929625EA0E}">
        <p15:presenceInfo xmlns:p15="http://schemas.microsoft.com/office/powerpoint/2012/main" userId="S-1-5-21-945375203-1487869346-1542849698-32659" providerId="AD"/>
      </p:ext>
    </p:extLst>
  </p:cmAuthor>
  <p:cmAuthor id="3" name="Ann Van Rompaey" initials="AVR" lastIdx="9" clrIdx="2">
    <p:extLst>
      <p:ext uri="{19B8F6BF-5375-455C-9EA6-DF929625EA0E}">
        <p15:presenceInfo xmlns:p15="http://schemas.microsoft.com/office/powerpoint/2012/main" userId="Ann Van Rompaey" providerId="None"/>
      </p:ext>
    </p:extLst>
  </p:cmAuthor>
  <p:cmAuthor id="4" name="Noortje" initials="NV" lastIdx="16" clrIdx="3">
    <p:extLst>
      <p:ext uri="{19B8F6BF-5375-455C-9EA6-DF929625EA0E}">
        <p15:presenceInfo xmlns:p15="http://schemas.microsoft.com/office/powerpoint/2012/main" userId="Noortj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0EAF1"/>
    <a:srgbClr val="049999"/>
    <a:srgbClr val="016666"/>
    <a:srgbClr val="02AA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05" autoAdjust="0"/>
    <p:restoredTop sz="68401" autoAdjust="0"/>
  </p:normalViewPr>
  <p:slideViewPr>
    <p:cSldViewPr snapToGrid="0">
      <p:cViewPr varScale="1">
        <p:scale>
          <a:sx n="58" d="100"/>
          <a:sy n="58" d="100"/>
        </p:scale>
        <p:origin x="37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947F063-4D4D-4369-8B6F-7895940C644F}" type="datetimeFigureOut">
              <a:rPr lang="nl-BE" smtClean="0"/>
              <a:t>5/05/2020</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209A166-D3AD-4EA8-B88E-600595EFE2B0}" type="slidenum">
              <a:rPr lang="nl-BE" smtClean="0"/>
              <a:t>‹nr.›</a:t>
            </a:fld>
            <a:endParaRPr lang="nl-BE"/>
          </a:p>
        </p:txBody>
      </p:sp>
    </p:spTree>
    <p:extLst>
      <p:ext uri="{BB962C8B-B14F-4D97-AF65-F5344CB8AC3E}">
        <p14:creationId xmlns:p14="http://schemas.microsoft.com/office/powerpoint/2010/main" val="2442734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prodiagnostiek.be/materiaal/CF_faire_diagnostiek_cognitief_functioneren.pdf"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prodiagnostiek.be/materiaal/CSF_ge%C3%AFntegreerd_werkmodel.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1</a:t>
            </a:fld>
            <a:endParaRPr lang="nl-BE"/>
          </a:p>
        </p:txBody>
      </p:sp>
    </p:spTree>
    <p:extLst>
      <p:ext uri="{BB962C8B-B14F-4D97-AF65-F5344CB8AC3E}">
        <p14:creationId xmlns:p14="http://schemas.microsoft.com/office/powerpoint/2010/main" val="43871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71450" indent="-171450">
              <a:buFont typeface="Symbol" panose="05050102010706020507" pitchFamily="18" charset="2"/>
              <a:buChar char="Þ"/>
            </a:pPr>
            <a:r>
              <a:rPr lang="nl-BE" baseline="0" dirty="0"/>
              <a:t>Het </a:t>
            </a:r>
            <a:r>
              <a:rPr lang="nl-BE" baseline="0" dirty="0" err="1"/>
              <a:t>IQchc</a:t>
            </a:r>
            <a:r>
              <a:rPr lang="nl-BE" baseline="0" dirty="0"/>
              <a:t> en de indexscores van de brede cognitieve vaardigheden worden opgenomen in het integratief beeld van de leerling.</a:t>
            </a:r>
          </a:p>
          <a:p>
            <a:pPr marL="171450" indent="-171450">
              <a:buFont typeface="Symbol" panose="05050102010706020507" pitchFamily="18" charset="2"/>
              <a:buChar char="Þ"/>
            </a:pPr>
            <a:endParaRPr lang="nl-BE" baseline="0" dirty="0"/>
          </a:p>
          <a:p>
            <a:pPr marL="171450" indent="-171450">
              <a:buFont typeface="Symbol" panose="05050102010706020507" pitchFamily="18" charset="2"/>
              <a:buChar char="Þ"/>
            </a:pPr>
            <a:r>
              <a:rPr lang="nl-BE" baseline="0" dirty="0"/>
              <a:t>Principe: hou rekening met betrouwbaarheidsintervallen</a:t>
            </a:r>
          </a:p>
          <a:p>
            <a:pPr marL="171450" indent="-171450">
              <a:buFont typeface="Symbol" panose="05050102010706020507" pitchFamily="18" charset="2"/>
              <a:buChar char="Þ"/>
            </a:pPr>
            <a:r>
              <a:rPr lang="nl-BE" baseline="0" dirty="0"/>
              <a:t>kwalitatieve beschrijving van range waar BI in valt in plaats van cijfer</a:t>
            </a:r>
            <a:endParaRPr lang="nl-BE" baseline="0" dirty="0">
              <a:highlight>
                <a:srgbClr val="FFFF00"/>
              </a:highlight>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2499837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11</a:t>
            </a:fld>
            <a:endParaRPr lang="nl-BE"/>
          </a:p>
        </p:txBody>
      </p:sp>
    </p:spTree>
    <p:extLst>
      <p:ext uri="{BB962C8B-B14F-4D97-AF65-F5344CB8AC3E}">
        <p14:creationId xmlns:p14="http://schemas.microsoft.com/office/powerpoint/2010/main" val="2320465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B057476-449C-42E0-AAB2-81F749301B89}" type="slidenum">
              <a:rPr lang="nl-BE" smtClean="0"/>
              <a:t>12</a:t>
            </a:fld>
            <a:endParaRPr lang="nl-BE"/>
          </a:p>
        </p:txBody>
      </p:sp>
    </p:spTree>
    <p:extLst>
      <p:ext uri="{BB962C8B-B14F-4D97-AF65-F5344CB8AC3E}">
        <p14:creationId xmlns:p14="http://schemas.microsoft.com/office/powerpoint/2010/main" val="666622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13</a:t>
            </a:fld>
            <a:endParaRPr lang="nl-BE"/>
          </a:p>
        </p:txBody>
      </p:sp>
    </p:spTree>
    <p:extLst>
      <p:ext uri="{BB962C8B-B14F-4D97-AF65-F5344CB8AC3E}">
        <p14:creationId xmlns:p14="http://schemas.microsoft.com/office/powerpoint/2010/main" val="634473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7950" y="739775"/>
            <a:ext cx="6581775" cy="3703638"/>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Gestart met herwerking Protocol Hoogbegaafdheid (van 2011) – literatuurstudie: verwarring!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Verschil met namen/begrippen van fysieke voorwerpen zoals ‘roos’, ‘stoel’ en ‘arm’ is dat er over psychologische concepten vaak meer naamsverwarring of onduidelijkheid bestaat: wat is hoogbegaafdheid precies? wanneer is iemand hoogbegaafd? geen consensus over invulling begrip hoogbegaafdheid – wel over cognitieve begaafdheid (zie filmpje Talent achter link)</a:t>
            </a:r>
            <a:r>
              <a:rPr lang="nl-NL" dirty="0"/>
              <a:t>Hallo kan ik zo tekst opnemen </a:t>
            </a:r>
            <a:endParaRPr lang="nl-B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dirty="0"/>
              <a:t>multidimensioneel versus unidimensioneel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dirty="0"/>
              <a:t>criteria/grens = arbitrair / niet onderbouwd (cf. TIQ versus CHC: heterogene groep (ook IQ &gt;145))</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dirty="0"/>
              <a:t>afhankelijk van waarden, normen en </a:t>
            </a:r>
            <a:r>
              <a:rPr lang="nl-BE" dirty="0" err="1"/>
              <a:t>sociaal-economische</a:t>
            </a:r>
            <a:r>
              <a:rPr lang="nl-BE" dirty="0"/>
              <a:t> belangen (dus veel verschuivingen in opvatting over wie begaafd 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dirty="0" err="1"/>
              <a:t>evidence-informed</a:t>
            </a:r>
            <a:r>
              <a:rPr lang="nl-BE" dirty="0"/>
              <a:t> = juiste mix van research-</a:t>
            </a:r>
            <a:r>
              <a:rPr lang="nl-BE" dirty="0" err="1"/>
              <a:t>based</a:t>
            </a:r>
            <a:r>
              <a:rPr lang="nl-BE" dirty="0"/>
              <a:t>, </a:t>
            </a:r>
            <a:r>
              <a:rPr lang="nl-BE" dirty="0" err="1"/>
              <a:t>practice-based</a:t>
            </a:r>
            <a:r>
              <a:rPr lang="nl-BE" dirty="0"/>
              <a:t>, </a:t>
            </a:r>
            <a:r>
              <a:rPr lang="nl-BE" dirty="0" err="1"/>
              <a:t>opinionbased</a:t>
            </a:r>
            <a:r>
              <a:rPr lang="nl-BE" dirty="0"/>
              <a:t> en </a:t>
            </a:r>
            <a:r>
              <a:rPr lang="nl-BE" dirty="0" err="1"/>
              <a:t>value-based</a:t>
            </a: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p:txBody>
      </p:sp>
      <p:sp>
        <p:nvSpPr>
          <p:cNvPr id="4" name="Tijdelijke aanduiding voor dianummer 3"/>
          <p:cNvSpPr>
            <a:spLocks noGrp="1"/>
          </p:cNvSpPr>
          <p:nvPr>
            <p:ph type="sldNum" sz="quarter" idx="10"/>
          </p:nvPr>
        </p:nvSpPr>
        <p:spPr/>
        <p:txBody>
          <a:bodyPr/>
          <a:lstStyle/>
          <a:p>
            <a:fld id="{740A2D1C-34BD-4A08-9AFD-C8C00F0012DB}" type="slidenum">
              <a:rPr lang="nl-NL" smtClean="0"/>
              <a:pPr/>
              <a:t>2</a:t>
            </a:fld>
            <a:endParaRPr lang="nl-NL" dirty="0"/>
          </a:p>
        </p:txBody>
      </p:sp>
    </p:spTree>
    <p:extLst>
      <p:ext uri="{BB962C8B-B14F-4D97-AF65-F5344CB8AC3E}">
        <p14:creationId xmlns:p14="http://schemas.microsoft.com/office/powerpoint/2010/main" val="51459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u="none" kern="1200" dirty="0">
                <a:solidFill>
                  <a:schemeClr val="tx1"/>
                </a:solidFill>
                <a:effectLst/>
                <a:latin typeface="+mn-lt"/>
                <a:ea typeface="+mn-ea"/>
                <a:cs typeface="+mn-cs"/>
              </a:rPr>
              <a:t>Methodologische kwesties, zoals de selectiemethode, de grootte van de steekproef, de gebruikte instrumenten en de onderzoeksopzet, bieden een verklaring voor tegenstrijdige resultaten van verschillende studies</a:t>
            </a:r>
            <a:r>
              <a:rPr lang="nl-NL" sz="2400" u="none" kern="1200" dirty="0">
                <a:solidFill>
                  <a:schemeClr val="tx1"/>
                </a:solidFill>
                <a:effectLst/>
                <a:latin typeface="+mn-lt"/>
                <a:ea typeface="+mn-ea"/>
                <a:cs typeface="+mn-cs"/>
              </a:rPr>
              <a:t>.</a:t>
            </a:r>
            <a:endParaRPr lang="nl-NL" sz="2400" u="none" dirty="0">
              <a:effectLst/>
            </a:endParaRPr>
          </a:p>
        </p:txBody>
      </p:sp>
      <p:sp>
        <p:nvSpPr>
          <p:cNvPr id="4" name="Tijdelijke aanduiding voor dianummer 3"/>
          <p:cNvSpPr>
            <a:spLocks noGrp="1"/>
          </p:cNvSpPr>
          <p:nvPr>
            <p:ph type="sldNum" sz="quarter" idx="10"/>
          </p:nvPr>
        </p:nvSpPr>
        <p:spPr/>
        <p:txBody>
          <a:bodyPr/>
          <a:lstStyle/>
          <a:p>
            <a:fld id="{CB057476-449C-42E0-AAB2-81F749301B89}" type="slidenum">
              <a:rPr lang="nl-BE" smtClean="0"/>
              <a:t>3</a:t>
            </a:fld>
            <a:endParaRPr lang="nl-BE"/>
          </a:p>
        </p:txBody>
      </p:sp>
    </p:spTree>
    <p:extLst>
      <p:ext uri="{BB962C8B-B14F-4D97-AF65-F5344CB8AC3E}">
        <p14:creationId xmlns:p14="http://schemas.microsoft.com/office/powerpoint/2010/main" val="2614448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Obv</a:t>
            </a:r>
            <a:r>
              <a:rPr lang="nl-BE" dirty="0"/>
              <a:t> presentatie / voorstelling onderzoek SBO Project Talent</a:t>
            </a:r>
          </a:p>
          <a:p>
            <a:r>
              <a:rPr lang="nl-BE" dirty="0"/>
              <a:t>‘weinig motiverend schoolwerk’ als verklaring voor mindere motivatie</a:t>
            </a:r>
          </a:p>
          <a:p>
            <a:r>
              <a:rPr lang="nl-BE" dirty="0"/>
              <a:t>Knipperlichten m.b.t. de motivatie van onze meest begaafde leerlingen (IQ &gt; 130) </a:t>
            </a:r>
          </a:p>
          <a:p>
            <a:r>
              <a:rPr lang="nl-BE" dirty="0"/>
              <a:t>• Nuances: </a:t>
            </a:r>
          </a:p>
          <a:p>
            <a:r>
              <a:rPr lang="nl-BE" dirty="0"/>
              <a:t>	• Momentopname, bij de start van het eerste jaar secundair (evolutie? basisschool?) </a:t>
            </a:r>
          </a:p>
          <a:p>
            <a:r>
              <a:rPr lang="nl-BE" dirty="0"/>
              <a:t>	• Verschillen op groepsniveau &lt;&gt; individuele behoeftes</a:t>
            </a:r>
          </a:p>
          <a:p>
            <a:r>
              <a:rPr lang="nl-BE" dirty="0"/>
              <a:t>• Voor een meer uitgebreide analyse: zie TALENT-platform</a:t>
            </a:r>
          </a:p>
          <a:p>
            <a:pPr lvl="1"/>
            <a:endParaRPr lang="nl-BE" sz="1200" dirty="0"/>
          </a:p>
          <a:p>
            <a:pPr lvl="0"/>
            <a:r>
              <a:rPr lang="nl-BE" sz="1200" dirty="0"/>
              <a:t>Diagnose HB: wat is oorzaak of gevolg (label of problemen)?</a:t>
            </a:r>
          </a:p>
          <a:p>
            <a:pPr lvl="1"/>
            <a:r>
              <a:rPr lang="nl-BE" sz="1200" dirty="0"/>
              <a:t>Heeft het label een negatieve impact op leerlingen? </a:t>
            </a:r>
          </a:p>
          <a:p>
            <a:pPr lvl="1"/>
            <a:r>
              <a:rPr lang="nl-BE" sz="1200" dirty="0"/>
              <a:t>Heeft probleemgedrag geleid tot onderzoek en diagnose?</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t>In studies vaak onduidelijk wanneer/hoe label ‘hoogbegaafdheid’ werd toegekend</a:t>
            </a:r>
          </a:p>
          <a:p>
            <a:endParaRPr lang="nl-BE" dirty="0"/>
          </a:p>
        </p:txBody>
      </p:sp>
      <p:sp>
        <p:nvSpPr>
          <p:cNvPr id="4" name="Tijdelijke aanduiding voor dianummer 3"/>
          <p:cNvSpPr>
            <a:spLocks noGrp="1"/>
          </p:cNvSpPr>
          <p:nvPr>
            <p:ph type="sldNum" sz="quarter" idx="10"/>
          </p:nvPr>
        </p:nvSpPr>
        <p:spPr/>
        <p:txBody>
          <a:bodyPr/>
          <a:lstStyle/>
          <a:p>
            <a:fld id="{CB057476-449C-42E0-AAB2-81F749301B89}" type="slidenum">
              <a:rPr lang="nl-BE" smtClean="0"/>
              <a:t>4</a:t>
            </a:fld>
            <a:endParaRPr lang="nl-BE"/>
          </a:p>
        </p:txBody>
      </p:sp>
    </p:spTree>
    <p:extLst>
      <p:ext uri="{BB962C8B-B14F-4D97-AF65-F5344CB8AC3E}">
        <p14:creationId xmlns:p14="http://schemas.microsoft.com/office/powerpoint/2010/main" val="2829555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sz="1200" dirty="0" err="1"/>
              <a:t>Gagné</a:t>
            </a:r>
            <a:r>
              <a:rPr lang="nl-BE" sz="1200" dirty="0"/>
              <a:t> beschouwt uitzonderlijke prestaties als resultaat van complex ontwikkelingsproces</a:t>
            </a:r>
          </a:p>
          <a:p>
            <a:pPr lvl="0"/>
            <a:r>
              <a:rPr lang="nl-BE" sz="1200" dirty="0"/>
              <a:t>=&gt; belang van aanleg én opvoeding!</a:t>
            </a:r>
          </a:p>
          <a:p>
            <a:pPr lvl="2"/>
            <a:r>
              <a:rPr lang="nl-BE" sz="1200" dirty="0"/>
              <a:t> gemak/snelheid van leren in min. 1 vaardigheidsdomein</a:t>
            </a:r>
          </a:p>
          <a:p>
            <a:pPr lvl="2"/>
            <a:r>
              <a:rPr lang="nl-BE" sz="1200" dirty="0"/>
              <a:t> individuele kenmerken: creativiteit, motivatie, taakgerichtheid, doelgericht gedrag, persoonlijke belangstelling</a:t>
            </a:r>
          </a:p>
          <a:p>
            <a:pPr lvl="2"/>
            <a:r>
              <a:rPr lang="nl-BE" sz="1200" dirty="0"/>
              <a:t> omgeving: stimuleert wel/niet zichtbaarheid van individuele kenmerken</a:t>
            </a:r>
          </a:p>
          <a:p>
            <a:pPr lvl="0"/>
            <a:r>
              <a:rPr lang="nl-BE" sz="1200" dirty="0"/>
              <a:t>=&gt; begaafdheid is verantwoordelijkheid van</a:t>
            </a:r>
          </a:p>
          <a:p>
            <a:pPr lvl="2"/>
            <a:r>
              <a:rPr lang="nl-BE" sz="1200" dirty="0"/>
              <a:t> persoon met aanleg</a:t>
            </a:r>
          </a:p>
          <a:p>
            <a:pPr lvl="2"/>
            <a:r>
              <a:rPr lang="nl-BE" sz="1200" dirty="0"/>
              <a:t> omgeving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err="1">
                <a:solidFill>
                  <a:schemeClr val="tx1"/>
                </a:solidFill>
                <a:effectLst/>
                <a:latin typeface="+mn-lt"/>
                <a:ea typeface="+mn-ea"/>
                <a:cs typeface="+mn-cs"/>
              </a:rPr>
              <a:t>Gagné</a:t>
            </a:r>
            <a:r>
              <a:rPr lang="nl-BE" sz="1200" kern="1200" dirty="0">
                <a:solidFill>
                  <a:schemeClr val="tx1"/>
                </a:solidFill>
                <a:effectLst/>
                <a:latin typeface="+mn-lt"/>
                <a:ea typeface="+mn-ea"/>
                <a:cs typeface="+mn-cs"/>
              </a:rPr>
              <a:t> gaat ervan uit dat de minder formele processen, rijping en informeel leren, over het algemeen in sterkere mate de ontwikkeling van natuurlijke vermogens beïnvloeden. De meer formele processen, zowel niet-institutioneel als institutioneel, beïnvloeden eerder de ontwikkeling van competenties of talenten.</a:t>
            </a:r>
            <a:endParaRPr lang="nl-NL" sz="1200" kern="1200" dirty="0">
              <a:solidFill>
                <a:schemeClr val="tx1"/>
              </a:solidFill>
              <a:effectLst/>
              <a:latin typeface="+mn-lt"/>
              <a:ea typeface="+mn-ea"/>
              <a:cs typeface="+mn-cs"/>
            </a:endParaRP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Uitzonderlijke natuurlijke vermogens kunnen zich vervolgens door formeel leren ontwikkelen tot goed getrainde en systematisch ontwikkelde competenties of talenten. Die competenties komen tot uiting in verschillende domeinen. </a:t>
            </a:r>
            <a:r>
              <a:rPr lang="nl-BE" sz="1200" kern="1200" dirty="0" err="1">
                <a:solidFill>
                  <a:schemeClr val="tx1"/>
                </a:solidFill>
                <a:effectLst/>
                <a:latin typeface="+mn-lt"/>
                <a:ea typeface="+mn-ea"/>
                <a:cs typeface="+mn-cs"/>
              </a:rPr>
              <a:t>Gagné</a:t>
            </a:r>
            <a:r>
              <a:rPr lang="nl-BE" sz="1200" kern="1200" dirty="0">
                <a:solidFill>
                  <a:schemeClr val="tx1"/>
                </a:solidFill>
                <a:effectLst/>
                <a:latin typeface="+mn-lt"/>
                <a:ea typeface="+mn-ea"/>
                <a:cs typeface="+mn-cs"/>
              </a:rPr>
              <a:t> onderscheidt het academische domein naast domeinen gebaseerd op de persoonlijkheidstypes volgens het RIASOC-model (realistisch, intellectueel, artistiek, sociaal, ondernemend en conventioneel) en sport en spel. Of en in welke mate leerlingen talent vertonen in een bepaald domein, wordt volgens het model van </a:t>
            </a:r>
            <a:r>
              <a:rPr lang="nl-BE" sz="1200" kern="1200" dirty="0" err="1">
                <a:solidFill>
                  <a:schemeClr val="tx1"/>
                </a:solidFill>
                <a:effectLst/>
                <a:latin typeface="+mn-lt"/>
                <a:ea typeface="+mn-ea"/>
                <a:cs typeface="+mn-cs"/>
              </a:rPr>
              <a:t>Gagné</a:t>
            </a:r>
            <a:r>
              <a:rPr lang="nl-BE" sz="1200" kern="1200" dirty="0">
                <a:solidFill>
                  <a:schemeClr val="tx1"/>
                </a:solidFill>
                <a:effectLst/>
                <a:latin typeface="+mn-lt"/>
                <a:ea typeface="+mn-ea"/>
                <a:cs typeface="+mn-cs"/>
              </a:rPr>
              <a:t> beïnvloed door verschillende factoren:</a:t>
            </a:r>
          </a:p>
          <a:p>
            <a:pPr marL="628650" lvl="1" indent="-171450">
              <a:buFont typeface="Arial" panose="020B0604020202020204" pitchFamily="34" charset="0"/>
              <a:buChar char="•"/>
            </a:pPr>
            <a:r>
              <a:rPr lang="nl-BE" sz="1200" kern="1200" dirty="0">
                <a:solidFill>
                  <a:schemeClr val="tx1"/>
                </a:solidFill>
                <a:effectLst/>
                <a:latin typeface="+mn-lt"/>
                <a:ea typeface="+mn-ea"/>
                <a:cs typeface="+mn-cs"/>
              </a:rPr>
              <a:t>het ontwikkelingsproces</a:t>
            </a:r>
          </a:p>
          <a:p>
            <a:pPr marL="628650" lvl="1" indent="-171450">
              <a:buFont typeface="Arial" panose="020B0604020202020204" pitchFamily="34" charset="0"/>
              <a:buChar char="•"/>
            </a:pPr>
            <a:r>
              <a:rPr lang="nl-BE" sz="1200" kern="1200" dirty="0">
                <a:solidFill>
                  <a:schemeClr val="tx1"/>
                </a:solidFill>
                <a:effectLst/>
                <a:latin typeface="+mn-lt"/>
                <a:ea typeface="+mn-ea"/>
                <a:cs typeface="+mn-cs"/>
              </a:rPr>
              <a:t>intrapersoonlijke kenmerken</a:t>
            </a:r>
          </a:p>
          <a:p>
            <a:pPr marL="628650" lvl="1" indent="-171450">
              <a:buFont typeface="Arial" panose="020B0604020202020204" pitchFamily="34" charset="0"/>
              <a:buChar char="•"/>
            </a:pPr>
            <a:r>
              <a:rPr lang="nl-BE" sz="1200" kern="1200" dirty="0">
                <a:solidFill>
                  <a:schemeClr val="tx1"/>
                </a:solidFill>
                <a:effectLst/>
                <a:latin typeface="+mn-lt"/>
                <a:ea typeface="+mn-ea"/>
                <a:cs typeface="+mn-cs"/>
              </a:rPr>
              <a:t>omgevingskenmerken</a:t>
            </a:r>
          </a:p>
          <a:p>
            <a:pPr marL="628650" lvl="1" indent="-171450">
              <a:buFont typeface="Arial" panose="020B0604020202020204" pitchFamily="34" charset="0"/>
              <a:buChar char="•"/>
            </a:pPr>
            <a:r>
              <a:rPr lang="nl-BE" sz="1200" kern="1200" dirty="0">
                <a:solidFill>
                  <a:schemeClr val="tx1"/>
                </a:solidFill>
                <a:effectLst/>
                <a:latin typeface="+mn-lt"/>
                <a:ea typeface="+mn-ea"/>
                <a:cs typeface="+mn-cs"/>
              </a:rPr>
              <a:t>kans of toeval</a:t>
            </a:r>
          </a:p>
          <a:p>
            <a:pPr marL="171450" indent="-171450">
              <a:buFont typeface="Arial" panose="020B0604020202020204" pitchFamily="34" charset="0"/>
              <a:buChar char="•"/>
            </a:pP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CB057476-449C-42E0-AAB2-81F749301B89}" type="slidenum">
              <a:rPr lang="nl-BE" smtClean="0"/>
              <a:t>5</a:t>
            </a:fld>
            <a:endParaRPr lang="nl-BE"/>
          </a:p>
        </p:txBody>
      </p:sp>
    </p:spTree>
    <p:extLst>
      <p:ext uri="{BB962C8B-B14F-4D97-AF65-F5344CB8AC3E}">
        <p14:creationId xmlns:p14="http://schemas.microsoft.com/office/powerpoint/2010/main" val="1376948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Keuzes die gemaakt zijn voor SDP CSF:</a:t>
            </a:r>
          </a:p>
          <a:p>
            <a:r>
              <a:rPr lang="nl-BE" sz="1200" kern="1200" dirty="0">
                <a:solidFill>
                  <a:schemeClr val="tx1"/>
                </a:solidFill>
                <a:effectLst/>
                <a:latin typeface="+mn-lt"/>
                <a:ea typeface="+mn-ea"/>
                <a:cs typeface="+mn-cs"/>
              </a:rPr>
              <a:t>sterke cognitieve vaardigheden meer valide gemeten dan bijvoorbeeld sterke sociale of creatieve vaardigheden</a:t>
            </a:r>
          </a:p>
          <a:p>
            <a:r>
              <a:rPr lang="nl-BE" sz="1200" kern="1200" dirty="0">
                <a:solidFill>
                  <a:schemeClr val="tx1"/>
                </a:solidFill>
                <a:effectLst/>
                <a:latin typeface="+mn-lt"/>
                <a:ea typeface="+mn-ea"/>
                <a:cs typeface="+mn-cs"/>
              </a:rPr>
              <a:t>Afstappen van de term ‘hoogbegaafdheid’ (om multidimensioneel karakter tot uiting te laten komen)</a:t>
            </a:r>
          </a:p>
          <a:p>
            <a:endParaRPr lang="nl-BE" sz="1200" kern="1200" dirty="0">
              <a:solidFill>
                <a:schemeClr val="tx1"/>
              </a:solidFill>
              <a:effectLst/>
              <a:latin typeface="+mn-lt"/>
              <a:ea typeface="+mn-ea"/>
              <a:cs typeface="+mn-cs"/>
            </a:endParaRPr>
          </a:p>
          <a:p>
            <a:r>
              <a:rPr lang="nl-BE" sz="1200" kern="1200" dirty="0" err="1">
                <a:solidFill>
                  <a:schemeClr val="tx1"/>
                </a:solidFill>
                <a:effectLst/>
                <a:latin typeface="+mn-lt"/>
                <a:ea typeface="+mn-ea"/>
                <a:cs typeface="+mn-cs"/>
              </a:rPr>
              <a:t>BCV’s</a:t>
            </a:r>
            <a:r>
              <a:rPr lang="nl-BE" sz="1200" kern="1200" dirty="0">
                <a:solidFill>
                  <a:schemeClr val="tx1"/>
                </a:solidFill>
                <a:effectLst/>
                <a:latin typeface="+mn-lt"/>
                <a:ea typeface="+mn-ea"/>
                <a:cs typeface="+mn-cs"/>
              </a:rPr>
              <a:t> en schoolse vaardigheden zijn evenwaardige indicatoren =&gt; intelligentieonderzoek </a:t>
            </a:r>
            <a:r>
              <a:rPr lang="nl-BE" sz="1200" b="1" kern="1200" dirty="0">
                <a:solidFill>
                  <a:schemeClr val="tx1"/>
                </a:solidFill>
                <a:effectLst/>
                <a:latin typeface="+mn-lt"/>
                <a:ea typeface="+mn-ea"/>
                <a:cs typeface="+mn-cs"/>
              </a:rPr>
              <a:t>niet noodzakelijk</a:t>
            </a:r>
            <a:r>
              <a:rPr lang="nl-BE" sz="1200" b="0" kern="1200" dirty="0">
                <a:solidFill>
                  <a:schemeClr val="tx1"/>
                </a:solidFill>
                <a:effectLst/>
                <a:latin typeface="+mn-lt"/>
                <a:ea typeface="+mn-ea"/>
                <a:cs typeface="+mn-cs"/>
              </a:rPr>
              <a:t> om te classificeren</a:t>
            </a:r>
            <a:endParaRPr lang="nl-BE" dirty="0"/>
          </a:p>
        </p:txBody>
      </p:sp>
      <p:sp>
        <p:nvSpPr>
          <p:cNvPr id="4" name="Tijdelijke aanduiding voor dianummer 3"/>
          <p:cNvSpPr>
            <a:spLocks noGrp="1"/>
          </p:cNvSpPr>
          <p:nvPr>
            <p:ph type="sldNum" sz="quarter" idx="10"/>
          </p:nvPr>
        </p:nvSpPr>
        <p:spPr/>
        <p:txBody>
          <a:bodyPr/>
          <a:lstStyle/>
          <a:p>
            <a:fld id="{CB057476-449C-42E0-AAB2-81F749301B89}" type="slidenum">
              <a:rPr lang="nl-BE" smtClean="0"/>
              <a:t>6</a:t>
            </a:fld>
            <a:endParaRPr lang="nl-BE"/>
          </a:p>
        </p:txBody>
      </p:sp>
    </p:spTree>
    <p:extLst>
      <p:ext uri="{BB962C8B-B14F-4D97-AF65-F5344CB8AC3E}">
        <p14:creationId xmlns:p14="http://schemas.microsoft.com/office/powerpoint/2010/main" val="76058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dirty="0">
                <a:solidFill>
                  <a:schemeClr val="tx1"/>
                </a:solidFill>
                <a:effectLst/>
                <a:latin typeface="+mn-lt"/>
                <a:ea typeface="+mn-ea"/>
                <a:cs typeface="+mn-cs"/>
              </a:rPr>
              <a:t>Intelligentie is opgebouwd uit verschillende </a:t>
            </a:r>
            <a:r>
              <a:rPr lang="nl-BE" sz="1200" b="1" i="0" kern="1200" dirty="0">
                <a:solidFill>
                  <a:schemeClr val="tx1"/>
                </a:solidFill>
                <a:effectLst/>
                <a:latin typeface="+mn-lt"/>
                <a:ea typeface="+mn-ea"/>
                <a:cs typeface="+mn-cs"/>
              </a:rPr>
              <a:t>brede cognitieve vaardigheden</a:t>
            </a:r>
            <a:r>
              <a:rPr lang="nl-BE" sz="1200" b="0" i="0" kern="1200" dirty="0">
                <a:solidFill>
                  <a:schemeClr val="tx1"/>
                </a:solidFill>
                <a:effectLst/>
                <a:latin typeface="+mn-lt"/>
                <a:ea typeface="+mn-ea"/>
                <a:cs typeface="+mn-cs"/>
              </a:rPr>
              <a:t>, die aanknopingspunten bieden voor </a:t>
            </a:r>
            <a:r>
              <a:rPr lang="nl-BE" sz="1200" b="1" i="0" kern="1200" dirty="0">
                <a:solidFill>
                  <a:schemeClr val="tx1"/>
                </a:solidFill>
                <a:effectLst/>
                <a:latin typeface="+mn-lt"/>
                <a:ea typeface="+mn-ea"/>
                <a:cs typeface="+mn-cs"/>
              </a:rPr>
              <a:t>handelingsgerichte adviezen.</a:t>
            </a:r>
            <a:r>
              <a:rPr lang="nl-BE" sz="1200" b="0" i="0" kern="1200" dirty="0">
                <a:solidFill>
                  <a:schemeClr val="tx1"/>
                </a:solidFill>
                <a:effectLst/>
                <a:latin typeface="+mn-lt"/>
                <a:ea typeface="+mn-ea"/>
                <a:cs typeface="+mn-cs"/>
              </a:rPr>
              <a:t> </a:t>
            </a:r>
            <a:endParaRPr lang="nl-BE" sz="1200" b="1" i="0" kern="1200" dirty="0">
              <a:solidFill>
                <a:schemeClr val="tx1"/>
              </a:solidFill>
              <a:effectLst/>
              <a:latin typeface="+mn-lt"/>
              <a:ea typeface="+mn-ea"/>
              <a:cs typeface="+mn-cs"/>
            </a:endParaRPr>
          </a:p>
          <a:p>
            <a:endParaRPr lang="nl-BE" sz="1200" b="0" i="0" kern="1200" dirty="0">
              <a:solidFill>
                <a:schemeClr val="tx1"/>
              </a:solidFill>
              <a:effectLst/>
              <a:latin typeface="+mn-lt"/>
              <a:ea typeface="+mn-ea"/>
              <a:cs typeface="+mn-cs"/>
            </a:endParaRPr>
          </a:p>
          <a:p>
            <a:r>
              <a:rPr lang="nl-BE" sz="1200" b="0" i="0" kern="1200" dirty="0">
                <a:solidFill>
                  <a:schemeClr val="tx1"/>
                </a:solidFill>
                <a:effectLst/>
                <a:latin typeface="+mn-lt"/>
                <a:ea typeface="+mn-ea"/>
                <a:cs typeface="+mn-cs"/>
              </a:rPr>
              <a:t>Leerlingen kunnen prestaties neerzetten op verschillende domeinen. We nemen in het model uiteraard </a:t>
            </a:r>
            <a:r>
              <a:rPr lang="nl-BE" sz="1200" b="1" i="0" kern="1200" dirty="0">
                <a:solidFill>
                  <a:schemeClr val="tx1"/>
                </a:solidFill>
                <a:effectLst/>
                <a:latin typeface="+mn-lt"/>
                <a:ea typeface="+mn-ea"/>
                <a:cs typeface="+mn-cs"/>
              </a:rPr>
              <a:t>schoolse prestaties</a:t>
            </a:r>
            <a:r>
              <a:rPr lang="nl-BE" sz="1200" b="0" i="0" kern="1200" dirty="0">
                <a:solidFill>
                  <a:schemeClr val="tx1"/>
                </a:solidFill>
                <a:effectLst/>
                <a:latin typeface="+mn-lt"/>
                <a:ea typeface="+mn-ea"/>
                <a:cs typeface="+mn-cs"/>
              </a:rPr>
              <a:t> op, maar ook werkgerelateerde </a:t>
            </a:r>
            <a:r>
              <a:rPr lang="nl-BE" sz="1200" b="1" i="0" kern="1200" dirty="0">
                <a:solidFill>
                  <a:schemeClr val="tx1"/>
                </a:solidFill>
                <a:effectLst/>
                <a:latin typeface="+mn-lt"/>
                <a:ea typeface="+mn-ea"/>
                <a:cs typeface="+mn-cs"/>
              </a:rPr>
              <a:t>persoonlijkheidstypes</a:t>
            </a:r>
            <a:r>
              <a:rPr lang="nl-BE" sz="1200" b="0" i="0" kern="1200" dirty="0">
                <a:solidFill>
                  <a:schemeClr val="tx1"/>
                </a:solidFill>
                <a:effectLst/>
                <a:latin typeface="+mn-lt"/>
                <a:ea typeface="+mn-ea"/>
                <a:cs typeface="+mn-cs"/>
              </a:rPr>
              <a:t> volgens het RIASOC-model, sport en spel. Ook </a:t>
            </a:r>
            <a:r>
              <a:rPr lang="nl-BE" sz="1200" b="1" i="0" kern="1200" dirty="0">
                <a:solidFill>
                  <a:schemeClr val="tx1"/>
                </a:solidFill>
                <a:effectLst/>
                <a:latin typeface="+mn-lt"/>
                <a:ea typeface="+mn-ea"/>
                <a:cs typeface="+mn-cs"/>
              </a:rPr>
              <a:t>welbevinden</a:t>
            </a:r>
            <a:r>
              <a:rPr lang="nl-BE" sz="1200" b="0" i="0" kern="1200" dirty="0">
                <a:solidFill>
                  <a:schemeClr val="tx1"/>
                </a:solidFill>
                <a:effectLst/>
                <a:latin typeface="+mn-lt"/>
                <a:ea typeface="+mn-ea"/>
                <a:cs typeface="+mn-cs"/>
              </a:rPr>
              <a:t> is belangrijk en krijgt een plaats in het model!</a:t>
            </a:r>
          </a:p>
          <a:p>
            <a:endParaRPr lang="nl-BE" sz="1200" b="1" i="0" kern="1200" dirty="0">
              <a:solidFill>
                <a:schemeClr val="tx1"/>
              </a:solidFill>
              <a:effectLst/>
              <a:latin typeface="+mn-lt"/>
              <a:ea typeface="+mn-ea"/>
              <a:cs typeface="+mn-cs"/>
            </a:endParaRPr>
          </a:p>
          <a:p>
            <a:r>
              <a:rPr lang="nl-BE" sz="1200" b="1" i="0" kern="1200" dirty="0">
                <a:solidFill>
                  <a:schemeClr val="tx1"/>
                </a:solidFill>
                <a:effectLst/>
                <a:latin typeface="+mn-lt"/>
                <a:ea typeface="+mn-ea"/>
                <a:cs typeface="+mn-cs"/>
              </a:rPr>
              <a:t>Socio-culturele elementen</a:t>
            </a:r>
            <a:r>
              <a:rPr lang="nl-BE" sz="1200" b="0" i="0" kern="1200" dirty="0">
                <a:solidFill>
                  <a:schemeClr val="tx1"/>
                </a:solidFill>
                <a:effectLst/>
                <a:latin typeface="+mn-lt"/>
                <a:ea typeface="+mn-ea"/>
                <a:cs typeface="+mn-cs"/>
              </a:rPr>
              <a:t>, zoals kansarmoede, kunnen voor een foute inschatting zorgen van cognitieve en schoolse vaardigheden.</a:t>
            </a:r>
            <a:br>
              <a:rPr lang="nl-BE" dirty="0"/>
            </a:br>
            <a:r>
              <a:rPr lang="nl-BE" sz="1200" b="0" i="0" kern="1200" dirty="0">
                <a:solidFill>
                  <a:schemeClr val="tx1"/>
                </a:solidFill>
                <a:effectLst/>
                <a:latin typeface="+mn-lt"/>
                <a:ea typeface="+mn-ea"/>
                <a:cs typeface="+mn-cs"/>
              </a:rPr>
              <a:t>Tijdens een onderzoek beperken we eventuele storende factoren (</a:t>
            </a:r>
            <a:r>
              <a:rPr lang="nl-BE" sz="1200" b="0" i="0" u="sng" kern="1200" dirty="0">
                <a:solidFill>
                  <a:schemeClr val="tx1"/>
                </a:solidFill>
                <a:effectLst/>
                <a:latin typeface="+mn-lt"/>
                <a:ea typeface="+mn-ea"/>
                <a:cs typeface="+mn-cs"/>
                <a:hlinkClick r:id="rId3"/>
              </a:rPr>
              <a:t>faire diagnostiek</a:t>
            </a:r>
            <a:r>
              <a:rPr lang="nl-BE" sz="1200" b="0" i="0" kern="1200" dirty="0">
                <a:solidFill>
                  <a:schemeClr val="tx1"/>
                </a:solidFill>
                <a:effectLst/>
                <a:latin typeface="+mn-lt"/>
                <a:ea typeface="+mn-ea"/>
                <a:cs typeface="+mn-cs"/>
              </a:rPr>
              <a:t>).</a:t>
            </a:r>
          </a:p>
          <a:p>
            <a:endParaRPr lang="nl-BE" sz="1200" b="0" i="0" kern="1200" dirty="0">
              <a:solidFill>
                <a:schemeClr val="tx1"/>
              </a:solidFill>
              <a:effectLst/>
              <a:latin typeface="+mn-lt"/>
              <a:ea typeface="+mn-ea"/>
              <a:cs typeface="+mn-cs"/>
            </a:endParaRPr>
          </a:p>
          <a:p>
            <a:r>
              <a:rPr lang="nl-BE" sz="1200" b="1" i="0" kern="1200" dirty="0">
                <a:solidFill>
                  <a:schemeClr val="tx1"/>
                </a:solidFill>
                <a:effectLst/>
                <a:latin typeface="+mn-lt"/>
                <a:ea typeface="+mn-ea"/>
                <a:cs typeface="+mn-cs"/>
              </a:rPr>
              <a:t>Dynamiek</a:t>
            </a:r>
            <a:r>
              <a:rPr lang="nl-BE" sz="1200" b="0" i="0" kern="1200" dirty="0">
                <a:solidFill>
                  <a:schemeClr val="tx1"/>
                </a:solidFill>
                <a:effectLst/>
                <a:latin typeface="+mn-lt"/>
                <a:ea typeface="+mn-ea"/>
                <a:cs typeface="+mn-cs"/>
              </a:rPr>
              <a:t> staat centraal in het </a:t>
            </a:r>
            <a:r>
              <a:rPr lang="nl-BE" sz="1200" b="0" i="0" u="sng" kern="1200" dirty="0">
                <a:solidFill>
                  <a:schemeClr val="tx1"/>
                </a:solidFill>
                <a:effectLst/>
                <a:latin typeface="+mn-lt"/>
                <a:ea typeface="+mn-ea"/>
                <a:cs typeface="+mn-cs"/>
                <a:hlinkClick r:id="rId4"/>
              </a:rPr>
              <a:t>Geïntegreerd werkmodel</a:t>
            </a:r>
            <a:r>
              <a:rPr lang="nl-BE" sz="1200" b="0" i="0" kern="1200" dirty="0">
                <a:solidFill>
                  <a:schemeClr val="tx1"/>
                </a:solidFill>
                <a:effectLst/>
                <a:latin typeface="+mn-lt"/>
                <a:ea typeface="+mn-ea"/>
                <a:cs typeface="+mn-cs"/>
              </a:rPr>
              <a:t>. Het ontwikkelings- en (onderwijs)leerproces bepaalt in welke mate een leerling zijn sterke cognitieve vaardigheden verder kan </a:t>
            </a:r>
            <a:r>
              <a:rPr lang="nl-BE" sz="1200" b="1" i="0" kern="1200" dirty="0">
                <a:solidFill>
                  <a:schemeClr val="tx1"/>
                </a:solidFill>
                <a:effectLst/>
                <a:latin typeface="+mn-lt"/>
                <a:ea typeface="+mn-ea"/>
                <a:cs typeface="+mn-cs"/>
              </a:rPr>
              <a:t>ontwikkelen</a:t>
            </a:r>
            <a:r>
              <a:rPr lang="nl-BE" sz="1200" b="0" i="0" kern="1200" dirty="0">
                <a:solidFill>
                  <a:schemeClr val="tx1"/>
                </a:solidFill>
                <a:effectLst/>
                <a:latin typeface="+mn-lt"/>
                <a:ea typeface="+mn-ea"/>
                <a:cs typeface="+mn-cs"/>
              </a:rPr>
              <a:t> tot sterke prestaties. Dit proces vraagt oefening en training en wordt beïnvloed door niet-cognitieve leerlingkenmerken en kenmerken van de context.</a:t>
            </a:r>
          </a:p>
          <a:p>
            <a:endParaRPr lang="nl-BE" sz="1200" b="0" i="0" kern="1200" dirty="0">
              <a:solidFill>
                <a:schemeClr val="tx1"/>
              </a:solidFill>
              <a:effectLst/>
              <a:latin typeface="+mn-lt"/>
              <a:ea typeface="+mn-ea"/>
              <a:cs typeface="+mn-cs"/>
            </a:endParaRPr>
          </a:p>
          <a:p>
            <a:r>
              <a:rPr lang="nl-BE" sz="1200" b="0" i="0" kern="1200" dirty="0">
                <a:solidFill>
                  <a:schemeClr val="tx1"/>
                </a:solidFill>
                <a:effectLst/>
                <a:latin typeface="+mn-lt"/>
                <a:ea typeface="+mn-ea"/>
                <a:cs typeface="+mn-cs"/>
              </a:rPr>
              <a:t>Niet-cognitieve leerlingkenmerken, zoals motivatie of creativiteit, kunnen de ontwikkeling van sterke vaardigheden </a:t>
            </a:r>
            <a:r>
              <a:rPr lang="nl-BE" sz="1200" b="1" i="0" kern="1200" dirty="0">
                <a:solidFill>
                  <a:schemeClr val="tx1"/>
                </a:solidFill>
                <a:effectLst/>
                <a:latin typeface="+mn-lt"/>
                <a:ea typeface="+mn-ea"/>
                <a:cs typeface="+mn-cs"/>
              </a:rPr>
              <a:t>bevorderen</a:t>
            </a:r>
            <a:r>
              <a:rPr lang="nl-BE" sz="1200" b="0" i="0" kern="1200" dirty="0">
                <a:solidFill>
                  <a:schemeClr val="tx1"/>
                </a:solidFill>
                <a:effectLst/>
                <a:latin typeface="+mn-lt"/>
                <a:ea typeface="+mn-ea"/>
                <a:cs typeface="+mn-cs"/>
              </a:rPr>
              <a:t> of </a:t>
            </a:r>
            <a:r>
              <a:rPr lang="nl-BE" sz="1200" b="1" i="0" kern="1200" dirty="0">
                <a:solidFill>
                  <a:schemeClr val="tx1"/>
                </a:solidFill>
                <a:effectLst/>
                <a:latin typeface="+mn-lt"/>
                <a:ea typeface="+mn-ea"/>
                <a:cs typeface="+mn-cs"/>
              </a:rPr>
              <a:t>belemmeren</a:t>
            </a:r>
            <a:r>
              <a:rPr lang="nl-BE" sz="1200" b="0" i="0" kern="1200" dirty="0">
                <a:solidFill>
                  <a:schemeClr val="tx1"/>
                </a:solidFill>
                <a:effectLst/>
                <a:latin typeface="+mn-lt"/>
                <a:ea typeface="+mn-ea"/>
                <a:cs typeface="+mn-cs"/>
              </a:rPr>
              <a:t>, maar spelen niet mee in de onderkenning van cognitief sterk functioneren.</a:t>
            </a:r>
          </a:p>
          <a:p>
            <a:endParaRPr lang="nl-BE" sz="1200" b="0" i="0" kern="1200" dirty="0">
              <a:solidFill>
                <a:schemeClr val="tx1"/>
              </a:solidFill>
              <a:effectLst/>
              <a:latin typeface="+mn-lt"/>
              <a:ea typeface="+mn-ea"/>
              <a:cs typeface="+mn-cs"/>
            </a:endParaRPr>
          </a:p>
          <a:p>
            <a:r>
              <a:rPr lang="nl-BE" sz="1200" b="0" i="0" kern="1200" dirty="0">
                <a:solidFill>
                  <a:schemeClr val="tx1"/>
                </a:solidFill>
                <a:effectLst/>
                <a:latin typeface="+mn-lt"/>
                <a:ea typeface="+mn-ea"/>
                <a:cs typeface="+mn-cs"/>
              </a:rPr>
              <a:t>De leerling staat in </a:t>
            </a:r>
            <a:r>
              <a:rPr lang="nl-BE" sz="1200" b="1" i="0" kern="1200" dirty="0">
                <a:solidFill>
                  <a:schemeClr val="tx1"/>
                </a:solidFill>
                <a:effectLst/>
                <a:latin typeface="+mn-lt"/>
                <a:ea typeface="+mn-ea"/>
                <a:cs typeface="+mn-cs"/>
              </a:rPr>
              <a:t>interactie</a:t>
            </a:r>
            <a:r>
              <a:rPr lang="nl-BE" sz="1200" b="0" i="0" kern="1200" dirty="0">
                <a:solidFill>
                  <a:schemeClr val="tx1"/>
                </a:solidFill>
                <a:effectLst/>
                <a:latin typeface="+mn-lt"/>
                <a:ea typeface="+mn-ea"/>
                <a:cs typeface="+mn-cs"/>
              </a:rPr>
              <a:t> met zijn omgeving. Elke context ondersteunt in meer of mindere mate de </a:t>
            </a:r>
            <a:r>
              <a:rPr lang="nl-BE" sz="1200" b="1" i="0" kern="1200" dirty="0">
                <a:solidFill>
                  <a:schemeClr val="tx1"/>
                </a:solidFill>
                <a:effectLst/>
                <a:latin typeface="+mn-lt"/>
                <a:ea typeface="+mn-ea"/>
                <a:cs typeface="+mn-cs"/>
              </a:rPr>
              <a:t>autonomie, competentie en verbondenheid</a:t>
            </a:r>
            <a:r>
              <a:rPr lang="nl-BE" sz="1200" b="0" i="0" kern="1200" dirty="0">
                <a:solidFill>
                  <a:schemeClr val="tx1"/>
                </a:solidFill>
                <a:effectLst/>
                <a:latin typeface="+mn-lt"/>
                <a:ea typeface="+mn-ea"/>
                <a:cs typeface="+mn-cs"/>
              </a:rPr>
              <a:t> van de leerling. Door aan te sluiten bij </a:t>
            </a:r>
            <a:r>
              <a:rPr lang="nl-BE" sz="1200" b="1" i="0" kern="1200" dirty="0">
                <a:solidFill>
                  <a:schemeClr val="tx1"/>
                </a:solidFill>
                <a:effectLst/>
                <a:latin typeface="+mn-lt"/>
                <a:ea typeface="+mn-ea"/>
                <a:cs typeface="+mn-cs"/>
              </a:rPr>
              <a:t>interesses</a:t>
            </a:r>
            <a:r>
              <a:rPr lang="nl-BE" sz="1200" b="0" i="0" kern="1200" dirty="0">
                <a:solidFill>
                  <a:schemeClr val="tx1"/>
                </a:solidFill>
                <a:effectLst/>
                <a:latin typeface="+mn-lt"/>
                <a:ea typeface="+mn-ea"/>
                <a:cs typeface="+mn-cs"/>
              </a:rPr>
              <a:t> en door </a:t>
            </a:r>
            <a:r>
              <a:rPr lang="nl-BE" sz="1200" b="1" i="0" kern="1200" dirty="0">
                <a:solidFill>
                  <a:schemeClr val="tx1"/>
                </a:solidFill>
                <a:effectLst/>
                <a:latin typeface="+mn-lt"/>
                <a:ea typeface="+mn-ea"/>
                <a:cs typeface="+mn-cs"/>
              </a:rPr>
              <a:t>uitdaging</a:t>
            </a:r>
            <a:r>
              <a:rPr lang="nl-BE" sz="1200" b="0" i="0" kern="1200" dirty="0">
                <a:solidFill>
                  <a:schemeClr val="tx1"/>
                </a:solidFill>
                <a:effectLst/>
                <a:latin typeface="+mn-lt"/>
                <a:ea typeface="+mn-ea"/>
                <a:cs typeface="+mn-cs"/>
              </a:rPr>
              <a:t> aan te bieden kan de omgeving het ontwikkelings- en leerproces van de leerling stimuleren.</a:t>
            </a:r>
            <a:endParaRPr lang="nl-BE" dirty="0"/>
          </a:p>
        </p:txBody>
      </p:sp>
      <p:sp>
        <p:nvSpPr>
          <p:cNvPr id="4" name="Tijdelijke aanduiding voor koptekst 3"/>
          <p:cNvSpPr>
            <a:spLocks noGrp="1"/>
          </p:cNvSpPr>
          <p:nvPr>
            <p:ph type="hdr" sz="quarter"/>
          </p:nvPr>
        </p:nvSpPr>
        <p:spPr/>
        <p:txBody>
          <a:bodyPr/>
          <a:lstStyle/>
          <a:p>
            <a:r>
              <a:rPr lang="nl-BE"/>
              <a:t>Prodia</a:t>
            </a:r>
          </a:p>
        </p:txBody>
      </p:sp>
      <p:sp>
        <p:nvSpPr>
          <p:cNvPr id="5" name="Tijdelijke aanduiding voor voettekst 4"/>
          <p:cNvSpPr>
            <a:spLocks noGrp="1"/>
          </p:cNvSpPr>
          <p:nvPr>
            <p:ph type="ftr" sz="quarter" idx="4"/>
          </p:nvPr>
        </p:nvSpPr>
        <p:spPr/>
        <p:txBody>
          <a:bodyPr/>
          <a:lstStyle/>
          <a:p>
            <a:endParaRPr lang="nl-BE"/>
          </a:p>
        </p:txBody>
      </p:sp>
      <p:sp>
        <p:nvSpPr>
          <p:cNvPr id="6" name="Tijdelijke aanduiding voor dianummer 5"/>
          <p:cNvSpPr>
            <a:spLocks noGrp="1"/>
          </p:cNvSpPr>
          <p:nvPr>
            <p:ph type="sldNum" sz="quarter" idx="5"/>
          </p:nvPr>
        </p:nvSpPr>
        <p:spPr/>
        <p:txBody>
          <a:bodyPr/>
          <a:lstStyle/>
          <a:p>
            <a:fld id="{14DC514E-AD7F-434D-866B-77D80BBE80CA}" type="slidenum">
              <a:rPr lang="nl-BE" smtClean="0"/>
              <a:pPr/>
              <a:t>7</a:t>
            </a:fld>
            <a:endParaRPr lang="nl-BE"/>
          </a:p>
        </p:txBody>
      </p:sp>
    </p:spTree>
    <p:extLst>
      <p:ext uri="{BB962C8B-B14F-4D97-AF65-F5344CB8AC3E}">
        <p14:creationId xmlns:p14="http://schemas.microsoft.com/office/powerpoint/2010/main" val="3543013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dirty="0">
                <a:solidFill>
                  <a:schemeClr val="tx1"/>
                </a:solidFill>
                <a:effectLst/>
                <a:latin typeface="+mn-lt"/>
                <a:ea typeface="+mn-ea"/>
                <a:cs typeface="+mn-cs"/>
              </a:rPr>
              <a:t>Bepalen of een leerling cognitief sterk functioneert, gebeurt door het in kaart brengen van </a:t>
            </a:r>
            <a:r>
              <a:rPr lang="nl-BE" sz="1200" b="1" i="0" kern="1200" dirty="0">
                <a:solidFill>
                  <a:schemeClr val="tx1"/>
                </a:solidFill>
                <a:effectLst/>
                <a:latin typeface="+mn-lt"/>
                <a:ea typeface="+mn-ea"/>
                <a:cs typeface="+mn-cs"/>
              </a:rPr>
              <a:t>(brede) cognitieve en schoolse vaardigheden</a:t>
            </a:r>
            <a:r>
              <a:rPr lang="nl-BE" sz="1200" b="0" i="0" kern="1200" dirty="0">
                <a:solidFill>
                  <a:schemeClr val="tx1"/>
                </a:solidFill>
                <a:effectLst/>
                <a:latin typeface="+mn-lt"/>
                <a:ea typeface="+mn-ea"/>
                <a:cs typeface="+mn-cs"/>
              </a:rPr>
              <a:t>. De onderkenning gebeurt steeds in combinatie met het bepalen van </a:t>
            </a:r>
            <a:r>
              <a:rPr lang="nl-BE" sz="1200" b="1" i="0" kern="1200" dirty="0">
                <a:solidFill>
                  <a:schemeClr val="tx1"/>
                </a:solidFill>
                <a:effectLst/>
                <a:latin typeface="+mn-lt"/>
                <a:ea typeface="+mn-ea"/>
                <a:cs typeface="+mn-cs"/>
              </a:rPr>
              <a:t>doelen</a:t>
            </a:r>
            <a:r>
              <a:rPr lang="nl-BE" sz="1200" b="0" i="0" kern="1200" dirty="0">
                <a:solidFill>
                  <a:schemeClr val="tx1"/>
                </a:solidFill>
                <a:effectLst/>
                <a:latin typeface="+mn-lt"/>
                <a:ea typeface="+mn-ea"/>
                <a:cs typeface="+mn-cs"/>
              </a:rPr>
              <a:t> en </a:t>
            </a:r>
            <a:r>
              <a:rPr lang="nl-BE" sz="1200" b="1" i="0" kern="1200" dirty="0">
                <a:solidFill>
                  <a:schemeClr val="tx1"/>
                </a:solidFill>
                <a:effectLst/>
                <a:latin typeface="+mn-lt"/>
                <a:ea typeface="+mn-ea"/>
                <a:cs typeface="+mn-cs"/>
              </a:rPr>
              <a:t>onderwijsbehoeften</a:t>
            </a:r>
            <a:r>
              <a:rPr lang="nl-BE" sz="1200" b="0" i="0" kern="1200" dirty="0">
                <a:solidFill>
                  <a:schemeClr val="tx1"/>
                </a:solidFill>
                <a:effectLst/>
                <a:latin typeface="+mn-lt"/>
                <a:ea typeface="+mn-ea"/>
                <a:cs typeface="+mn-cs"/>
              </a:rPr>
              <a:t>, binnen een ruimer </a:t>
            </a:r>
            <a:r>
              <a:rPr lang="nl-BE" sz="1200" b="1" i="0" kern="1200" dirty="0">
                <a:solidFill>
                  <a:schemeClr val="tx1"/>
                </a:solidFill>
                <a:effectLst/>
                <a:latin typeface="+mn-lt"/>
                <a:ea typeface="+mn-ea"/>
                <a:cs typeface="+mn-cs"/>
              </a:rPr>
              <a:t>HGD-traject, </a:t>
            </a:r>
            <a:r>
              <a:rPr lang="nl-BE" sz="1200" b="0" i="0" kern="1200" dirty="0">
                <a:solidFill>
                  <a:schemeClr val="tx1"/>
                </a:solidFill>
                <a:effectLst/>
                <a:latin typeface="+mn-lt"/>
                <a:ea typeface="+mn-ea"/>
                <a:cs typeface="+mn-cs"/>
              </a:rPr>
              <a:t>aan de hand van het kader ICF-CY</a:t>
            </a:r>
            <a:r>
              <a:rPr lang="nl-BE" sz="1200" b="1" i="0" kern="1200" dirty="0">
                <a:solidFill>
                  <a:schemeClr val="tx1"/>
                </a:solidFill>
                <a:effectLst/>
                <a:latin typeface="+mn-lt"/>
                <a:ea typeface="+mn-ea"/>
                <a:cs typeface="+mn-cs"/>
              </a:rPr>
              <a:t>.</a:t>
            </a:r>
          </a:p>
          <a:p>
            <a:endParaRPr lang="nl-BE" sz="1200" b="1" i="0" kern="1200" dirty="0">
              <a:solidFill>
                <a:schemeClr val="tx1"/>
              </a:solidFill>
              <a:effectLst/>
              <a:latin typeface="+mn-lt"/>
              <a:ea typeface="+mn-ea"/>
              <a:cs typeface="+mn-cs"/>
            </a:endParaRPr>
          </a:p>
          <a:p>
            <a:pPr lvl="0"/>
            <a:r>
              <a:rPr lang="nl-BE" sz="1200" b="1" kern="1200" dirty="0">
                <a:solidFill>
                  <a:schemeClr val="tx1"/>
                </a:solidFill>
                <a:effectLst/>
                <a:latin typeface="+mn-lt"/>
                <a:ea typeface="+mn-ea"/>
                <a:cs typeface="+mn-cs"/>
              </a:rPr>
              <a:t>10 % van de leerlingen</a:t>
            </a:r>
            <a:r>
              <a:rPr lang="nl-BE" sz="1200" kern="1200" dirty="0">
                <a:solidFill>
                  <a:schemeClr val="tx1"/>
                </a:solidFill>
                <a:effectLst/>
                <a:latin typeface="+mn-lt"/>
                <a:ea typeface="+mn-ea"/>
                <a:cs typeface="+mn-cs"/>
              </a:rPr>
              <a:t> heeft nood aan maatregelen voor zeer makkelijk lerende leerlingen, waaronder aanpassingen van het onderwijsaanbod.</a:t>
            </a:r>
          </a:p>
          <a:p>
            <a:r>
              <a:rPr lang="nl-BE" sz="1200" kern="1200" dirty="0">
                <a:solidFill>
                  <a:schemeClr val="tx1"/>
                </a:solidFill>
                <a:effectLst/>
                <a:latin typeface="+mn-lt"/>
                <a:ea typeface="+mn-ea"/>
                <a:cs typeface="+mn-cs"/>
              </a:rPr>
              <a:t>Recent is er veel aandacht voor de 10% laagst scorende leerlingen. Vervoort (2019): “Naar analogie met deze afbakening vragen we nu ook aandacht voor de 10% hoogst scorende leerlingen. Ook zij hebben immers nood aan aanpassingen van het klassikale aanbod. Belangrijk is om deze grens niet al te strikt te hanteren.</a:t>
            </a:r>
            <a:endParaRPr lang="nl-NL" sz="1200" kern="1200" dirty="0">
              <a:solidFill>
                <a:schemeClr val="tx1"/>
              </a:solidFill>
              <a:effectLst/>
              <a:latin typeface="+mn-lt"/>
              <a:ea typeface="+mn-ea"/>
              <a:cs typeface="+mn-cs"/>
            </a:endParaRPr>
          </a:p>
          <a:p>
            <a:pPr lvl="0"/>
            <a:endParaRPr lang="nl-BE" sz="1200" kern="1200" dirty="0">
              <a:solidFill>
                <a:schemeClr val="tx1"/>
              </a:solidFill>
              <a:effectLst/>
              <a:latin typeface="+mn-lt"/>
              <a:ea typeface="+mn-ea"/>
              <a:cs typeface="+mn-cs"/>
            </a:endParaRPr>
          </a:p>
          <a:p>
            <a:pPr lvl="0"/>
            <a:r>
              <a:rPr lang="nl-BE" sz="1200" kern="1200" dirty="0">
                <a:solidFill>
                  <a:schemeClr val="tx1"/>
                </a:solidFill>
                <a:effectLst/>
                <a:latin typeface="+mn-lt"/>
                <a:ea typeface="+mn-ea"/>
                <a:cs typeface="+mn-cs"/>
              </a:rPr>
              <a:t>Leerlingen die in de top 10 % scoren voor een bepaald onderdeel, hebben evenveel nood aan aanpassingen van de leerstof voor dat onderdeel als leerlingen die zich voor alle onderdelen in de top 10 % situeren.</a:t>
            </a:r>
            <a:endParaRPr lang="nl-NL"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pPr lvl="0"/>
            <a:r>
              <a:rPr lang="nl-BE" sz="1200" kern="1200" dirty="0">
                <a:solidFill>
                  <a:schemeClr val="tx1"/>
                </a:solidFill>
                <a:effectLst/>
                <a:latin typeface="+mn-lt"/>
                <a:ea typeface="+mn-ea"/>
                <a:cs typeface="+mn-cs"/>
              </a:rPr>
              <a:t>Cognitief</a:t>
            </a:r>
            <a:r>
              <a:rPr lang="nl-NL" sz="1200" kern="1200" dirty="0">
                <a:solidFill>
                  <a:schemeClr val="tx1"/>
                </a:solidFill>
                <a:effectLst/>
                <a:latin typeface="+mn-lt"/>
                <a:ea typeface="+mn-ea"/>
                <a:cs typeface="+mn-cs"/>
              </a:rPr>
              <a:t> sterk functioneren is ruimer dan een (zeer) hoge totaalscore op een</a:t>
            </a:r>
            <a:r>
              <a:rPr lang="nl-NL" sz="1200" b="1" kern="1200" dirty="0">
                <a:solidFill>
                  <a:schemeClr val="tx1"/>
                </a:solidFill>
                <a:effectLst/>
                <a:latin typeface="+mn-lt"/>
                <a:ea typeface="+mn-ea"/>
                <a:cs typeface="+mn-cs"/>
              </a:rPr>
              <a:t> intelligentiemeting</a:t>
            </a:r>
            <a:r>
              <a:rPr lang="nl-NL" sz="1200" kern="1200" dirty="0">
                <a:solidFill>
                  <a:schemeClr val="tx1"/>
                </a:solidFill>
                <a:effectLst/>
                <a:latin typeface="+mn-lt"/>
                <a:ea typeface="+mn-ea"/>
                <a:cs typeface="+mn-cs"/>
              </a:rPr>
              <a:t>. Ook </a:t>
            </a:r>
            <a:r>
              <a:rPr lang="nl-NL" sz="1200" b="1" kern="1200" dirty="0">
                <a:solidFill>
                  <a:schemeClr val="tx1"/>
                </a:solidFill>
                <a:effectLst/>
                <a:latin typeface="+mn-lt"/>
                <a:ea typeface="+mn-ea"/>
                <a:cs typeface="+mn-cs"/>
              </a:rPr>
              <a:t>schoolse vaardigheden </a:t>
            </a:r>
            <a:r>
              <a:rPr lang="nl-NL" sz="1200" kern="1200" dirty="0">
                <a:solidFill>
                  <a:schemeClr val="tx1"/>
                </a:solidFill>
                <a:effectLst/>
                <a:latin typeface="+mn-lt"/>
                <a:ea typeface="+mn-ea"/>
                <a:cs typeface="+mn-cs"/>
              </a:rPr>
              <a:t>bieden indicaties voor sterk functioneren.</a:t>
            </a:r>
          </a:p>
          <a:p>
            <a:r>
              <a:rPr lang="nl-BE" sz="1200"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pPr lvl="0"/>
            <a:r>
              <a:rPr lang="nl-BE" sz="1200" kern="1200" dirty="0">
                <a:solidFill>
                  <a:schemeClr val="tx1"/>
                </a:solidFill>
                <a:effectLst/>
                <a:latin typeface="+mn-lt"/>
                <a:ea typeface="+mn-ea"/>
                <a:cs typeface="+mn-cs"/>
              </a:rPr>
              <a:t>De focus ligt op </a:t>
            </a:r>
            <a:r>
              <a:rPr lang="nl-BE" sz="1200" b="1" kern="1200" dirty="0">
                <a:solidFill>
                  <a:schemeClr val="tx1"/>
                </a:solidFill>
                <a:effectLst/>
                <a:latin typeface="+mn-lt"/>
                <a:ea typeface="+mn-ea"/>
                <a:cs typeface="+mn-cs"/>
              </a:rPr>
              <a:t>specifieke onderwijsbehoeften</a:t>
            </a:r>
            <a:r>
              <a:rPr lang="nl-BE" sz="1200" kern="1200" dirty="0">
                <a:solidFill>
                  <a:schemeClr val="tx1"/>
                </a:solidFill>
                <a:effectLst/>
                <a:latin typeface="+mn-lt"/>
                <a:ea typeface="+mn-ea"/>
                <a:cs typeface="+mn-cs"/>
              </a:rPr>
              <a:t>. Leerlingen die hoog presteren op een of meerdere vakken, hebben ongeacht hun algemene intelligentie nood aan gerichte </a:t>
            </a:r>
            <a:r>
              <a:rPr lang="nl-BE" sz="1200" b="1" kern="1200" dirty="0">
                <a:solidFill>
                  <a:schemeClr val="tx1"/>
                </a:solidFill>
                <a:effectLst/>
                <a:latin typeface="+mn-lt"/>
                <a:ea typeface="+mn-ea"/>
                <a:cs typeface="+mn-cs"/>
              </a:rPr>
              <a:t>aanpassingen van het aanbod</a:t>
            </a:r>
            <a:r>
              <a:rPr lang="nl-BE" sz="1200" kern="1200" dirty="0">
                <a:solidFill>
                  <a:schemeClr val="tx1"/>
                </a:solidFill>
                <a:effectLst/>
                <a:latin typeface="+mn-lt"/>
                <a:ea typeface="+mn-ea"/>
                <a:cs typeface="+mn-cs"/>
              </a:rPr>
              <a:t>.</a:t>
            </a:r>
            <a:endParaRPr lang="nl-NL"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Door in te zetten op een </a:t>
            </a:r>
            <a:r>
              <a:rPr lang="nl-NL" sz="1200" b="1" kern="1200" dirty="0">
                <a:solidFill>
                  <a:schemeClr val="tx1"/>
                </a:solidFill>
                <a:effectLst/>
                <a:latin typeface="+mn-lt"/>
                <a:ea typeface="+mn-ea"/>
                <a:cs typeface="+mn-cs"/>
              </a:rPr>
              <a:t>sterke brede basiszorg en maatregelen in de verhoogde zorg</a:t>
            </a:r>
            <a:r>
              <a:rPr lang="nl-NL" sz="1200" kern="1200" dirty="0">
                <a:solidFill>
                  <a:schemeClr val="tx1"/>
                </a:solidFill>
                <a:effectLst/>
                <a:latin typeface="+mn-lt"/>
                <a:ea typeface="+mn-ea"/>
                <a:cs typeface="+mn-cs"/>
              </a:rPr>
              <a:t> kunnen scholen al in grote mate tegemoetkomen aan de onderwijsbehoeften van een beduidend aantal cognitief sterke leerlingen en detecteren voor welke leerlingen dit niet volstaat. </a:t>
            </a:r>
            <a:r>
              <a:rPr lang="nl-BE" sz="1200" kern="1200" dirty="0">
                <a:solidFill>
                  <a:schemeClr val="tx1"/>
                </a:solidFill>
                <a:effectLst/>
                <a:latin typeface="+mn-lt"/>
                <a:ea typeface="+mn-ea"/>
                <a:cs typeface="+mn-cs"/>
              </a:rPr>
              <a:t>Als deze zorg toch tot onvoldoende vooruitgang leidt, bezorgdheden blijven bestaan of als er behoefte is aan externe ondersteuning, kan het CLB een handelingsgericht diagnostisch traject opstarten.</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CB057476-449C-42E0-AAB2-81F749301B89}" type="slidenum">
              <a:rPr lang="nl-BE" smtClean="0"/>
              <a:t>8</a:t>
            </a:fld>
            <a:endParaRPr lang="nl-BE"/>
          </a:p>
        </p:txBody>
      </p:sp>
    </p:spTree>
    <p:extLst>
      <p:ext uri="{BB962C8B-B14F-4D97-AF65-F5344CB8AC3E}">
        <p14:creationId xmlns:p14="http://schemas.microsoft.com/office/powerpoint/2010/main" val="3459406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Bron voor illustratie: https://mathwithbaddrawings.com/2018/08/15/the-bubble-under-the-mathematical-rug/ </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Leerlingen die in de top 10 % scoren voor een bepaald onderdeel, hebben evenveel nood aan aanpassingen van de leerstof voor dat onderdeel als leerlingen die zich voor alle onderdelen in de top 10 % situeren.</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Als leerlingen opvallend hoger scoren dan hun klas- of jaargenoten die een vergelijkbare hoeveelheid schoolse instructie kregen, hebben ze doorgaans nood aan een aangepast aanbod.</a:t>
            </a:r>
          </a:p>
          <a:p>
            <a:endParaRPr lang="nl-BE" sz="1200" kern="1200" dirty="0">
              <a:solidFill>
                <a:schemeClr val="tx1"/>
              </a:solidFill>
              <a:effectLst/>
              <a:latin typeface="+mn-lt"/>
              <a:ea typeface="+mn-ea"/>
              <a:cs typeface="+mn-cs"/>
            </a:endParaRPr>
          </a:p>
          <a:p>
            <a:r>
              <a:rPr lang="nl-BE" dirty="0"/>
              <a:t>De verdeling van leerlingen op het spectrum kan sterk verschillen per klas/school/onderwijsvorm/… naargelang IQ, </a:t>
            </a:r>
            <a:r>
              <a:rPr lang="nl-BE" dirty="0" err="1"/>
              <a:t>BCV’s</a:t>
            </a:r>
            <a:r>
              <a:rPr lang="nl-BE" dirty="0"/>
              <a:t> of schoolse vaardigheden.</a:t>
            </a:r>
          </a:p>
          <a:p>
            <a:r>
              <a:rPr lang="nl-BE" dirty="0"/>
              <a:t>Een leerling in top 10% </a:t>
            </a:r>
            <a:r>
              <a:rPr lang="nl-BE" dirty="0" err="1"/>
              <a:t>BCV’s</a:t>
            </a:r>
            <a:r>
              <a:rPr lang="nl-BE" dirty="0"/>
              <a:t> zou in ene klas een verrijkend aanbod nodig kunnen hebben, terwijl hij/zij in een andere, sterkere klas nog vrij goed aan zijn trekken komt (ook afhankelijk van profiel van </a:t>
            </a:r>
            <a:r>
              <a:rPr lang="nl-BE" dirty="0" err="1"/>
              <a:t>BCV’s</a:t>
            </a:r>
            <a:r>
              <a:rPr lang="nl-BE" dirty="0"/>
              <a:t> – sterktes/zwaktes, cf. volgende slide).</a:t>
            </a:r>
          </a:p>
          <a:p>
            <a:endParaRPr lang="nl-BE" dirty="0"/>
          </a:p>
          <a:p>
            <a:r>
              <a:rPr lang="nl-NL" sz="1200" kern="1200" dirty="0">
                <a:solidFill>
                  <a:schemeClr val="tx1"/>
                </a:solidFill>
                <a:effectLst/>
                <a:latin typeface="+mn-lt"/>
                <a:ea typeface="+mn-ea"/>
                <a:cs typeface="+mn-cs"/>
              </a:rPr>
              <a:t>Grote didactische voorsprong? (cf. versnellen)</a:t>
            </a:r>
          </a:p>
          <a:p>
            <a:r>
              <a:rPr lang="nl-BE" sz="1200" i="1" kern="1200" dirty="0">
                <a:solidFill>
                  <a:schemeClr val="tx1"/>
                </a:solidFill>
                <a:effectLst/>
                <a:latin typeface="+mn-lt"/>
                <a:ea typeface="+mn-ea"/>
                <a:cs typeface="+mn-cs"/>
              </a:rPr>
              <a:t>Voorbeeld basisonderwijs: een leerling die aan het begin van het 3</a:t>
            </a:r>
            <a:r>
              <a:rPr lang="nl-BE" sz="1200" i="1" kern="1200" baseline="30000" dirty="0">
                <a:solidFill>
                  <a:schemeClr val="tx1"/>
                </a:solidFill>
                <a:effectLst/>
                <a:latin typeface="+mn-lt"/>
                <a:ea typeface="+mn-ea"/>
                <a:cs typeface="+mn-cs"/>
              </a:rPr>
              <a:t>de</a:t>
            </a:r>
            <a:r>
              <a:rPr lang="nl-BE" sz="1200" i="1" kern="1200" dirty="0">
                <a:solidFill>
                  <a:schemeClr val="tx1"/>
                </a:solidFill>
                <a:effectLst/>
                <a:latin typeface="+mn-lt"/>
                <a:ea typeface="+mn-ea"/>
                <a:cs typeface="+mn-cs"/>
              </a:rPr>
              <a:t> leerjaar op een genormeerde toets van leerstof begin of midden 4</a:t>
            </a:r>
            <a:r>
              <a:rPr lang="nl-BE" sz="1200" i="1" kern="1200" baseline="30000" dirty="0">
                <a:solidFill>
                  <a:schemeClr val="tx1"/>
                </a:solidFill>
                <a:effectLst/>
                <a:latin typeface="+mn-lt"/>
                <a:ea typeface="+mn-ea"/>
                <a:cs typeface="+mn-cs"/>
              </a:rPr>
              <a:t>de</a:t>
            </a:r>
            <a:r>
              <a:rPr lang="nl-BE" sz="1200" i="1" kern="1200" dirty="0">
                <a:solidFill>
                  <a:schemeClr val="tx1"/>
                </a:solidFill>
                <a:effectLst/>
                <a:latin typeface="+mn-lt"/>
                <a:ea typeface="+mn-ea"/>
                <a:cs typeface="+mn-cs"/>
              </a:rPr>
              <a:t> leerjaar een score haalt binnen zone A, B of C, heeft een didactische voorsprong van minstens één leerjaar.</a:t>
            </a:r>
            <a:endParaRPr lang="nl-NL" sz="1200" kern="1200" dirty="0">
              <a:solidFill>
                <a:schemeClr val="tx1"/>
              </a:solidFill>
              <a:effectLst/>
              <a:latin typeface="+mn-lt"/>
              <a:ea typeface="+mn-ea"/>
              <a:cs typeface="+mn-cs"/>
            </a:endParaRPr>
          </a:p>
          <a:p>
            <a:r>
              <a:rPr lang="nl-BE" sz="1200" i="1" kern="1200" dirty="0">
                <a:solidFill>
                  <a:schemeClr val="tx1"/>
                </a:solidFill>
                <a:effectLst/>
                <a:latin typeface="+mn-lt"/>
                <a:ea typeface="+mn-ea"/>
                <a:cs typeface="+mn-cs"/>
              </a:rPr>
              <a:t>Voorbeeld secundair onderwijs: Binnen een vakgroep bespreken de leraren met elkaar hoe groot de didactische voorsprong van een leerling is. Zo gaan de leraren na hoe ver de kennis van die leerling reikt (en of die bijvoorbeeld al aansluit bij leerstof van een jaar hoger), ook al ontbreken in het secundair onderwijs genormeerde toetsen.</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CB057476-449C-42E0-AAB2-81F749301B89}" type="slidenum">
              <a:rPr lang="nl-BE" smtClean="0"/>
              <a:t>9</a:t>
            </a:fld>
            <a:endParaRPr lang="nl-BE"/>
          </a:p>
        </p:txBody>
      </p:sp>
    </p:spTree>
    <p:extLst>
      <p:ext uri="{BB962C8B-B14F-4D97-AF65-F5344CB8AC3E}">
        <p14:creationId xmlns:p14="http://schemas.microsoft.com/office/powerpoint/2010/main" val="9671916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2362200" y="1122363"/>
            <a:ext cx="9144000" cy="2387600"/>
          </a:xfrm>
        </p:spPr>
        <p:txBody>
          <a:bodyPr anchor="b">
            <a:normAutofit/>
          </a:bodyPr>
          <a:lstStyle>
            <a:lvl1pPr algn="ctr">
              <a:defRPr sz="54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Klik om stijl te bewerken</a:t>
            </a:r>
            <a:endParaRPr lang="nl-BE" dirty="0"/>
          </a:p>
        </p:txBody>
      </p:sp>
      <p:sp>
        <p:nvSpPr>
          <p:cNvPr id="3" name="Ondertitel 2"/>
          <p:cNvSpPr>
            <a:spLocks noGrp="1"/>
          </p:cNvSpPr>
          <p:nvPr>
            <p:ph type="subTitle" idx="1"/>
          </p:nvPr>
        </p:nvSpPr>
        <p:spPr>
          <a:xfrm>
            <a:off x="2362200" y="3602038"/>
            <a:ext cx="9144000" cy="1655762"/>
          </a:xfrm>
        </p:spPr>
        <p:txBody>
          <a:bodyPr/>
          <a:lstStyle>
            <a:lvl1pPr marL="0" indent="0" algn="ctr">
              <a:buNone/>
              <a:defRPr sz="2400">
                <a:solidFill>
                  <a:srgbClr val="04999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7" name="Rechthoek 6"/>
          <p:cNvSpPr/>
          <p:nvPr userDrawn="1"/>
        </p:nvSpPr>
        <p:spPr>
          <a:xfrm>
            <a:off x="11212287" y="5758543"/>
            <a:ext cx="979714" cy="1099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8283" y="2537656"/>
            <a:ext cx="6957521" cy="1795124"/>
          </a:xfrm>
          <a:prstGeom prst="rect">
            <a:avLst/>
          </a:prstGeom>
        </p:spPr>
      </p:pic>
    </p:spTree>
    <p:extLst>
      <p:ext uri="{BB962C8B-B14F-4D97-AF65-F5344CB8AC3E}">
        <p14:creationId xmlns:p14="http://schemas.microsoft.com/office/powerpoint/2010/main" val="3928720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3541041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284723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lvl1pPr>
              <a:defRPr>
                <a:solidFill>
                  <a:srgbClr val="049999"/>
                </a:solidFill>
              </a:defRPr>
            </a:lvl1pPr>
          </a:lstStyle>
          <a:p>
            <a:fld id="{04FCA95E-2221-4DC3-A5F9-E53F37D422FC}" type="slidenum">
              <a:rPr lang="nl-BE" smtClean="0"/>
              <a:pPr/>
              <a:t>‹nr.›</a:t>
            </a:fld>
            <a:endParaRPr lang="nl-BE"/>
          </a:p>
        </p:txBody>
      </p:sp>
    </p:spTree>
    <p:extLst>
      <p:ext uri="{BB962C8B-B14F-4D97-AF65-F5344CB8AC3E}">
        <p14:creationId xmlns:p14="http://schemas.microsoft.com/office/powerpoint/2010/main" val="546036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rgbClr val="02AAB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99174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759173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Tijdelijke aanduiding voor dianummer 8"/>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792604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5" name="Tijdelijke aanduiding voor dianummer 4"/>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884320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838200" y="6356350"/>
            <a:ext cx="2743200" cy="365125"/>
          </a:xfrm>
          <a:prstGeom prst="rect">
            <a:avLst/>
          </a:prstGeom>
        </p:spPr>
        <p:txBody>
          <a:bodyPr/>
          <a:lstStyle/>
          <a:p>
            <a:endParaRPr lang="nl-BE"/>
          </a:p>
        </p:txBody>
      </p:sp>
      <p:sp>
        <p:nvSpPr>
          <p:cNvPr id="3" name="Tijdelijke aanduiding voor voettekst 2"/>
          <p:cNvSpPr>
            <a:spLocks noGrp="1"/>
          </p:cNvSpPr>
          <p:nvPr>
            <p:ph type="ftr" sz="quarter" idx="11"/>
          </p:nvPr>
        </p:nvSpPr>
        <p:spPr>
          <a:xfrm>
            <a:off x="4038600" y="6356350"/>
            <a:ext cx="4114800" cy="365125"/>
          </a:xfrm>
          <a:prstGeom prst="rect">
            <a:avLst/>
          </a:prstGeom>
        </p:spPr>
        <p:txBody>
          <a:bodyPr/>
          <a:lstStyle/>
          <a:p>
            <a:endParaRPr lang="nl-BE"/>
          </a:p>
        </p:txBody>
      </p:sp>
      <p:sp>
        <p:nvSpPr>
          <p:cNvPr id="4" name="Tijdelijke aanduiding voor dianummer 3"/>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4032601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256218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690449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8" name="Rechthoek 7"/>
          <p:cNvSpPr/>
          <p:nvPr userDrawn="1"/>
        </p:nvSpPr>
        <p:spPr>
          <a:xfrm>
            <a:off x="0" y="0"/>
            <a:ext cx="217715" cy="6858000"/>
          </a:xfrm>
          <a:prstGeom prst="rect">
            <a:avLst/>
          </a:prstGeom>
          <a:solidFill>
            <a:srgbClr val="04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Afbeelding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60" y="0"/>
            <a:ext cx="219075" cy="210312"/>
          </a:xfrm>
          <a:prstGeom prst="rect">
            <a:avLst/>
          </a:prstGeom>
        </p:spPr>
      </p:pic>
      <p:sp>
        <p:nvSpPr>
          <p:cNvPr id="6" name="Tijdelijke aanduiding voor dianummer 5"/>
          <p:cNvSpPr>
            <a:spLocks noGrp="1"/>
          </p:cNvSpPr>
          <p:nvPr>
            <p:ph type="sldNum" sz="quarter" idx="4"/>
          </p:nvPr>
        </p:nvSpPr>
        <p:spPr>
          <a:xfrm>
            <a:off x="11211786" y="6283642"/>
            <a:ext cx="787400" cy="365125"/>
          </a:xfrm>
          <a:prstGeom prst="rect">
            <a:avLst/>
          </a:prstGeom>
        </p:spPr>
        <p:txBody>
          <a:bodyPr vert="horz" lIns="91440" tIns="45720" rIns="91440" bIns="45720" rtlCol="0" anchor="ctr"/>
          <a:lstStyle>
            <a:lvl1pPr algn="r">
              <a:defRPr sz="1200">
                <a:solidFill>
                  <a:srgbClr val="049999"/>
                </a:solidFill>
                <a:latin typeface="Open Sans" panose="020B0606030504020204" pitchFamily="34" charset="0"/>
                <a:ea typeface="Open Sans" panose="020B0606030504020204" pitchFamily="34" charset="0"/>
                <a:cs typeface="Open Sans" panose="020B0606030504020204" pitchFamily="34" charset="0"/>
              </a:defRPr>
            </a:lvl1pPr>
          </a:lstStyle>
          <a:p>
            <a:fld id="{62D4146F-24AD-4751-B645-C3C434815FBB}" type="slidenum">
              <a:rPr lang="nl-BE" smtClean="0"/>
              <a:pPr/>
              <a:t>‹nr.›</a:t>
            </a:fld>
            <a:endParaRPr lang="nl-BE" dirty="0"/>
          </a:p>
        </p:txBody>
      </p:sp>
    </p:spTree>
    <p:extLst>
      <p:ext uri="{BB962C8B-B14F-4D97-AF65-F5344CB8AC3E}">
        <p14:creationId xmlns:p14="http://schemas.microsoft.com/office/powerpoint/2010/main" val="3350208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0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AAB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AAB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www.prodiagnostiek.be/materiaal/CSF_modellen_begaafdheid.pdf" TargetMode="External"/><Relationship Id="rId3" Type="http://schemas.openxmlformats.org/officeDocument/2006/relationships/slideLayout" Target="../slideLayouts/slideLayout2.xml"/><Relationship Id="rId7" Type="http://schemas.openxmlformats.org/officeDocument/2006/relationships/hyperlink" Target="http://www.prodiagnostiek.be/materiaal/CF_CHC_model.pdf"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prodiagnostiek.be/materiaal/CF_cognitieve_ontwikkelingstheorie%C3%ABn.pdf" TargetMode="External"/><Relationship Id="rId11" Type="http://schemas.openxmlformats.org/officeDocument/2006/relationships/image" Target="../media/image4.png"/><Relationship Id="rId5" Type="http://schemas.openxmlformats.org/officeDocument/2006/relationships/hyperlink" Target="http://www.prodiagnostiek.be/materiaal/CSF_theorie.pdf" TargetMode="External"/><Relationship Id="rId10" Type="http://schemas.openxmlformats.org/officeDocument/2006/relationships/image" Target="../media/image11.jpeg"/><Relationship Id="rId4" Type="http://schemas.openxmlformats.org/officeDocument/2006/relationships/notesSlide" Target="../notesSlides/notesSlide11.xml"/><Relationship Id="rId9" Type="http://schemas.openxmlformats.org/officeDocument/2006/relationships/hyperlink" Target="http://www.prodiagnostiek.be/materiaal/CSF_ge%C3%AFntegreerd_werkmodel.pdf"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hyperlink" Target="http://www.prodiagnostiek.be/materiaal/CSF_waaromgeenlabel.pdf"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www.prodiagnostiek.be/" TargetMode="External"/><Relationship Id="rId5" Type="http://schemas.openxmlformats.org/officeDocument/2006/relationships/hyperlink" Target="mailto:info@prodiagnostiek.be" TargetMode="External"/><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4a"/><Relationship Id="rId7" Type="http://schemas.openxmlformats.org/officeDocument/2006/relationships/image" Target="../media/image5.jp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hyperlink" Target="https://vimeo.com/325404671" TargetMode="External"/><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m4a"/><Relationship Id="rId7" Type="http://schemas.openxmlformats.org/officeDocument/2006/relationships/image" Target="../media/image7.sv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notesSlide" Target="../notesSlides/notesSlide5.xml"/><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4.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6B7682B-EE7A-4E6C-BE2B-BBF48B3E6A54}"/>
              </a:ext>
            </a:extLst>
          </p:cNvPr>
          <p:cNvSpPr>
            <a:spLocks noGrp="1"/>
          </p:cNvSpPr>
          <p:nvPr>
            <p:ph type="sldNum" sz="quarter" idx="4294967295"/>
          </p:nvPr>
        </p:nvSpPr>
        <p:spPr>
          <a:xfrm>
            <a:off x="11404600" y="6283325"/>
            <a:ext cx="787400" cy="365125"/>
          </a:xfrm>
        </p:spPr>
        <p:txBody>
          <a:bodyPr/>
          <a:lstStyle/>
          <a:p>
            <a:fld id="{04FCA95E-2221-4DC3-A5F9-E53F37D422FC}" type="slidenum">
              <a:rPr lang="nl-BE" smtClean="0"/>
              <a:pPr/>
              <a:t>1</a:t>
            </a:fld>
            <a:endParaRPr lang="nl-BE"/>
          </a:p>
        </p:txBody>
      </p:sp>
      <p:pic>
        <p:nvPicPr>
          <p:cNvPr id="7" name="Afbeelding 6" descr="Afbeelding met fornuis, teken&#10;&#10;Automatisch gegenereerde beschrijving">
            <a:extLst>
              <a:ext uri="{FF2B5EF4-FFF2-40B4-BE49-F238E27FC236}">
                <a16:creationId xmlns:a16="http://schemas.microsoft.com/office/drawing/2014/main" id="{BA4EDAFD-AE7B-4F70-8B67-0FB3077A700E}"/>
              </a:ext>
            </a:extLst>
          </p:cNvPr>
          <p:cNvPicPr>
            <a:picLocks noChangeAspect="1"/>
          </p:cNvPicPr>
          <p:nvPr/>
        </p:nvPicPr>
        <p:blipFill rotWithShape="1">
          <a:blip r:embed="rId5">
            <a:extLst>
              <a:ext uri="{28A0092B-C50C-407E-A947-70E740481C1C}">
                <a14:useLocalDpi xmlns:a14="http://schemas.microsoft.com/office/drawing/2010/main" val="0"/>
              </a:ext>
            </a:extLst>
          </a:blip>
          <a:srcRect l="20439" t="12658" r="10638"/>
          <a:stretch/>
        </p:blipFill>
        <p:spPr>
          <a:xfrm>
            <a:off x="1981200" y="24864"/>
            <a:ext cx="7674015" cy="6808272"/>
          </a:xfrm>
          <a:prstGeom prst="rect">
            <a:avLst/>
          </a:prstGeom>
        </p:spPr>
      </p:pic>
      <p:pic>
        <p:nvPicPr>
          <p:cNvPr id="2" name="Audio 1">
            <a:hlinkClick r:id="" action="ppaction://media"/>
            <a:extLst>
              <a:ext uri="{FF2B5EF4-FFF2-40B4-BE49-F238E27FC236}">
                <a16:creationId xmlns:a16="http://schemas.microsoft.com/office/drawing/2014/main" id="{11150E7F-2D30-474A-8E28-535BC67901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64421259"/>
      </p:ext>
    </p:extLst>
  </p:cSld>
  <p:clrMapOvr>
    <a:masterClrMapping/>
  </p:clrMapOvr>
  <mc:AlternateContent xmlns:mc="http://schemas.openxmlformats.org/markup-compatibility/2006" xmlns:p14="http://schemas.microsoft.com/office/powerpoint/2010/main">
    <mc:Choice Requires="p14">
      <p:transition spd="slow" p14:dur="2000" advTm="22324"/>
    </mc:Choice>
    <mc:Fallback xmlns="">
      <p:transition spd="slow" advTm="22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177800"/>
            <a:r>
              <a:rPr lang="nl-BE" sz="3200" i="1" dirty="0">
                <a:solidFill>
                  <a:srgbClr val="02AAB4"/>
                </a:solidFill>
              </a:rPr>
              <a:t>Afbakening </a:t>
            </a:r>
            <a:r>
              <a:rPr lang="nl-BE" sz="3200" i="1" dirty="0" err="1">
                <a:solidFill>
                  <a:srgbClr val="02AAB4"/>
                </a:solidFill>
              </a:rPr>
              <a:t>i.f.v</a:t>
            </a:r>
            <a:r>
              <a:rPr lang="nl-BE" sz="3200" i="1" dirty="0">
                <a:solidFill>
                  <a:srgbClr val="02AAB4"/>
                </a:solidFill>
              </a:rPr>
              <a:t>. betrouwbaarheidsinterval?</a:t>
            </a:r>
          </a:p>
        </p:txBody>
      </p:sp>
      <p:sp>
        <p:nvSpPr>
          <p:cNvPr id="3" name="Tijdelijke aanduiding voor tekst 2"/>
          <p:cNvSpPr>
            <a:spLocks noGrp="1"/>
          </p:cNvSpPr>
          <p:nvPr>
            <p:ph type="body" idx="1"/>
          </p:nvPr>
        </p:nvSpPr>
        <p:spPr>
          <a:xfrm>
            <a:off x="838885" y="1412776"/>
            <a:ext cx="10873739" cy="5013176"/>
          </a:xfrm>
        </p:spPr>
        <p:txBody>
          <a:bodyPr>
            <a:normAutofit/>
          </a:bodyPr>
          <a:lstStyle/>
          <a:p>
            <a:pPr>
              <a:lnSpc>
                <a:spcPct val="100000"/>
              </a:lnSpc>
            </a:pPr>
            <a:r>
              <a:rPr lang="nl-BE" dirty="0"/>
              <a:t>BI volledig in top 10% voor BCV</a:t>
            </a:r>
          </a:p>
          <a:p>
            <a:pPr>
              <a:buFont typeface="Symbol" panose="05050102010706020507" pitchFamily="18" charset="2"/>
              <a:buChar char="Þ"/>
            </a:pPr>
            <a:r>
              <a:rPr lang="nl-BE" dirty="0"/>
              <a:t> (zeer) sterk functioneren</a:t>
            </a:r>
          </a:p>
          <a:p>
            <a:pPr marL="177800" indent="0">
              <a:buNone/>
            </a:pPr>
            <a:endParaRPr lang="nl-BE" dirty="0">
              <a:solidFill>
                <a:schemeClr val="tx1"/>
              </a:solidFill>
              <a:latin typeface="+mj-lt"/>
            </a:endParaRPr>
          </a:p>
          <a:p>
            <a:r>
              <a:rPr lang="nl-BE" dirty="0">
                <a:solidFill>
                  <a:schemeClr val="tx1"/>
                </a:solidFill>
                <a:latin typeface="+mj-lt"/>
              </a:rPr>
              <a:t> </a:t>
            </a:r>
            <a:r>
              <a:rPr lang="nl-BE" dirty="0"/>
              <a:t>BI volledig onder top 10% voor BCV</a:t>
            </a:r>
          </a:p>
          <a:p>
            <a:pPr>
              <a:buFont typeface="Symbol" panose="05050102010706020507" pitchFamily="18" charset="2"/>
              <a:buChar char="Þ"/>
            </a:pPr>
            <a:r>
              <a:rPr lang="nl-BE" dirty="0"/>
              <a:t> geen sterk functioneren</a:t>
            </a:r>
          </a:p>
          <a:p>
            <a:pPr>
              <a:buFont typeface="Symbol" panose="05050102010706020507" pitchFamily="18" charset="2"/>
              <a:buChar char="Þ"/>
            </a:pPr>
            <a:r>
              <a:rPr lang="nl-BE" dirty="0"/>
              <a:t> (boven)gemiddeld functioneren?</a:t>
            </a:r>
          </a:p>
          <a:p>
            <a:pPr marL="177800" indent="0">
              <a:buNone/>
            </a:pPr>
            <a:endParaRPr lang="nl-BE" dirty="0"/>
          </a:p>
          <a:p>
            <a:r>
              <a:rPr lang="nl-BE" dirty="0"/>
              <a:t> BI valt deels in top 10% voor BCV</a:t>
            </a:r>
          </a:p>
          <a:p>
            <a:pPr>
              <a:buFont typeface="Symbol" panose="05050102010706020507" pitchFamily="18" charset="2"/>
              <a:buChar char="Þ"/>
            </a:pPr>
            <a:r>
              <a:rPr lang="nl-BE" sz="2800" dirty="0">
                <a:solidFill>
                  <a:srgbClr val="016666"/>
                </a:solidFill>
              </a:rPr>
              <a:t> bovengemiddeld tot sterk functioneren</a:t>
            </a:r>
          </a:p>
          <a:p>
            <a:pPr marL="177800" indent="0">
              <a:buNone/>
            </a:pPr>
            <a:endParaRPr lang="nl-BE" dirty="0">
              <a:solidFill>
                <a:schemeClr val="tx1"/>
              </a:solidFill>
              <a:latin typeface="+mj-lt"/>
            </a:endParaRPr>
          </a:p>
          <a:p>
            <a:endParaRPr lang="nl-BE" sz="2400" dirty="0"/>
          </a:p>
        </p:txBody>
      </p:sp>
      <p:pic>
        <p:nvPicPr>
          <p:cNvPr id="5" name="Audio 4">
            <a:hlinkClick r:id="" action="ppaction://media"/>
            <a:extLst>
              <a:ext uri="{FF2B5EF4-FFF2-40B4-BE49-F238E27FC236}">
                <a16:creationId xmlns:a16="http://schemas.microsoft.com/office/drawing/2014/main" id="{55F76DE7-9565-46DE-825B-4D904C1B71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61599627"/>
      </p:ext>
    </p:extLst>
  </p:cSld>
  <p:clrMapOvr>
    <a:masterClrMapping/>
  </p:clrMapOvr>
  <mc:AlternateContent xmlns:mc="http://schemas.openxmlformats.org/markup-compatibility/2006" xmlns:p14="http://schemas.microsoft.com/office/powerpoint/2010/main">
    <mc:Choice Requires="p14">
      <p:transition spd="slow" p14:dur="2000" advTm="47354"/>
    </mc:Choice>
    <mc:Fallback xmlns="">
      <p:transition spd="slow" advTm="47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B7B8286-1CF5-412F-9626-3E6DDA2953CD}"/>
              </a:ext>
            </a:extLst>
          </p:cNvPr>
          <p:cNvSpPr>
            <a:spLocks noGrp="1"/>
          </p:cNvSpPr>
          <p:nvPr>
            <p:ph idx="1"/>
          </p:nvPr>
        </p:nvSpPr>
        <p:spPr>
          <a:xfrm>
            <a:off x="838200" y="1391478"/>
            <a:ext cx="10515600" cy="4763260"/>
          </a:xfrm>
        </p:spPr>
        <p:txBody>
          <a:bodyPr/>
          <a:lstStyle/>
          <a:p>
            <a:r>
              <a:rPr lang="nl-BE" dirty="0">
                <a:hlinkClick r:id="rId5"/>
              </a:rPr>
              <a:t>Theoretisch deel</a:t>
            </a:r>
            <a:endParaRPr lang="nl-BE" dirty="0"/>
          </a:p>
          <a:p>
            <a:r>
              <a:rPr lang="nl-BE" dirty="0">
                <a:hlinkClick r:id="rId6"/>
              </a:rPr>
              <a:t>Bijlage Cognitieve ontwikkelingstheorieën</a:t>
            </a:r>
            <a:endParaRPr lang="nl-BE" dirty="0"/>
          </a:p>
          <a:p>
            <a:r>
              <a:rPr lang="nl-BE" dirty="0">
                <a:hlinkClick r:id="rId7"/>
              </a:rPr>
              <a:t>Bijlage Het CHC-model</a:t>
            </a:r>
            <a:r>
              <a:rPr lang="nl-BE" dirty="0"/>
              <a:t>  </a:t>
            </a:r>
          </a:p>
          <a:p>
            <a:r>
              <a:rPr lang="nl-BE" dirty="0">
                <a:hlinkClick r:id="rId8"/>
              </a:rPr>
              <a:t>Bijlage Modellen van begaafdheid</a:t>
            </a:r>
            <a:endParaRPr lang="nl-BE" dirty="0">
              <a:hlinkClick r:id="rId9"/>
            </a:endParaRPr>
          </a:p>
          <a:p>
            <a:r>
              <a:rPr lang="nl-BE" dirty="0">
                <a:hlinkClick r:id="rId9"/>
              </a:rPr>
              <a:t>Bijlage Geïntegreerd werkmodel CSF</a:t>
            </a:r>
            <a:endParaRPr lang="nl-BE" dirty="0"/>
          </a:p>
          <a:p>
            <a:endParaRPr lang="nl-BE" dirty="0"/>
          </a:p>
          <a:p>
            <a:pPr marL="0" indent="0">
              <a:buNone/>
            </a:pPr>
            <a:endParaRPr lang="nl-BE" dirty="0"/>
          </a:p>
        </p:txBody>
      </p:sp>
      <p:sp>
        <p:nvSpPr>
          <p:cNvPr id="4" name="Tijdelijke aanduiding voor dianummer 3">
            <a:extLst>
              <a:ext uri="{FF2B5EF4-FFF2-40B4-BE49-F238E27FC236}">
                <a16:creationId xmlns:a16="http://schemas.microsoft.com/office/drawing/2014/main" id="{F5402F2C-3369-49B2-92DF-E4B1E69FAEDE}"/>
              </a:ext>
            </a:extLst>
          </p:cNvPr>
          <p:cNvSpPr>
            <a:spLocks noGrp="1"/>
          </p:cNvSpPr>
          <p:nvPr>
            <p:ph type="sldNum" sz="quarter" idx="12"/>
          </p:nvPr>
        </p:nvSpPr>
        <p:spPr/>
        <p:txBody>
          <a:bodyPr/>
          <a:lstStyle/>
          <a:p>
            <a:fld id="{04FCA95E-2221-4DC3-A5F9-E53F37D422FC}" type="slidenum">
              <a:rPr lang="nl-BE" smtClean="0"/>
              <a:pPr/>
              <a:t>11</a:t>
            </a:fld>
            <a:endParaRPr lang="nl-BE"/>
          </a:p>
        </p:txBody>
      </p:sp>
      <p:sp>
        <p:nvSpPr>
          <p:cNvPr id="5" name="Titel 1">
            <a:extLst>
              <a:ext uri="{FF2B5EF4-FFF2-40B4-BE49-F238E27FC236}">
                <a16:creationId xmlns:a16="http://schemas.microsoft.com/office/drawing/2014/main" id="{EE6035A7-130B-4E0B-976A-27F885C89D9B}"/>
              </a:ext>
            </a:extLst>
          </p:cNvPr>
          <p:cNvSpPr>
            <a:spLocks noGrp="1"/>
          </p:cNvSpPr>
          <p:nvPr>
            <p:ph type="title"/>
          </p:nvPr>
        </p:nvSpPr>
        <p:spPr>
          <a:xfrm>
            <a:off x="838200" y="365125"/>
            <a:ext cx="10515600" cy="1325563"/>
          </a:xfrm>
        </p:spPr>
        <p:txBody>
          <a:bodyPr/>
          <a:lstStyle/>
          <a:p>
            <a:r>
              <a:rPr lang="nl-BE" dirty="0">
                <a:solidFill>
                  <a:srgbClr val="C00000"/>
                </a:solidFill>
              </a:rPr>
              <a:t>Waar in het protocol en op de site?</a:t>
            </a:r>
            <a:br>
              <a:rPr lang="nl-BE" dirty="0"/>
            </a:br>
            <a:endParaRPr lang="nl-BE" dirty="0"/>
          </a:p>
        </p:txBody>
      </p:sp>
      <p:pic>
        <p:nvPicPr>
          <p:cNvPr id="6" name="Picture 2" descr="Afbeeldingsresultaat voor waar?">
            <a:extLst>
              <a:ext uri="{FF2B5EF4-FFF2-40B4-BE49-F238E27FC236}">
                <a16:creationId xmlns:a16="http://schemas.microsoft.com/office/drawing/2014/main" id="{DC7ED79B-9A8A-462F-BB9B-E63816AEB75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274" r="11815"/>
          <a:stretch/>
        </p:blipFill>
        <p:spPr bwMode="auto">
          <a:xfrm>
            <a:off x="9404463" y="104018"/>
            <a:ext cx="2594723" cy="1661264"/>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E1A654C6-C2CC-4650-A2BC-C8B67E8289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35699456"/>
      </p:ext>
    </p:extLst>
  </p:cSld>
  <p:clrMapOvr>
    <a:masterClrMapping/>
  </p:clrMapOvr>
  <mc:AlternateContent xmlns:mc="http://schemas.openxmlformats.org/markup-compatibility/2006" xmlns:p14="http://schemas.microsoft.com/office/powerpoint/2010/main">
    <mc:Choice Requires="p14">
      <p:transition spd="slow" p14:dur="2000" advTm="48597"/>
    </mc:Choice>
    <mc:Fallback xmlns="">
      <p:transition spd="slow" advTm="48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4ECB36-17EB-4765-9A79-15A0D46FD3C2}"/>
              </a:ext>
            </a:extLst>
          </p:cNvPr>
          <p:cNvSpPr txBox="1">
            <a:spLocks/>
          </p:cNvSpPr>
          <p:nvPr/>
        </p:nvSpPr>
        <p:spPr>
          <a:xfrm>
            <a:off x="838202" y="365125"/>
            <a:ext cx="10515599" cy="1325562"/>
          </a:xfrm>
          <a:prstGeom prst="rect">
            <a:avLst/>
          </a:prstGeom>
          <a:solidFill>
            <a:srgbClr val="016666"/>
          </a:solidFill>
        </p:spPr>
        <p:txBody>
          <a:bodyPr/>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stStyle>
          <a:p>
            <a:r>
              <a:rPr lang="nl-BE" sz="4000" dirty="0">
                <a:solidFill>
                  <a:srgbClr val="D0EAF1"/>
                </a:solidFill>
                <a:latin typeface="Open Sans" panose="020B0606030504020204" pitchFamily="34" charset="0"/>
              </a:rPr>
              <a:t>Wat als leerling, ouder of leerkracht vraagt om te testen op hoogbegaafdheid?</a:t>
            </a:r>
          </a:p>
        </p:txBody>
      </p:sp>
      <p:sp>
        <p:nvSpPr>
          <p:cNvPr id="4" name="Tijdelijke aanduiding voor tekst 2">
            <a:extLst>
              <a:ext uri="{FF2B5EF4-FFF2-40B4-BE49-F238E27FC236}">
                <a16:creationId xmlns:a16="http://schemas.microsoft.com/office/drawing/2014/main" id="{71090CBD-2803-49E0-9ABC-BE178F43C82B}"/>
              </a:ext>
            </a:extLst>
          </p:cNvPr>
          <p:cNvSpPr txBox="1">
            <a:spLocks/>
          </p:cNvSpPr>
          <p:nvPr/>
        </p:nvSpPr>
        <p:spPr>
          <a:xfrm>
            <a:off x="838202" y="1825625"/>
            <a:ext cx="10515599" cy="4351338"/>
          </a:xfrm>
          <a:prstGeom prst="rect">
            <a:avLst/>
          </a:prstGeom>
        </p:spPr>
        <p:txBody>
          <a:bodyPr/>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marL="457200" indent="-457200">
              <a:buFont typeface="Arial" panose="020B0604020202020204" pitchFamily="34" charset="0"/>
              <a:buChar char="•"/>
            </a:pPr>
            <a:r>
              <a:rPr lang="nl-BE" sz="2800" dirty="0">
                <a:solidFill>
                  <a:srgbClr val="016666"/>
                </a:solidFill>
                <a:latin typeface="Open Sans" panose="020B0606030504020204"/>
              </a:rPr>
              <a:t>Afstemmen en/of bijstellen verwachtingen</a:t>
            </a:r>
          </a:p>
          <a:p>
            <a:pPr marL="914400" lvl="1" indent="-457200">
              <a:buFont typeface="Arial" panose="020B0604020202020204" pitchFamily="34" charset="0"/>
              <a:buChar char="•"/>
            </a:pPr>
            <a:r>
              <a:rPr lang="nl-BE" sz="2800" kern="0" dirty="0">
                <a:solidFill>
                  <a:srgbClr val="016666"/>
                </a:solidFill>
                <a:latin typeface="Open Sans" panose="020B0606030504020204"/>
              </a:rPr>
              <a:t>alternatieve afbakening</a:t>
            </a:r>
          </a:p>
          <a:p>
            <a:pPr marL="914400" lvl="1" indent="-457200">
              <a:buFont typeface="Arial" panose="020B0604020202020204" pitchFamily="34" charset="0"/>
              <a:buChar char="•"/>
            </a:pPr>
            <a:r>
              <a:rPr lang="nl-BE" sz="2800" kern="0" dirty="0">
                <a:solidFill>
                  <a:srgbClr val="016666"/>
                </a:solidFill>
                <a:latin typeface="Open Sans" panose="020B0606030504020204"/>
              </a:rPr>
              <a:t>onderkennende vragen (bijv. niveaubepaling) enkel </a:t>
            </a:r>
            <a:r>
              <a:rPr lang="nl-BE" sz="2800" kern="0" dirty="0" err="1">
                <a:solidFill>
                  <a:srgbClr val="016666"/>
                </a:solidFill>
                <a:latin typeface="Open Sans" panose="020B0606030504020204"/>
              </a:rPr>
              <a:t>ifv</a:t>
            </a:r>
            <a:r>
              <a:rPr lang="nl-BE" sz="2800" kern="0" dirty="0">
                <a:solidFill>
                  <a:srgbClr val="016666"/>
                </a:solidFill>
                <a:latin typeface="Open Sans" panose="020B0606030504020204"/>
              </a:rPr>
              <a:t> formuleren van onderwijs- en opvoedingsbehoeften</a:t>
            </a:r>
          </a:p>
          <a:p>
            <a:pPr marL="457200" indent="-457200">
              <a:buFont typeface="Arial" panose="020B0604020202020204" pitchFamily="34" charset="0"/>
              <a:buChar char="•"/>
            </a:pPr>
            <a:endParaRPr lang="nl-BE" sz="2800" kern="0" dirty="0">
              <a:solidFill>
                <a:srgbClr val="016666"/>
              </a:solidFill>
              <a:latin typeface="Open Sans" panose="020B0606030504020204"/>
              <a:hlinkClick r:id="" action="ppaction://noaction">
                <a:extLst>
                  <a:ext uri="{A12FA001-AC4F-418D-AE19-62706E023703}">
                    <ahyp:hlinkClr xmlns:ahyp="http://schemas.microsoft.com/office/drawing/2018/hyperlinkcolor" val="tx"/>
                  </a:ext>
                </a:extLst>
              </a:hlinkClick>
            </a:endParaRPr>
          </a:p>
          <a:p>
            <a:pPr marL="457200" indent="-457200">
              <a:buFont typeface="Arial" panose="020B0604020202020204" pitchFamily="34" charset="0"/>
              <a:buChar char="•"/>
            </a:pPr>
            <a:r>
              <a:rPr lang="nl-BE" sz="2800" kern="0" dirty="0">
                <a:solidFill>
                  <a:srgbClr val="016666"/>
                </a:solidFill>
                <a:latin typeface="Open Sans" panose="020B0606030504020204"/>
              </a:rPr>
              <a:t>Protocolpagina: </a:t>
            </a:r>
            <a:r>
              <a:rPr lang="nl-BE" sz="2800" kern="0" dirty="0">
                <a:latin typeface="Open Sans" panose="020B0606030504020204"/>
                <a:hlinkClick r:id="rId5"/>
              </a:rPr>
              <a:t>Visietekst: Waarom is een label hoogbegaafdheid niet meer houdbaar? Op weg naar een grotere focus op onderwijsbehoeften.</a:t>
            </a:r>
            <a:endParaRPr lang="nl-BE" sz="2800" kern="0" dirty="0">
              <a:latin typeface="Open Sans" panose="020B0606030504020204"/>
            </a:endParaRPr>
          </a:p>
          <a:p>
            <a:pPr marL="457200" indent="-457200">
              <a:buFont typeface="Arial" panose="020B0604020202020204" pitchFamily="34" charset="0"/>
              <a:buChar char="•"/>
            </a:pPr>
            <a:endParaRPr lang="nl-BE" sz="2800" kern="0" dirty="0"/>
          </a:p>
          <a:p>
            <a:pPr marL="914400" lvl="1" indent="-457200">
              <a:buFont typeface="Arial" panose="020B0604020202020204" pitchFamily="34" charset="0"/>
              <a:buChar char="•"/>
            </a:pPr>
            <a:endParaRPr lang="nl-BE" sz="2800" kern="0" dirty="0"/>
          </a:p>
        </p:txBody>
      </p:sp>
      <p:pic>
        <p:nvPicPr>
          <p:cNvPr id="3" name="Audio 2">
            <a:hlinkClick r:id="" action="ppaction://media"/>
            <a:extLst>
              <a:ext uri="{FF2B5EF4-FFF2-40B4-BE49-F238E27FC236}">
                <a16:creationId xmlns:a16="http://schemas.microsoft.com/office/drawing/2014/main" id="{E2110F13-D3E1-4024-997A-847E37C72A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07710333"/>
      </p:ext>
    </p:extLst>
  </p:cSld>
  <p:clrMapOvr>
    <a:masterClrMapping/>
  </p:clrMapOvr>
  <mc:AlternateContent xmlns:mc="http://schemas.openxmlformats.org/markup-compatibility/2006" xmlns:p14="http://schemas.microsoft.com/office/powerpoint/2010/main">
    <mc:Choice Requires="p14">
      <p:transition spd="slow" p14:dur="2000" advTm="79175"/>
    </mc:Choice>
    <mc:Fallback xmlns="">
      <p:transition spd="slow" advTm="79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6B7682B-EE7A-4E6C-BE2B-BBF48B3E6A54}"/>
              </a:ext>
            </a:extLst>
          </p:cNvPr>
          <p:cNvSpPr>
            <a:spLocks noGrp="1"/>
          </p:cNvSpPr>
          <p:nvPr>
            <p:ph type="sldNum" sz="quarter" idx="4294967295"/>
          </p:nvPr>
        </p:nvSpPr>
        <p:spPr>
          <a:xfrm>
            <a:off x="11404600" y="6283325"/>
            <a:ext cx="787400" cy="365125"/>
          </a:xfrm>
        </p:spPr>
        <p:txBody>
          <a:bodyPr/>
          <a:lstStyle/>
          <a:p>
            <a:fld id="{04FCA95E-2221-4DC3-A5F9-E53F37D422FC}" type="slidenum">
              <a:rPr lang="nl-BE" smtClean="0"/>
              <a:pPr/>
              <a:t>13</a:t>
            </a:fld>
            <a:endParaRPr lang="nl-BE"/>
          </a:p>
        </p:txBody>
      </p:sp>
      <p:sp>
        <p:nvSpPr>
          <p:cNvPr id="8" name="Tekstvak 7">
            <a:extLst>
              <a:ext uri="{FF2B5EF4-FFF2-40B4-BE49-F238E27FC236}">
                <a16:creationId xmlns:a16="http://schemas.microsoft.com/office/drawing/2014/main" id="{84D6A3C0-FFAE-42C2-B77A-DCBD420A431C}"/>
              </a:ext>
            </a:extLst>
          </p:cNvPr>
          <p:cNvSpPr txBox="1"/>
          <p:nvPr/>
        </p:nvSpPr>
        <p:spPr>
          <a:xfrm>
            <a:off x="1669776" y="3710610"/>
            <a:ext cx="10522223" cy="1600438"/>
          </a:xfrm>
          <a:prstGeom prst="rect">
            <a:avLst/>
          </a:prstGeom>
          <a:noFill/>
        </p:spPr>
        <p:txBody>
          <a:bodyPr wrap="square" rtlCol="0">
            <a:spAutoFit/>
          </a:bodyPr>
          <a:lstStyle/>
          <a:p>
            <a:pPr algn="ctr"/>
            <a:r>
              <a:rPr lang="nl-BE" sz="4000" b="1" dirty="0">
                <a:solidFill>
                  <a:srgbClr val="016666"/>
                </a:solidFill>
                <a:latin typeface="Open Sans"/>
                <a:ea typeface="Open Sans"/>
                <a:cs typeface="Open Sans"/>
                <a:sym typeface="Open Sans"/>
              </a:rPr>
              <a:t>Vragen</a:t>
            </a:r>
            <a:r>
              <a:rPr lang="nl-BE" sz="4000" b="1" dirty="0">
                <a:solidFill>
                  <a:srgbClr val="016666"/>
                </a:solidFill>
                <a:latin typeface="Open Sans"/>
                <a:ea typeface="Open Sans"/>
                <a:cs typeface="Open Sans"/>
              </a:rPr>
              <a:t>? </a:t>
            </a:r>
          </a:p>
          <a:p>
            <a:pPr algn="ctr"/>
            <a:r>
              <a:rPr lang="nl-BE" sz="4000" b="1" dirty="0">
                <a:solidFill>
                  <a:srgbClr val="016666"/>
                </a:solidFill>
                <a:latin typeface="Open Sans"/>
                <a:ea typeface="Open Sans"/>
                <a:cs typeface="Open Sans"/>
                <a:hlinkClick r:id="rId5">
                  <a:extLst>
                    <a:ext uri="{A12FA001-AC4F-418D-AE19-62706E023703}">
                      <ahyp:hlinkClr xmlns:ahyp="http://schemas.microsoft.com/office/drawing/2018/hyperlinkcolor" val="tx"/>
                    </a:ext>
                  </a:extLst>
                </a:hlinkClick>
              </a:rPr>
              <a:t>info@prodiagnostiek.be  </a:t>
            </a:r>
            <a:r>
              <a:rPr lang="nl-BE" sz="4000" b="1" dirty="0">
                <a:solidFill>
                  <a:srgbClr val="016666"/>
                </a:solidFill>
                <a:latin typeface="Open Sans"/>
                <a:ea typeface="Open Sans"/>
                <a:cs typeface="Open Sans"/>
              </a:rPr>
              <a:t> </a:t>
            </a:r>
          </a:p>
          <a:p>
            <a:pPr algn="r"/>
            <a:endParaRPr lang="nl-BE" dirty="0"/>
          </a:p>
        </p:txBody>
      </p:sp>
      <p:sp>
        <p:nvSpPr>
          <p:cNvPr id="11" name="Tekstvak 10">
            <a:extLst>
              <a:ext uri="{FF2B5EF4-FFF2-40B4-BE49-F238E27FC236}">
                <a16:creationId xmlns:a16="http://schemas.microsoft.com/office/drawing/2014/main" id="{A47340FB-40AD-4439-AF32-33CEF6DFC1DD}"/>
              </a:ext>
            </a:extLst>
          </p:cNvPr>
          <p:cNvSpPr txBox="1"/>
          <p:nvPr/>
        </p:nvSpPr>
        <p:spPr>
          <a:xfrm>
            <a:off x="1669776" y="1464367"/>
            <a:ext cx="10522224" cy="1600438"/>
          </a:xfrm>
          <a:prstGeom prst="rect">
            <a:avLst/>
          </a:prstGeom>
          <a:noFill/>
        </p:spPr>
        <p:txBody>
          <a:bodyPr wrap="square" rtlCol="0">
            <a:spAutoFit/>
          </a:bodyPr>
          <a:lstStyle/>
          <a:p>
            <a:pPr algn="ctr"/>
            <a:r>
              <a:rPr lang="nl-BE" sz="4000" b="1" dirty="0">
                <a:solidFill>
                  <a:srgbClr val="016666"/>
                </a:solidFill>
                <a:latin typeface="Open Sans"/>
                <a:ea typeface="Open Sans"/>
                <a:cs typeface="Open Sans"/>
                <a:sym typeface="Open Sans"/>
              </a:rPr>
              <a:t>Meer info en tools</a:t>
            </a:r>
            <a:r>
              <a:rPr lang="nl-BE" sz="4000" b="1" dirty="0">
                <a:solidFill>
                  <a:srgbClr val="016666"/>
                </a:solidFill>
                <a:latin typeface="Open Sans"/>
                <a:ea typeface="Open Sans"/>
                <a:cs typeface="Open Sans"/>
              </a:rPr>
              <a:t>? </a:t>
            </a:r>
          </a:p>
          <a:p>
            <a:pPr algn="ctr"/>
            <a:r>
              <a:rPr lang="nl-BE" sz="4000" b="1" dirty="0">
                <a:solidFill>
                  <a:srgbClr val="016666"/>
                </a:solidFill>
                <a:latin typeface="Open Sans"/>
                <a:ea typeface="Open Sans"/>
                <a:cs typeface="Open Sans"/>
                <a:hlinkClick r:id="rId6"/>
              </a:rPr>
              <a:t>www.prodiagnostiek.be</a:t>
            </a:r>
            <a:endParaRPr lang="nl-BE" sz="4000" b="1" dirty="0">
              <a:solidFill>
                <a:srgbClr val="016666"/>
              </a:solidFill>
              <a:latin typeface="Open Sans"/>
              <a:ea typeface="Open Sans"/>
              <a:cs typeface="Open Sans"/>
            </a:endParaRPr>
          </a:p>
          <a:p>
            <a:pPr algn="r"/>
            <a:endParaRPr lang="nl-BE" dirty="0"/>
          </a:p>
        </p:txBody>
      </p:sp>
      <p:pic>
        <p:nvPicPr>
          <p:cNvPr id="6" name="Audio 5">
            <a:hlinkClick r:id="" action="ppaction://media"/>
            <a:extLst>
              <a:ext uri="{FF2B5EF4-FFF2-40B4-BE49-F238E27FC236}">
                <a16:creationId xmlns:a16="http://schemas.microsoft.com/office/drawing/2014/main" id="{FB47566D-53C5-407F-B269-F318F16E37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40293776"/>
      </p:ext>
    </p:extLst>
  </p:cSld>
  <p:clrMapOvr>
    <a:masterClrMapping/>
  </p:clrMapOvr>
  <mc:AlternateContent xmlns:mc="http://schemas.openxmlformats.org/markup-compatibility/2006">
    <mc:Choice xmlns:p14="http://schemas.microsoft.com/office/powerpoint/2010/main" Requires="p14">
      <p:transition spd="slow" p14:dur="2000" advTm="21213"/>
    </mc:Choice>
    <mc:Fallback>
      <p:transition spd="slow" advTm="21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838200" y="425378"/>
            <a:ext cx="10515599" cy="1205056"/>
          </a:xfrm>
        </p:spPr>
        <p:txBody>
          <a:bodyPr>
            <a:normAutofit/>
          </a:bodyPr>
          <a:lstStyle/>
          <a:p>
            <a:r>
              <a:rPr lang="nl-BE" dirty="0">
                <a:solidFill>
                  <a:srgbClr val="02AAB4"/>
                </a:solidFill>
              </a:rPr>
              <a:t>Terminologie</a:t>
            </a:r>
          </a:p>
        </p:txBody>
      </p:sp>
      <p:sp>
        <p:nvSpPr>
          <p:cNvPr id="7" name="Tijdelijke aanduiding voor inhoud 6"/>
          <p:cNvSpPr>
            <a:spLocks noGrp="1"/>
          </p:cNvSpPr>
          <p:nvPr>
            <p:ph idx="1"/>
          </p:nvPr>
        </p:nvSpPr>
        <p:spPr>
          <a:xfrm>
            <a:off x="838200" y="1575509"/>
            <a:ext cx="6186544" cy="3039521"/>
          </a:xfrm>
        </p:spPr>
        <p:txBody>
          <a:bodyPr>
            <a:normAutofit/>
          </a:bodyPr>
          <a:lstStyle/>
          <a:p>
            <a:pPr marL="177800" indent="0">
              <a:buNone/>
            </a:pPr>
            <a:r>
              <a:rPr lang="nl-BE" sz="3200" dirty="0">
                <a:solidFill>
                  <a:srgbClr val="02504E"/>
                </a:solidFill>
              </a:rPr>
              <a:t>(Hoog)begaafdheid </a:t>
            </a:r>
          </a:p>
          <a:p>
            <a:pPr marL="177800" indent="0">
              <a:buNone/>
            </a:pPr>
            <a:r>
              <a:rPr lang="nl-BE" sz="3200" dirty="0">
                <a:solidFill>
                  <a:srgbClr val="02504E"/>
                </a:solidFill>
              </a:rPr>
              <a:t>versus</a:t>
            </a:r>
          </a:p>
          <a:p>
            <a:pPr marL="177800" indent="0">
              <a:buNone/>
            </a:pPr>
            <a:r>
              <a:rPr lang="nl-BE" sz="3200" dirty="0">
                <a:solidFill>
                  <a:srgbClr val="02504E"/>
                </a:solidFill>
                <a:hlinkClick r:id="rId6"/>
              </a:rPr>
              <a:t>Cognitieve begaafdheid</a:t>
            </a:r>
            <a:endParaRPr lang="nl-BE" sz="3200" dirty="0">
              <a:solidFill>
                <a:srgbClr val="02504E"/>
              </a:solidFill>
            </a:endParaRPr>
          </a:p>
          <a:p>
            <a:pPr marL="177800" indent="0">
              <a:buNone/>
            </a:pPr>
            <a:r>
              <a:rPr lang="nl-BE" sz="3200" dirty="0">
                <a:solidFill>
                  <a:srgbClr val="02504E"/>
                </a:solidFill>
              </a:rPr>
              <a:t>versus</a:t>
            </a:r>
          </a:p>
          <a:p>
            <a:pPr marL="177800" indent="0">
              <a:buNone/>
            </a:pPr>
            <a:r>
              <a:rPr lang="nl-BE" sz="3200" dirty="0">
                <a:solidFill>
                  <a:srgbClr val="02504E"/>
                </a:solidFill>
              </a:rPr>
              <a:t>Cognitief sterk functioneren</a:t>
            </a:r>
          </a:p>
          <a:p>
            <a:pPr marL="177800" indent="0">
              <a:buNone/>
            </a:pPr>
            <a:endParaRPr lang="nl-BE" sz="3200" dirty="0">
              <a:solidFill>
                <a:srgbClr val="02504E"/>
              </a:solidFill>
            </a:endParaRPr>
          </a:p>
        </p:txBody>
      </p:sp>
      <p:pic>
        <p:nvPicPr>
          <p:cNvPr id="5" name="Afbeelding 4" descr="Afbeelding met tekst&#10;&#10;Automatisch gegenereerde beschrijving">
            <a:extLst>
              <a:ext uri="{FF2B5EF4-FFF2-40B4-BE49-F238E27FC236}">
                <a16:creationId xmlns:a16="http://schemas.microsoft.com/office/drawing/2014/main" id="{E1980211-EFA0-46C3-BD76-AC96CB25A9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8658" y="1336638"/>
            <a:ext cx="4572000" cy="4572000"/>
          </a:xfrm>
          <a:prstGeom prst="rect">
            <a:avLst/>
          </a:prstGeom>
        </p:spPr>
      </p:pic>
      <p:pic>
        <p:nvPicPr>
          <p:cNvPr id="23" name="Audio 22">
            <a:hlinkClick r:id="" action="ppaction://media"/>
            <a:extLst>
              <a:ext uri="{FF2B5EF4-FFF2-40B4-BE49-F238E27FC236}">
                <a16:creationId xmlns:a16="http://schemas.microsoft.com/office/drawing/2014/main" id="{BF97E80B-A0F2-487C-84E8-0FD685CD9E9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675619979"/>
      </p:ext>
    </p:extLst>
  </p:cSld>
  <p:clrMapOvr>
    <a:masterClrMapping/>
  </p:clrMapOvr>
  <mc:AlternateContent xmlns:mc="http://schemas.openxmlformats.org/markup-compatibility/2006" xmlns:p14="http://schemas.microsoft.com/office/powerpoint/2010/main">
    <mc:Choice Requires="p14">
      <p:transition spd="slow" p14:dur="2000" advTm="161170"/>
    </mc:Choice>
    <mc:Fallback xmlns="">
      <p:transition spd="slow" advTm="161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500"/>
                                        <p:tgtEl>
                                          <p:spTgt spid="7">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3"/>
                </p:tgtEl>
              </p:cMediaNode>
            </p:audio>
          </p:childTnLst>
        </p:cTn>
      </p:par>
    </p:tnLst>
    <p:bldLst>
      <p:bldP spid="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838202" y="1690687"/>
            <a:ext cx="10515599" cy="4802188"/>
          </a:xfrm>
        </p:spPr>
        <p:txBody>
          <a:bodyPr/>
          <a:lstStyle/>
          <a:p>
            <a:pPr marL="177800" indent="0">
              <a:buNone/>
            </a:pPr>
            <a:r>
              <a:rPr lang="nl-BE" sz="3200" dirty="0">
                <a:solidFill>
                  <a:srgbClr val="02504E"/>
                </a:solidFill>
              </a:rPr>
              <a:t>Begaafdheid als asynchrone ontwikkeling</a:t>
            </a:r>
          </a:p>
          <a:p>
            <a:pPr marL="692150" indent="-514350">
              <a:buFont typeface="+mj-lt"/>
              <a:buAutoNum type="arabicPeriod" startAt="2"/>
            </a:pPr>
            <a:endParaRPr lang="nl-BE" sz="2800" dirty="0">
              <a:solidFill>
                <a:srgbClr val="02504E"/>
              </a:solidFill>
            </a:endParaRPr>
          </a:p>
          <a:p>
            <a:pPr lvl="1"/>
            <a:r>
              <a:rPr lang="nl-BE" sz="2800" dirty="0"/>
              <a:t> kwalitatieve verschillen in het ‘zijn’</a:t>
            </a:r>
          </a:p>
          <a:p>
            <a:pPr lvl="1"/>
            <a:r>
              <a:rPr lang="nl-BE" sz="2800" dirty="0"/>
              <a:t> sterke cognitieve vaardigheden + verhoogde intensiteit </a:t>
            </a:r>
          </a:p>
          <a:p>
            <a:pPr marL="609600" lvl="1" indent="0">
              <a:buNone/>
            </a:pPr>
            <a:r>
              <a:rPr lang="nl-BE" sz="2800" dirty="0"/>
              <a:t>→ kwalitatief andere innerlijke ervaringen en bewustzijn </a:t>
            </a:r>
          </a:p>
          <a:p>
            <a:pPr marL="609600" lvl="1" indent="0">
              <a:buNone/>
            </a:pPr>
            <a:r>
              <a:rPr lang="nl-BE" sz="2800" dirty="0"/>
              <a:t>→ verhoogde kwetsbaarheid voor psychosociale problemen</a:t>
            </a:r>
          </a:p>
          <a:p>
            <a:pPr marL="177800" indent="0">
              <a:buNone/>
            </a:pPr>
            <a:endParaRPr lang="nl-BE" sz="2800" dirty="0"/>
          </a:p>
          <a:p>
            <a:pPr marL="177800" indent="0">
              <a:buNone/>
            </a:pPr>
            <a:r>
              <a:rPr lang="nl-BE" sz="2800" dirty="0"/>
              <a:t>MAAR geen wetenschappelijke bevestiging voor hypothese</a:t>
            </a:r>
          </a:p>
        </p:txBody>
      </p:sp>
      <p:sp>
        <p:nvSpPr>
          <p:cNvPr id="4" name="Titel 1">
            <a:extLst>
              <a:ext uri="{FF2B5EF4-FFF2-40B4-BE49-F238E27FC236}">
                <a16:creationId xmlns:a16="http://schemas.microsoft.com/office/drawing/2014/main" id="{FE7B5A18-27D3-409E-A3BF-7A809B644122}"/>
              </a:ext>
            </a:extLst>
          </p:cNvPr>
          <p:cNvSpPr>
            <a:spLocks noGrp="1"/>
          </p:cNvSpPr>
          <p:nvPr>
            <p:ph type="title"/>
          </p:nvPr>
        </p:nvSpPr>
        <p:spPr>
          <a:xfrm>
            <a:off x="838202" y="365125"/>
            <a:ext cx="10515599" cy="1325562"/>
          </a:xfrm>
        </p:spPr>
        <p:txBody>
          <a:bodyPr/>
          <a:lstStyle/>
          <a:p>
            <a:r>
              <a:rPr lang="nl-BE" sz="4000" dirty="0">
                <a:solidFill>
                  <a:srgbClr val="02AAB4"/>
                </a:solidFill>
              </a:rPr>
              <a:t>Wat zegt de klinische praktijk?</a:t>
            </a:r>
            <a:endParaRPr lang="nl-BE" sz="4000" dirty="0">
              <a:solidFill>
                <a:srgbClr val="009999"/>
              </a:solidFill>
              <a:latin typeface="+mj-lt"/>
            </a:endParaRPr>
          </a:p>
        </p:txBody>
      </p:sp>
      <p:pic>
        <p:nvPicPr>
          <p:cNvPr id="6" name="Audio 5">
            <a:hlinkClick r:id="" action="ppaction://media"/>
            <a:extLst>
              <a:ext uri="{FF2B5EF4-FFF2-40B4-BE49-F238E27FC236}">
                <a16:creationId xmlns:a16="http://schemas.microsoft.com/office/drawing/2014/main" id="{149F35EE-90D6-4B50-8E9A-274BAA0967E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315680811"/>
      </p:ext>
    </p:extLst>
  </p:cSld>
  <p:clrMapOvr>
    <a:masterClrMapping/>
  </p:clrMapOvr>
  <mc:AlternateContent xmlns:mc="http://schemas.openxmlformats.org/markup-compatibility/2006" xmlns:p14="http://schemas.microsoft.com/office/powerpoint/2010/main">
    <mc:Choice Requires="p14">
      <p:transition spd="slow" p14:dur="2000" advTm="66022"/>
    </mc:Choice>
    <mc:Fallback xmlns="">
      <p:transition spd="slow" advTm="66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4000" dirty="0">
                <a:solidFill>
                  <a:srgbClr val="009999"/>
                </a:solidFill>
              </a:rPr>
              <a:t>Wat zegt de wetenschap?</a:t>
            </a:r>
            <a:endParaRPr lang="nl-BE" sz="4000" dirty="0">
              <a:solidFill>
                <a:srgbClr val="009999"/>
              </a:solidFill>
              <a:latin typeface="+mj-lt"/>
            </a:endParaRPr>
          </a:p>
        </p:txBody>
      </p:sp>
      <p:sp>
        <p:nvSpPr>
          <p:cNvPr id="3" name="Tijdelijke aanduiding voor tekst 2"/>
          <p:cNvSpPr>
            <a:spLocks noGrp="1"/>
          </p:cNvSpPr>
          <p:nvPr>
            <p:ph type="body" idx="1"/>
          </p:nvPr>
        </p:nvSpPr>
        <p:spPr>
          <a:xfrm>
            <a:off x="838202" y="1535164"/>
            <a:ext cx="10515599" cy="4667250"/>
          </a:xfrm>
        </p:spPr>
        <p:txBody>
          <a:bodyPr/>
          <a:lstStyle/>
          <a:p>
            <a:r>
              <a:rPr lang="nl-BE" sz="2800" dirty="0"/>
              <a:t> Cognitief begaafde leerlingen </a:t>
            </a:r>
          </a:p>
          <a:p>
            <a:pPr lvl="1"/>
            <a:r>
              <a:rPr lang="nl-BE" sz="2800" b="1" dirty="0"/>
              <a:t> niet </a:t>
            </a:r>
            <a:r>
              <a:rPr lang="nl-BE" sz="2800" dirty="0"/>
              <a:t>vaker sociaal-emotionele en gedragsproblemen</a:t>
            </a:r>
          </a:p>
          <a:p>
            <a:pPr lvl="1"/>
            <a:r>
              <a:rPr lang="nl-BE" sz="2800" dirty="0"/>
              <a:t> wel hoger adaptief en lager </a:t>
            </a:r>
            <a:r>
              <a:rPr lang="nl-BE" sz="2800" dirty="0" err="1"/>
              <a:t>maladaptief</a:t>
            </a:r>
            <a:r>
              <a:rPr lang="nl-BE" sz="2800" dirty="0"/>
              <a:t> perfectionisme</a:t>
            </a:r>
          </a:p>
          <a:p>
            <a:r>
              <a:rPr lang="nl-BE" sz="2800" dirty="0"/>
              <a:t> Leerlingen met </a:t>
            </a:r>
            <a:r>
              <a:rPr lang="nl-BE" sz="2800" b="1" dirty="0"/>
              <a:t>diagnose</a:t>
            </a:r>
            <a:r>
              <a:rPr lang="nl-BE" sz="2800" dirty="0"/>
              <a:t> ‘hoogbegaafdheid’</a:t>
            </a:r>
          </a:p>
          <a:p>
            <a:pPr lvl="1"/>
            <a:r>
              <a:rPr lang="nl-BE" sz="2800" dirty="0"/>
              <a:t> evenveel/meer sociaal-emotionele en gedragsproblemen</a:t>
            </a:r>
          </a:p>
          <a:p>
            <a:pPr marL="177800" indent="0">
              <a:buNone/>
            </a:pPr>
            <a:endParaRPr lang="nl-BE" sz="2000" i="1" dirty="0"/>
          </a:p>
          <a:p>
            <a:pPr marL="609600" lvl="1" indent="0">
              <a:buNone/>
            </a:pPr>
            <a:r>
              <a:rPr lang="nl-BE" sz="2800" dirty="0"/>
              <a:t>Groep met diagnose is niet representatief voor groep cognitief begaafde leerlingen als geheel!</a:t>
            </a:r>
          </a:p>
          <a:p>
            <a:pPr marL="177800" indent="0">
              <a:buNone/>
            </a:pPr>
            <a:endParaRPr lang="nl-BE" sz="2000" i="1" dirty="0"/>
          </a:p>
          <a:p>
            <a:pPr marL="177800" indent="0">
              <a:buNone/>
            </a:pPr>
            <a:r>
              <a:rPr lang="nl-BE" sz="2000" i="1" dirty="0"/>
              <a:t>Bron: project Talent (KU Leuven, Universiteit Gent, Universiteit Antwerpen)</a:t>
            </a:r>
          </a:p>
        </p:txBody>
      </p:sp>
      <p:pic>
        <p:nvPicPr>
          <p:cNvPr id="4" name="Graphic 3" descr="Waarschuwing">
            <a:extLst>
              <a:ext uri="{FF2B5EF4-FFF2-40B4-BE49-F238E27FC236}">
                <a16:creationId xmlns:a16="http://schemas.microsoft.com/office/drawing/2014/main" id="{32DA6471-0678-466C-A53A-0C4E30D6C36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1191" y="4215785"/>
            <a:ext cx="914400" cy="914400"/>
          </a:xfrm>
          <a:prstGeom prst="rect">
            <a:avLst/>
          </a:prstGeom>
        </p:spPr>
      </p:pic>
      <p:pic>
        <p:nvPicPr>
          <p:cNvPr id="7" name="Audio 6">
            <a:hlinkClick r:id="" action="ppaction://media"/>
            <a:extLst>
              <a:ext uri="{FF2B5EF4-FFF2-40B4-BE49-F238E27FC236}">
                <a16:creationId xmlns:a16="http://schemas.microsoft.com/office/drawing/2014/main" id="{B4EE9F03-D30E-4A1A-8FC4-5B6A13E7BD0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346902827"/>
      </p:ext>
    </p:extLst>
  </p:cSld>
  <p:clrMapOvr>
    <a:masterClrMapping/>
  </p:clrMapOvr>
  <mc:AlternateContent xmlns:mc="http://schemas.openxmlformats.org/markup-compatibility/2006" xmlns:p14="http://schemas.microsoft.com/office/powerpoint/2010/main">
    <mc:Choice Requires="p14">
      <p:transition spd="slow" p14:dur="2000" advTm="63152"/>
    </mc:Choice>
    <mc:Fallback xmlns="">
      <p:transition spd="slow" advTm="6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05F1B13-B1C1-4D60-8D66-03E2F0DFA343}"/>
              </a:ext>
            </a:extLst>
          </p:cNvPr>
          <p:cNvSpPr>
            <a:spLocks noGrp="1"/>
          </p:cNvSpPr>
          <p:nvPr>
            <p:ph type="title"/>
          </p:nvPr>
        </p:nvSpPr>
        <p:spPr>
          <a:xfrm>
            <a:off x="838202" y="274813"/>
            <a:ext cx="10515599" cy="1325562"/>
          </a:xfrm>
        </p:spPr>
        <p:txBody>
          <a:bodyPr/>
          <a:lstStyle/>
          <a:p>
            <a:r>
              <a:rPr lang="nl-BE" sz="4000" dirty="0">
                <a:solidFill>
                  <a:srgbClr val="009999"/>
                </a:solidFill>
                <a:latin typeface="Open Sans" panose="020B0606030504020204"/>
              </a:rPr>
              <a:t>Wat zegt de wetenschap?</a:t>
            </a:r>
            <a:br>
              <a:rPr lang="nl-BE" sz="4000" dirty="0">
                <a:solidFill>
                  <a:srgbClr val="009999"/>
                </a:solidFill>
                <a:latin typeface="+mj-lt"/>
              </a:rPr>
            </a:br>
            <a:r>
              <a:rPr lang="nl-BE" sz="3200" dirty="0">
                <a:solidFill>
                  <a:srgbClr val="02504E"/>
                </a:solidFill>
              </a:rPr>
              <a:t>Begaafdheid als ontwikkelingspotentieel</a:t>
            </a:r>
            <a:endParaRPr lang="nl-BE" sz="3200" dirty="0">
              <a:solidFill>
                <a:srgbClr val="009999"/>
              </a:solidFill>
              <a:latin typeface="+mj-lt"/>
            </a:endParaRPr>
          </a:p>
        </p:txBody>
      </p:sp>
      <p:pic>
        <p:nvPicPr>
          <p:cNvPr id="4" name="Afbeelding 3" descr="Afbeelding met schermafbeelding, zitten, tafel, computer&#10;&#10;Automatisch gegenereerde beschrijving">
            <a:extLst>
              <a:ext uri="{FF2B5EF4-FFF2-40B4-BE49-F238E27FC236}">
                <a16:creationId xmlns:a16="http://schemas.microsoft.com/office/drawing/2014/main" id="{0D69F0EF-27C8-46FA-91D5-B26DA038E2A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1726" y="473684"/>
            <a:ext cx="10268547" cy="6384316"/>
          </a:xfrm>
          <a:prstGeom prst="rect">
            <a:avLst/>
          </a:prstGeom>
        </p:spPr>
      </p:pic>
      <p:sp>
        <p:nvSpPr>
          <p:cNvPr id="2" name="Rechthoek: afgeronde hoeken 1">
            <a:extLst>
              <a:ext uri="{FF2B5EF4-FFF2-40B4-BE49-F238E27FC236}">
                <a16:creationId xmlns:a16="http://schemas.microsoft.com/office/drawing/2014/main" id="{10C3F8C0-2663-4E4A-9501-3817C867BA75}"/>
              </a:ext>
            </a:extLst>
          </p:cNvPr>
          <p:cNvSpPr/>
          <p:nvPr/>
        </p:nvSpPr>
        <p:spPr>
          <a:xfrm>
            <a:off x="2027583" y="1895061"/>
            <a:ext cx="1709530" cy="4068417"/>
          </a:xfrm>
          <a:prstGeom prst="roundRect">
            <a:avLst/>
          </a:prstGeom>
          <a:solidFill>
            <a:srgbClr val="D0EAF1">
              <a:alpha val="0"/>
            </a:srgbClr>
          </a:solidFill>
          <a:ln w="76200">
            <a:solidFill>
              <a:srgbClr val="04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afgeronde hoeken 5">
            <a:extLst>
              <a:ext uri="{FF2B5EF4-FFF2-40B4-BE49-F238E27FC236}">
                <a16:creationId xmlns:a16="http://schemas.microsoft.com/office/drawing/2014/main" id="{98AEC700-4518-45F0-B786-DA55701D1533}"/>
              </a:ext>
            </a:extLst>
          </p:cNvPr>
          <p:cNvSpPr/>
          <p:nvPr/>
        </p:nvSpPr>
        <p:spPr>
          <a:xfrm>
            <a:off x="8727742" y="1895060"/>
            <a:ext cx="1709530" cy="4068417"/>
          </a:xfrm>
          <a:prstGeom prst="roundRect">
            <a:avLst/>
          </a:prstGeom>
          <a:solidFill>
            <a:srgbClr val="000000">
              <a:alpha val="0"/>
            </a:srgbClr>
          </a:solidFill>
          <a:ln w="76200">
            <a:solidFill>
              <a:srgbClr val="04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afgeronde hoeken 8">
            <a:extLst>
              <a:ext uri="{FF2B5EF4-FFF2-40B4-BE49-F238E27FC236}">
                <a16:creationId xmlns:a16="http://schemas.microsoft.com/office/drawing/2014/main" id="{D4662C2E-3CCA-49C3-B800-60E2911B407F}"/>
              </a:ext>
            </a:extLst>
          </p:cNvPr>
          <p:cNvSpPr/>
          <p:nvPr/>
        </p:nvSpPr>
        <p:spPr>
          <a:xfrm rot="5400000">
            <a:off x="5779901" y="3527030"/>
            <a:ext cx="854764" cy="4018129"/>
          </a:xfrm>
          <a:prstGeom prst="roundRect">
            <a:avLst/>
          </a:prstGeom>
          <a:solidFill>
            <a:srgbClr val="000000">
              <a:alpha val="0"/>
            </a:srgbClr>
          </a:solidFill>
          <a:ln w="76200">
            <a:solidFill>
              <a:srgbClr val="04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afgeronde hoeken 9">
            <a:extLst>
              <a:ext uri="{FF2B5EF4-FFF2-40B4-BE49-F238E27FC236}">
                <a16:creationId xmlns:a16="http://schemas.microsoft.com/office/drawing/2014/main" id="{AEED46AE-7EAA-4638-8342-9265E7C14924}"/>
              </a:ext>
            </a:extLst>
          </p:cNvPr>
          <p:cNvSpPr/>
          <p:nvPr/>
        </p:nvSpPr>
        <p:spPr>
          <a:xfrm>
            <a:off x="5584610" y="2941982"/>
            <a:ext cx="2538973" cy="1643269"/>
          </a:xfrm>
          <a:prstGeom prst="roundRect">
            <a:avLst/>
          </a:prstGeom>
          <a:solidFill>
            <a:srgbClr val="000000">
              <a:alpha val="0"/>
            </a:srgbClr>
          </a:solidFill>
          <a:ln w="76200">
            <a:solidFill>
              <a:srgbClr val="04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afgeronde hoeken 10">
            <a:extLst>
              <a:ext uri="{FF2B5EF4-FFF2-40B4-BE49-F238E27FC236}">
                <a16:creationId xmlns:a16="http://schemas.microsoft.com/office/drawing/2014/main" id="{B790382A-58F9-4758-B9A2-C1094C7F0281}"/>
              </a:ext>
            </a:extLst>
          </p:cNvPr>
          <p:cNvSpPr/>
          <p:nvPr/>
        </p:nvSpPr>
        <p:spPr>
          <a:xfrm>
            <a:off x="4617203" y="1948837"/>
            <a:ext cx="2101649" cy="993145"/>
          </a:xfrm>
          <a:prstGeom prst="roundRect">
            <a:avLst/>
          </a:prstGeom>
          <a:solidFill>
            <a:srgbClr val="000000">
              <a:alpha val="0"/>
            </a:srgbClr>
          </a:solidFill>
          <a:ln w="76200">
            <a:solidFill>
              <a:srgbClr val="04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1" name="Audio 20">
            <a:hlinkClick r:id="" action="ppaction://media"/>
            <a:extLst>
              <a:ext uri="{FF2B5EF4-FFF2-40B4-BE49-F238E27FC236}">
                <a16:creationId xmlns:a16="http://schemas.microsoft.com/office/drawing/2014/main" id="{6E9B2578-1CCA-4EF7-B234-30DAA729F4A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158667152"/>
      </p:ext>
    </p:extLst>
  </p:cSld>
  <p:clrMapOvr>
    <a:masterClrMapping/>
  </p:clrMapOvr>
  <mc:AlternateContent xmlns:mc="http://schemas.openxmlformats.org/markup-compatibility/2006">
    <mc:Choice xmlns:p14="http://schemas.microsoft.com/office/powerpoint/2010/main" Requires="p14">
      <p:transition spd="slow" p14:dur="2000" advTm="157156"/>
    </mc:Choice>
    <mc:Fallback>
      <p:transition spd="slow" advTm="157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1"/>
                </p:tgtEl>
              </p:cMediaNode>
            </p:audio>
          </p:childTnLst>
        </p:cTn>
      </p:par>
    </p:tnLst>
    <p:bldLst>
      <p:bldP spid="2" grpId="0" animBg="1"/>
      <p:bldP spid="6"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4000" dirty="0">
                <a:solidFill>
                  <a:srgbClr val="009999"/>
                </a:solidFill>
                <a:latin typeface="Open Sans" panose="020B0606030504020204"/>
              </a:rPr>
              <a:t>Wat is de visie van Prodia?</a:t>
            </a:r>
          </a:p>
        </p:txBody>
      </p:sp>
      <p:sp>
        <p:nvSpPr>
          <p:cNvPr id="3" name="Tijdelijke aanduiding voor tekst 2"/>
          <p:cNvSpPr>
            <a:spLocks noGrp="1"/>
          </p:cNvSpPr>
          <p:nvPr>
            <p:ph type="body" idx="1"/>
          </p:nvPr>
        </p:nvSpPr>
        <p:spPr>
          <a:xfrm>
            <a:off x="838202" y="1825625"/>
            <a:ext cx="10515599" cy="4667250"/>
          </a:xfrm>
        </p:spPr>
        <p:txBody>
          <a:bodyPr/>
          <a:lstStyle/>
          <a:p>
            <a:r>
              <a:rPr lang="nl-BE" sz="2800" dirty="0"/>
              <a:t> </a:t>
            </a:r>
            <a:r>
              <a:rPr lang="nl-BE" sz="3200" dirty="0">
                <a:solidFill>
                  <a:srgbClr val="02504E"/>
                </a:solidFill>
              </a:rPr>
              <a:t>Focus op cognitief functioneren omwille van</a:t>
            </a:r>
          </a:p>
          <a:p>
            <a:pPr lvl="1"/>
            <a:r>
              <a:rPr lang="nl-BE" sz="2800" dirty="0"/>
              <a:t> impact op schools leren</a:t>
            </a:r>
          </a:p>
          <a:p>
            <a:pPr marL="609600" lvl="1" indent="0">
              <a:buNone/>
            </a:pPr>
            <a:r>
              <a:rPr lang="nl-BE" sz="2800" dirty="0"/>
              <a:t>	→ focus in onderwijs en leerlingenbegeleiding</a:t>
            </a:r>
          </a:p>
          <a:p>
            <a:pPr lvl="1"/>
            <a:r>
              <a:rPr lang="nl-BE" sz="2800" dirty="0"/>
              <a:t> meest valide meting</a:t>
            </a:r>
          </a:p>
          <a:p>
            <a:pPr marL="609600" lvl="1" indent="0">
              <a:buNone/>
            </a:pPr>
            <a:endParaRPr lang="nl-BE" sz="2800" dirty="0"/>
          </a:p>
          <a:p>
            <a:r>
              <a:rPr lang="nl-BE" sz="2800" dirty="0"/>
              <a:t> </a:t>
            </a:r>
            <a:r>
              <a:rPr lang="nl-BE" sz="3200" dirty="0">
                <a:solidFill>
                  <a:srgbClr val="02504E"/>
                </a:solidFill>
              </a:rPr>
              <a:t>Cognitief sterk functioneren ≠ (zeer) hoge intelligentie</a:t>
            </a:r>
          </a:p>
          <a:p>
            <a:pPr lvl="1"/>
            <a:r>
              <a:rPr lang="nl-BE" sz="2800" dirty="0"/>
              <a:t> sterke brede cognitieve vaardigheden </a:t>
            </a:r>
          </a:p>
          <a:p>
            <a:pPr lvl="1"/>
            <a:r>
              <a:rPr lang="nl-BE" sz="2800" dirty="0"/>
              <a:t> sterke schoolse vaardigheden</a:t>
            </a:r>
          </a:p>
          <a:p>
            <a:pPr lvl="1"/>
            <a:r>
              <a:rPr lang="nl-BE" sz="2800" dirty="0"/>
              <a:t> invloed van leerling- en omgevingskenmerken!</a:t>
            </a:r>
          </a:p>
        </p:txBody>
      </p:sp>
      <p:sp>
        <p:nvSpPr>
          <p:cNvPr id="6" name="Tekstvak 5">
            <a:extLst>
              <a:ext uri="{FF2B5EF4-FFF2-40B4-BE49-F238E27FC236}">
                <a16:creationId xmlns:a16="http://schemas.microsoft.com/office/drawing/2014/main" id="{5F813C22-6E43-4A8F-A635-0F214B93D090}"/>
              </a:ext>
            </a:extLst>
          </p:cNvPr>
          <p:cNvSpPr txBox="1"/>
          <p:nvPr/>
        </p:nvSpPr>
        <p:spPr>
          <a:xfrm>
            <a:off x="688622" y="4884378"/>
            <a:ext cx="1187500" cy="523220"/>
          </a:xfrm>
          <a:prstGeom prst="rect">
            <a:avLst/>
          </a:prstGeom>
          <a:noFill/>
        </p:spPr>
        <p:txBody>
          <a:bodyPr wrap="square" rtlCol="0">
            <a:spAutoFit/>
          </a:bodyPr>
          <a:lstStyle/>
          <a:p>
            <a:r>
              <a:rPr lang="nl-BE" sz="2800" b="1" dirty="0"/>
              <a:t>en/of</a:t>
            </a:r>
            <a:endParaRPr lang="nl-BE" sz="2800" dirty="0"/>
          </a:p>
        </p:txBody>
      </p:sp>
      <p:pic>
        <p:nvPicPr>
          <p:cNvPr id="7" name="Audio 6">
            <a:hlinkClick r:id="" action="ppaction://media"/>
            <a:extLst>
              <a:ext uri="{FF2B5EF4-FFF2-40B4-BE49-F238E27FC236}">
                <a16:creationId xmlns:a16="http://schemas.microsoft.com/office/drawing/2014/main" id="{34F58333-60CD-41DB-98CC-977E289A60E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539922719"/>
      </p:ext>
    </p:extLst>
  </p:cSld>
  <p:clrMapOvr>
    <a:masterClrMapping/>
  </p:clrMapOvr>
  <mc:AlternateContent xmlns:mc="http://schemas.openxmlformats.org/markup-compatibility/2006">
    <mc:Choice xmlns:p14="http://schemas.microsoft.com/office/powerpoint/2010/main" Requires="p14">
      <p:transition spd="slow" p14:dur="2000" advTm="65508"/>
    </mc:Choice>
    <mc:Fallback>
      <p:transition spd="slow" advTm="65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Afbeelding met schermafbeelding, kaart&#10;&#10;Automatisch gegenereerde beschrijving">
            <a:extLst>
              <a:ext uri="{FF2B5EF4-FFF2-40B4-BE49-F238E27FC236}">
                <a16:creationId xmlns:a16="http://schemas.microsoft.com/office/drawing/2014/main" id="{2D776F6F-2636-4B4C-B112-6F4C90757D1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56983" y="1782502"/>
            <a:ext cx="11900165" cy="4524292"/>
          </a:xfrm>
        </p:spPr>
      </p:pic>
      <p:sp>
        <p:nvSpPr>
          <p:cNvPr id="4" name="Tijdelijke aanduiding voor dianummer 3">
            <a:extLst>
              <a:ext uri="{FF2B5EF4-FFF2-40B4-BE49-F238E27FC236}">
                <a16:creationId xmlns:a16="http://schemas.microsoft.com/office/drawing/2014/main" id="{4598B9FB-7554-42A6-A0EB-14C4AD97F7DF}"/>
              </a:ext>
            </a:extLst>
          </p:cNvPr>
          <p:cNvSpPr>
            <a:spLocks noGrp="1"/>
          </p:cNvSpPr>
          <p:nvPr>
            <p:ph type="sldNum" sz="quarter" idx="12"/>
          </p:nvPr>
        </p:nvSpPr>
        <p:spPr/>
        <p:txBody>
          <a:bodyPr/>
          <a:lstStyle/>
          <a:p>
            <a:fld id="{04FCA95E-2221-4DC3-A5F9-E53F37D422FC}" type="slidenum">
              <a:rPr lang="nl-BE" smtClean="0"/>
              <a:pPr/>
              <a:t>7</a:t>
            </a:fld>
            <a:endParaRPr lang="nl-BE"/>
          </a:p>
        </p:txBody>
      </p:sp>
      <p:sp>
        <p:nvSpPr>
          <p:cNvPr id="7" name="Titel 1">
            <a:extLst>
              <a:ext uri="{FF2B5EF4-FFF2-40B4-BE49-F238E27FC236}">
                <a16:creationId xmlns:a16="http://schemas.microsoft.com/office/drawing/2014/main" id="{BDB38337-EBB5-4762-A30E-EC93F396B5A7}"/>
              </a:ext>
            </a:extLst>
          </p:cNvPr>
          <p:cNvSpPr>
            <a:spLocks noGrp="1"/>
          </p:cNvSpPr>
          <p:nvPr>
            <p:ph type="title"/>
          </p:nvPr>
        </p:nvSpPr>
        <p:spPr>
          <a:xfrm>
            <a:off x="838200" y="365125"/>
            <a:ext cx="10515600" cy="1325563"/>
          </a:xfrm>
        </p:spPr>
        <p:txBody>
          <a:bodyPr/>
          <a:lstStyle/>
          <a:p>
            <a:r>
              <a:rPr lang="nl-BE" dirty="0">
                <a:solidFill>
                  <a:srgbClr val="009999"/>
                </a:solidFill>
                <a:latin typeface="Open Sans" panose="020B0606030504020204"/>
              </a:rPr>
              <a:t>Wat is de visie van Prodia?</a:t>
            </a:r>
            <a:endParaRPr lang="nl-BE" sz="4000" dirty="0">
              <a:solidFill>
                <a:srgbClr val="009999"/>
              </a:solidFill>
              <a:latin typeface="Open Sans" panose="020B0606030504020204"/>
            </a:endParaRPr>
          </a:p>
        </p:txBody>
      </p:sp>
      <p:pic>
        <p:nvPicPr>
          <p:cNvPr id="5" name="Audio 4">
            <a:hlinkClick r:id="" action="ppaction://media"/>
            <a:extLst>
              <a:ext uri="{FF2B5EF4-FFF2-40B4-BE49-F238E27FC236}">
                <a16:creationId xmlns:a16="http://schemas.microsoft.com/office/drawing/2014/main" id="{FFEF5B87-002E-40C2-9197-6BE4B32D29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292628"/>
      </p:ext>
    </p:extLst>
  </p:cSld>
  <p:clrMapOvr>
    <a:masterClrMapping/>
  </p:clrMapOvr>
  <mc:AlternateContent xmlns:mc="http://schemas.openxmlformats.org/markup-compatibility/2006" xmlns:p14="http://schemas.microsoft.com/office/powerpoint/2010/main">
    <mc:Choice Requires="p14">
      <p:transition spd="slow" p14:dur="2000" advTm="164323"/>
    </mc:Choice>
    <mc:Fallback xmlns="">
      <p:transition spd="slow" advTm="164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97FE35-36C6-495F-9BDA-5DEF56714494}"/>
              </a:ext>
            </a:extLst>
          </p:cNvPr>
          <p:cNvSpPr>
            <a:spLocks noGrp="1"/>
          </p:cNvSpPr>
          <p:nvPr>
            <p:ph type="title"/>
          </p:nvPr>
        </p:nvSpPr>
        <p:spPr/>
        <p:txBody>
          <a:bodyPr>
            <a:normAutofit/>
          </a:bodyPr>
          <a:lstStyle/>
          <a:p>
            <a:r>
              <a:rPr lang="nl-BE" dirty="0">
                <a:solidFill>
                  <a:srgbClr val="009999"/>
                </a:solidFill>
                <a:latin typeface="Open Sans" panose="020B0606030504020204"/>
              </a:rPr>
              <a:t>Over welke leerlingen gaat het?</a:t>
            </a:r>
          </a:p>
        </p:txBody>
      </p:sp>
      <p:sp>
        <p:nvSpPr>
          <p:cNvPr id="3" name="Tijdelijke aanduiding voor tekst 2">
            <a:extLst>
              <a:ext uri="{FF2B5EF4-FFF2-40B4-BE49-F238E27FC236}">
                <a16:creationId xmlns:a16="http://schemas.microsoft.com/office/drawing/2014/main" id="{755F897A-3B29-442B-A119-2C8BB60E9137}"/>
              </a:ext>
            </a:extLst>
          </p:cNvPr>
          <p:cNvSpPr>
            <a:spLocks noGrp="1"/>
          </p:cNvSpPr>
          <p:nvPr>
            <p:ph type="body" idx="1"/>
          </p:nvPr>
        </p:nvSpPr>
        <p:spPr>
          <a:xfrm>
            <a:off x="838202" y="1690687"/>
            <a:ext cx="10515599" cy="4351338"/>
          </a:xfrm>
        </p:spPr>
        <p:txBody>
          <a:bodyPr>
            <a:normAutofit lnSpcReduction="10000"/>
          </a:bodyPr>
          <a:lstStyle/>
          <a:p>
            <a:r>
              <a:rPr lang="nl-BE" sz="3200" kern="1200" dirty="0">
                <a:solidFill>
                  <a:srgbClr val="02504E"/>
                </a:solidFill>
              </a:rPr>
              <a:t>Geen categoriale classificatie (ja/nee o.b.v. Totaal IQ)</a:t>
            </a:r>
          </a:p>
          <a:p>
            <a:r>
              <a:rPr lang="nl-BE" sz="3200" kern="1200" dirty="0">
                <a:solidFill>
                  <a:srgbClr val="02504E"/>
                </a:solidFill>
              </a:rPr>
              <a:t>Wel dimensionele classificatie</a:t>
            </a:r>
          </a:p>
          <a:p>
            <a:pPr lvl="1"/>
            <a:r>
              <a:rPr lang="nl-BE" sz="2800" dirty="0"/>
              <a:t>brede cognitieve vaardigheden (CHC-model, </a:t>
            </a:r>
            <a:r>
              <a:rPr lang="nl-BE" sz="2800" dirty="0" err="1"/>
              <a:t>sterkte-zwakte-analyse</a:t>
            </a:r>
            <a:r>
              <a:rPr lang="nl-BE" sz="2800" dirty="0"/>
              <a:t>, betrouwbaarheidsintervallen)</a:t>
            </a:r>
          </a:p>
          <a:p>
            <a:pPr lvl="1"/>
            <a:r>
              <a:rPr lang="nl-BE" sz="2800" dirty="0"/>
              <a:t>verschillende schoolse vaardigheden of domeinen</a:t>
            </a:r>
          </a:p>
          <a:p>
            <a:r>
              <a:rPr lang="nl-BE" sz="3200" dirty="0">
                <a:solidFill>
                  <a:srgbClr val="02504E"/>
                </a:solidFill>
              </a:rPr>
              <a:t>Focus op</a:t>
            </a:r>
          </a:p>
          <a:p>
            <a:pPr lvl="1">
              <a:lnSpc>
                <a:spcPct val="100000"/>
              </a:lnSpc>
            </a:pPr>
            <a:r>
              <a:rPr lang="nl-BE" sz="2800" dirty="0"/>
              <a:t>onderwijsbehoeften (doel = leren!)</a:t>
            </a:r>
          </a:p>
          <a:p>
            <a:pPr lvl="1">
              <a:lnSpc>
                <a:spcPct val="100000"/>
              </a:lnSpc>
            </a:pPr>
            <a:r>
              <a:rPr lang="nl-BE" sz="2800" dirty="0"/>
              <a:t>participatie!</a:t>
            </a:r>
          </a:p>
          <a:p>
            <a:r>
              <a:rPr lang="nl-BE" sz="3200" dirty="0">
                <a:solidFill>
                  <a:srgbClr val="02504E"/>
                </a:solidFill>
              </a:rPr>
              <a:t>Top 10% = educatief relevant</a:t>
            </a:r>
          </a:p>
        </p:txBody>
      </p:sp>
      <p:pic>
        <p:nvPicPr>
          <p:cNvPr id="5" name="Audio 4">
            <a:hlinkClick r:id="" action="ppaction://media"/>
            <a:extLst>
              <a:ext uri="{FF2B5EF4-FFF2-40B4-BE49-F238E27FC236}">
                <a16:creationId xmlns:a16="http://schemas.microsoft.com/office/drawing/2014/main" id="{A5EF2F83-7C38-493D-8BC0-9B9093EB43F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274042450"/>
      </p:ext>
    </p:extLst>
  </p:cSld>
  <p:clrMapOvr>
    <a:masterClrMapping/>
  </p:clrMapOvr>
  <mc:AlternateContent xmlns:mc="http://schemas.openxmlformats.org/markup-compatibility/2006" xmlns:p14="http://schemas.microsoft.com/office/powerpoint/2010/main">
    <mc:Choice Requires="p14">
      <p:transition spd="slow" p14:dur="2000" advTm="101203"/>
    </mc:Choice>
    <mc:Fallback xmlns="">
      <p:transition spd="slow" advTm="101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97FE35-36C6-495F-9BDA-5DEF56714494}"/>
              </a:ext>
            </a:extLst>
          </p:cNvPr>
          <p:cNvSpPr>
            <a:spLocks noGrp="1"/>
          </p:cNvSpPr>
          <p:nvPr>
            <p:ph type="title"/>
          </p:nvPr>
        </p:nvSpPr>
        <p:spPr/>
        <p:txBody>
          <a:bodyPr>
            <a:normAutofit/>
          </a:bodyPr>
          <a:lstStyle/>
          <a:p>
            <a:r>
              <a:rPr lang="nl-BE" dirty="0">
                <a:solidFill>
                  <a:srgbClr val="009999"/>
                </a:solidFill>
                <a:latin typeface="Open Sans" panose="020B0606030504020204"/>
              </a:rPr>
              <a:t>Over welke leerlingen gaat het?</a:t>
            </a:r>
          </a:p>
        </p:txBody>
      </p:sp>
      <p:sp>
        <p:nvSpPr>
          <p:cNvPr id="3" name="Tijdelijke aanduiding voor tekst 2">
            <a:extLst>
              <a:ext uri="{FF2B5EF4-FFF2-40B4-BE49-F238E27FC236}">
                <a16:creationId xmlns:a16="http://schemas.microsoft.com/office/drawing/2014/main" id="{755F897A-3B29-442B-A119-2C8BB60E9137}"/>
              </a:ext>
            </a:extLst>
          </p:cNvPr>
          <p:cNvSpPr>
            <a:spLocks noGrp="1"/>
          </p:cNvSpPr>
          <p:nvPr>
            <p:ph type="body" idx="1"/>
          </p:nvPr>
        </p:nvSpPr>
        <p:spPr>
          <a:xfrm>
            <a:off x="838202" y="1690687"/>
            <a:ext cx="10515599" cy="4351338"/>
          </a:xfrm>
        </p:spPr>
        <p:txBody>
          <a:bodyPr>
            <a:normAutofit/>
          </a:bodyPr>
          <a:lstStyle/>
          <a:p>
            <a:r>
              <a:rPr lang="nl-BE" sz="3200" dirty="0">
                <a:solidFill>
                  <a:srgbClr val="02504E"/>
                </a:solidFill>
              </a:rPr>
              <a:t>Top 10% t.o.v. relevante vergelijkingsgroep</a:t>
            </a:r>
          </a:p>
          <a:p>
            <a:pPr lvl="1"/>
            <a:r>
              <a:rPr lang="nl-BE" sz="2800" dirty="0" err="1"/>
              <a:t>BCV’s</a:t>
            </a:r>
            <a:r>
              <a:rPr lang="nl-BE" sz="2800" dirty="0"/>
              <a:t>: leeftijdsgenoten</a:t>
            </a:r>
          </a:p>
          <a:p>
            <a:pPr lvl="1"/>
            <a:r>
              <a:rPr lang="nl-BE" sz="2800" dirty="0"/>
              <a:t>schoolse vaardigheden: jaar- of klasgenoten die vergelijkbare hoeveelheid schoolse instructie kregen</a:t>
            </a:r>
          </a:p>
          <a:p>
            <a:pPr marL="457200" lvl="1" indent="0">
              <a:buNone/>
            </a:pPr>
            <a:endParaRPr lang="nl-BE" sz="2800" dirty="0">
              <a:solidFill>
                <a:srgbClr val="02504E"/>
              </a:solidFill>
            </a:endParaRPr>
          </a:p>
        </p:txBody>
      </p:sp>
      <p:pic>
        <p:nvPicPr>
          <p:cNvPr id="4" name="Picture 10" descr="Afbeeldingsresultaat voor normal distribution cartoon">
            <a:extLst>
              <a:ext uri="{FF2B5EF4-FFF2-40B4-BE49-F238E27FC236}">
                <a16:creationId xmlns:a16="http://schemas.microsoft.com/office/drawing/2014/main" id="{4856C5F2-9423-4311-B036-E23EBA4174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8219" y="3828071"/>
            <a:ext cx="6179300" cy="2359678"/>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7A49EDDD-9AC7-4C3E-9940-1D7EF7CD198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294134082"/>
      </p:ext>
    </p:extLst>
  </p:cSld>
  <p:clrMapOvr>
    <a:masterClrMapping/>
  </p:clrMapOvr>
  <mc:AlternateContent xmlns:mc="http://schemas.openxmlformats.org/markup-compatibility/2006" xmlns:p14="http://schemas.microsoft.com/office/powerpoint/2010/main">
    <mc:Choice Requires="p14">
      <p:transition spd="slow" p14:dur="2000" advTm="46180"/>
    </mc:Choice>
    <mc:Fallback xmlns="">
      <p:transition spd="slow" advTm="46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8.9|68.8"/>
</p:tagLst>
</file>

<file path=ppt/tags/tag2.xml><?xml version="1.0" encoding="utf-8"?>
<p:tagLst xmlns:a="http://schemas.openxmlformats.org/drawingml/2006/main" xmlns:r="http://schemas.openxmlformats.org/officeDocument/2006/relationships" xmlns:p="http://schemas.openxmlformats.org/presentationml/2006/main">
  <p:tag name="TIMING" val="|58.1"/>
</p:tagLst>
</file>

<file path=ppt/tags/tag3.xml><?xml version="1.0" encoding="utf-8"?>
<p:tagLst xmlns:a="http://schemas.openxmlformats.org/drawingml/2006/main" xmlns:r="http://schemas.openxmlformats.org/officeDocument/2006/relationships" xmlns:p="http://schemas.openxmlformats.org/presentationml/2006/main">
  <p:tag name="TIMING" val="|19.2|16"/>
</p:tagLst>
</file>

<file path=ppt/tags/tag4.xml><?xml version="1.0" encoding="utf-8"?>
<p:tagLst xmlns:a="http://schemas.openxmlformats.org/drawingml/2006/main" xmlns:r="http://schemas.openxmlformats.org/officeDocument/2006/relationships" xmlns:p="http://schemas.openxmlformats.org/presentationml/2006/main">
  <p:tag name="TIMING" val="|14.8|19.7|41.3|17.2|18.2"/>
</p:tagLst>
</file>

<file path=ppt/tags/tag5.xml><?xml version="1.0" encoding="utf-8"?>
<p:tagLst xmlns:a="http://schemas.openxmlformats.org/drawingml/2006/main" xmlns:r="http://schemas.openxmlformats.org/officeDocument/2006/relationships" xmlns:p="http://schemas.openxmlformats.org/presentationml/2006/main">
  <p:tag name="TIMING" val="|36.8|19.7|4"/>
</p:tagLst>
</file>

<file path=ppt/tags/tag6.xml><?xml version="1.0" encoding="utf-8"?>
<p:tagLst xmlns:a="http://schemas.openxmlformats.org/drawingml/2006/main" xmlns:r="http://schemas.openxmlformats.org/officeDocument/2006/relationships" xmlns:p="http://schemas.openxmlformats.org/presentationml/2006/main">
  <p:tag name="TIMING" val="|21.6|32.9|33.8"/>
</p:tagLst>
</file>

<file path=ppt/tags/tag7.xml><?xml version="1.0" encoding="utf-8"?>
<p:tagLst xmlns:a="http://schemas.openxmlformats.org/drawingml/2006/main" xmlns:r="http://schemas.openxmlformats.org/officeDocument/2006/relationships" xmlns:p="http://schemas.openxmlformats.org/presentationml/2006/main">
  <p:tag name="TIMING" val="|44.2"/>
</p:tagLst>
</file>

<file path=ppt/theme/theme1.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8D269EF0-ABBF-4335-856C-2464D79813A1}" vid="{1B300D57-FD97-4105-8339-6472FBEEFCE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7295A05875B940BE7985CF3DE47FBF" ma:contentTypeVersion="17" ma:contentTypeDescription="Een nieuw document maken." ma:contentTypeScope="" ma:versionID="f9d2fe657ba3696b4dd86824125557b3">
  <xsd:schema xmlns:xsd="http://www.w3.org/2001/XMLSchema" xmlns:xs="http://www.w3.org/2001/XMLSchema" xmlns:p="http://schemas.microsoft.com/office/2006/metadata/properties" xmlns:ns2="0af09284-65e3-4d5f-a141-65977bef45be" xmlns:ns3="2c0101b5-daf1-4fcf-9f4f-355d3a42c99c" targetNamespace="http://schemas.microsoft.com/office/2006/metadata/properties" ma:root="true" ma:fieldsID="5f1b7801c84064b6769b7153a110d2d3" ns2:_="" ns3:_="">
    <xsd:import namespace="0af09284-65e3-4d5f-a141-65977bef45be"/>
    <xsd:import namespace="2c0101b5-daf1-4fcf-9f4f-355d3a42c9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09284-65e3-4d5f-a141-65977bef4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22b7d4d7-aa62-4847-809c-85ed79ea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0101b5-daf1-4fcf-9f4f-355d3a42c99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545f2c-e290-4a26-bc2f-3ed41dba63e5}" ma:internalName="TaxCatchAll" ma:showField="CatchAllData" ma:web="2c0101b5-daf1-4fcf-9f4f-355d3a42c99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f09284-65e3-4d5f-a141-65977bef45be">
      <Terms xmlns="http://schemas.microsoft.com/office/infopath/2007/PartnerControls"/>
    </lcf76f155ced4ddcb4097134ff3c332f>
    <TaxCatchAll xmlns="2c0101b5-daf1-4fcf-9f4f-355d3a42c99c" xsi:nil="true"/>
  </documentManagement>
</p:properties>
</file>

<file path=customXml/itemProps1.xml><?xml version="1.0" encoding="utf-8"?>
<ds:datastoreItem xmlns:ds="http://schemas.openxmlformats.org/officeDocument/2006/customXml" ds:itemID="{AAAA528D-C400-4D93-B38F-9B30CBDB5C5B}"/>
</file>

<file path=customXml/itemProps2.xml><?xml version="1.0" encoding="utf-8"?>
<ds:datastoreItem xmlns:ds="http://schemas.openxmlformats.org/officeDocument/2006/customXml" ds:itemID="{030E6FB7-5070-49D3-960E-20CB5761EDFA}"/>
</file>

<file path=customXml/itemProps3.xml><?xml version="1.0" encoding="utf-8"?>
<ds:datastoreItem xmlns:ds="http://schemas.openxmlformats.org/officeDocument/2006/customXml" ds:itemID="{82D6872C-ACF0-455E-A16D-B20AA8CF57BA}"/>
</file>

<file path=docProps/app.xml><?xml version="1.0" encoding="utf-8"?>
<Properties xmlns="http://schemas.openxmlformats.org/officeDocument/2006/extended-properties" xmlns:vt="http://schemas.openxmlformats.org/officeDocument/2006/docPropsVTypes">
  <TotalTime>5194</TotalTime>
  <Words>1827</Words>
  <Application>Microsoft Office PowerPoint</Application>
  <PresentationFormat>Breedbeeld</PresentationFormat>
  <Paragraphs>178</Paragraphs>
  <Slides>13</Slides>
  <Notes>13</Notes>
  <HiddenSlides>0</HiddenSlides>
  <MMClips>13</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13</vt:i4>
      </vt:variant>
    </vt:vector>
  </HeadingPairs>
  <TitlesOfParts>
    <vt:vector size="19" baseType="lpstr">
      <vt:lpstr>Arial</vt:lpstr>
      <vt:lpstr>Calibri</vt:lpstr>
      <vt:lpstr>Calibri Light</vt:lpstr>
      <vt:lpstr>Open Sans</vt:lpstr>
      <vt:lpstr>Symbol</vt:lpstr>
      <vt:lpstr>1_Kantoorthema</vt:lpstr>
      <vt:lpstr>PowerPoint-presentatie</vt:lpstr>
      <vt:lpstr>Terminologie</vt:lpstr>
      <vt:lpstr>Wat zegt de klinische praktijk?</vt:lpstr>
      <vt:lpstr>Wat zegt de wetenschap?</vt:lpstr>
      <vt:lpstr>Wat zegt de wetenschap? Begaafdheid als ontwikkelingspotentieel</vt:lpstr>
      <vt:lpstr>Wat is de visie van Prodia?</vt:lpstr>
      <vt:lpstr>Wat is de visie van Prodia?</vt:lpstr>
      <vt:lpstr>Over welke leerlingen gaat het?</vt:lpstr>
      <vt:lpstr>Over welke leerlingen gaat het?</vt:lpstr>
      <vt:lpstr>Afbakening i.f.v. betrouwbaarheidsinterval?</vt:lpstr>
      <vt:lpstr>Waar in het protocol en op de site? </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Prodia</dc:creator>
  <cp:lastModifiedBy>Noortje</cp:lastModifiedBy>
  <cp:revision>462</cp:revision>
  <cp:lastPrinted>2020-01-31T09:55:28Z</cp:lastPrinted>
  <dcterms:created xsi:type="dcterms:W3CDTF">2019-10-25T12:41:14Z</dcterms:created>
  <dcterms:modified xsi:type="dcterms:W3CDTF">2020-05-05T10:44:45Z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0x010100327295A05875B940BE7985CF3DE47FBF</vt:lpwstr>
  </property>
</Properties>
</file>