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Masters/slideMaster1.xml" ContentType="application/vnd.openxmlformats-officedocument.presentationml.slideMaster+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8"/>
  </p:notesMasterIdLst>
  <p:sldIdLst>
    <p:sldId id="580" r:id="rId2"/>
    <p:sldId id="264" r:id="rId3"/>
    <p:sldId id="265" r:id="rId4"/>
    <p:sldId id="731" r:id="rId5"/>
    <p:sldId id="732" r:id="rId6"/>
    <p:sldId id="800" r:id="rId7"/>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es Verlinde" initials="LV" lastIdx="25" clrIdx="0">
    <p:extLst>
      <p:ext uri="{19B8F6BF-5375-455C-9EA6-DF929625EA0E}">
        <p15:presenceInfo xmlns:p15="http://schemas.microsoft.com/office/powerpoint/2012/main" userId="S::lies.verlinde@vrijclbnetwerk.be::8fb3915e-4916-419c-94f8-e016f63714bd" providerId="AD"/>
      </p:ext>
    </p:extLst>
  </p:cmAuthor>
  <p:cmAuthor id="2" name="Sarah Schaubroeck" initials="SS" lastIdx="13" clrIdx="1">
    <p:extLst>
      <p:ext uri="{19B8F6BF-5375-455C-9EA6-DF929625EA0E}">
        <p15:presenceInfo xmlns:p15="http://schemas.microsoft.com/office/powerpoint/2012/main" userId="S-1-5-21-945375203-1487869346-1542849698-32659" providerId="AD"/>
      </p:ext>
    </p:extLst>
  </p:cmAuthor>
  <p:cmAuthor id="3" name="Ann Van Rompaey" initials="AVR" lastIdx="9" clrIdx="2">
    <p:extLst>
      <p:ext uri="{19B8F6BF-5375-455C-9EA6-DF929625EA0E}">
        <p15:presenceInfo xmlns:p15="http://schemas.microsoft.com/office/powerpoint/2012/main" userId="Ann Van Rompaey" providerId="None"/>
      </p:ext>
    </p:extLst>
  </p:cmAuthor>
  <p:cmAuthor id="4" name="Noortje" initials="NV" lastIdx="16" clrIdx="3">
    <p:extLst>
      <p:ext uri="{19B8F6BF-5375-455C-9EA6-DF929625EA0E}">
        <p15:presenceInfo xmlns:p15="http://schemas.microsoft.com/office/powerpoint/2012/main" userId="Noortj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49999"/>
    <a:srgbClr val="5B9BD5"/>
    <a:srgbClr val="016666"/>
    <a:srgbClr val="D0EAF1"/>
    <a:srgbClr val="02AA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705" autoAdjust="0"/>
    <p:restoredTop sz="81635" autoAdjust="0"/>
  </p:normalViewPr>
  <p:slideViewPr>
    <p:cSldViewPr snapToGrid="0">
      <p:cViewPr varScale="1">
        <p:scale>
          <a:sx n="70" d="100"/>
          <a:sy n="70" d="100"/>
        </p:scale>
        <p:origin x="677"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 Id="rId14"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947F063-4D4D-4369-8B6F-7895940C644F}" type="datetimeFigureOut">
              <a:rPr lang="nl-BE" smtClean="0"/>
              <a:t>7/05/2020</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09A166-D3AD-4EA8-B88E-600595EFE2B0}" type="slidenum">
              <a:rPr lang="nl-BE" smtClean="0"/>
              <a:t>‹nr.›</a:t>
            </a:fld>
            <a:endParaRPr lang="nl-BE"/>
          </a:p>
        </p:txBody>
      </p:sp>
    </p:spTree>
    <p:extLst>
      <p:ext uri="{BB962C8B-B14F-4D97-AF65-F5344CB8AC3E}">
        <p14:creationId xmlns:p14="http://schemas.microsoft.com/office/powerpoint/2010/main" val="2442734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platformmindset.nl/wp-content/uploads/2019/06/ouder-stimuleert-gm.pdf"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platformmindset.nl/wp-content/uploads/2019/06/leerkracht-stimuleert-gm.pdf"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1</a:t>
            </a:fld>
            <a:endParaRPr lang="nl-BE"/>
          </a:p>
        </p:txBody>
      </p:sp>
    </p:spTree>
    <p:extLst>
      <p:ext uri="{BB962C8B-B14F-4D97-AF65-F5344CB8AC3E}">
        <p14:creationId xmlns:p14="http://schemas.microsoft.com/office/powerpoint/2010/main" val="43871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nl-BE" dirty="0"/>
              <a:t>Een ander aspect dat in beide protocollen impliciet of expliciet aanwezig is, is mindset.</a:t>
            </a:r>
            <a:endParaRPr dirty="0"/>
          </a:p>
          <a:p>
            <a:pPr marL="0" lvl="0" indent="0" algn="l" rtl="0">
              <a:spcBef>
                <a:spcPts val="0"/>
              </a:spcBef>
              <a:spcAft>
                <a:spcPts val="0"/>
              </a:spcAft>
              <a:buNone/>
            </a:pPr>
            <a:r>
              <a:rPr lang="nl-BE" dirty="0"/>
              <a:t>In plaats van zelf uit te leggen welke vormen van mindset er bestaan en welke implicaties dit heeft bij leerlingen toon ik graag een filmpje.</a:t>
            </a:r>
            <a:endParaRPr dirty="0"/>
          </a:p>
          <a:p>
            <a:pPr marL="0" lvl="0" indent="0" algn="l" rtl="0">
              <a:spcBef>
                <a:spcPts val="0"/>
              </a:spcBef>
              <a:spcAft>
                <a:spcPts val="0"/>
              </a:spcAft>
              <a:buNone/>
            </a:pPr>
            <a:r>
              <a:rPr lang="nl-BE" dirty="0"/>
              <a:t>Weliswaar Engelstalig maar de combinatie van uitleg en tekeningen spreekt voor zich.</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Reflectie over mindset van leerlingen: </a:t>
            </a:r>
            <a:endParaRPr dirty="0"/>
          </a:p>
          <a:p>
            <a:pPr marL="173336" lvl="0" indent="-173336" algn="l" rtl="0">
              <a:spcBef>
                <a:spcPts val="0"/>
              </a:spcBef>
              <a:spcAft>
                <a:spcPts val="0"/>
              </a:spcAft>
              <a:buClr>
                <a:schemeClr val="dk1"/>
              </a:buClr>
              <a:buSzPts val="1200"/>
              <a:buFont typeface="Calibri"/>
              <a:buChar char="-"/>
            </a:pPr>
            <a:r>
              <a:rPr lang="nl-BE" dirty="0"/>
              <a:t>is het een simplistisch idee?</a:t>
            </a:r>
            <a:endParaRPr dirty="0"/>
          </a:p>
          <a:p>
            <a:pPr marL="173336" lvl="0" indent="-173336" algn="l" rtl="0">
              <a:spcBef>
                <a:spcPts val="0"/>
              </a:spcBef>
              <a:spcAft>
                <a:spcPts val="0"/>
              </a:spcAft>
              <a:buClr>
                <a:schemeClr val="dk1"/>
              </a:buClr>
              <a:buSzPts val="1200"/>
              <a:buFont typeface="Calibri"/>
              <a:buChar char="-"/>
            </a:pPr>
            <a:r>
              <a:rPr lang="nl-BE" dirty="0"/>
              <a:t>en als je er in gelooft, denk je dat een leerling/persoon kan veranderen van een </a:t>
            </a:r>
            <a:r>
              <a:rPr lang="nl-BE" dirty="0" err="1"/>
              <a:t>fixed</a:t>
            </a:r>
            <a:r>
              <a:rPr lang="nl-BE" dirty="0"/>
              <a:t> naar growth mindset?</a:t>
            </a:r>
            <a:endParaRPr dirty="0"/>
          </a:p>
          <a:p>
            <a:pPr marL="173336" lvl="0" indent="-97136" algn="l" rtl="0">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nl-BE" dirty="0"/>
              <a:t>Belang van reflectie over eigen mindset (als volwassene) en hoe kijken naar ontwikkeling (van vaardigheden) van kinderen</a:t>
            </a:r>
            <a:endParaRPr dirty="0"/>
          </a:p>
          <a:p>
            <a:pPr marL="0" marR="0" lvl="0" indent="0" algn="l" rtl="0">
              <a:lnSpc>
                <a:spcPct val="100000"/>
              </a:lnSpc>
              <a:spcBef>
                <a:spcPts val="0"/>
              </a:spcBef>
              <a:spcAft>
                <a:spcPts val="0"/>
              </a:spcAft>
              <a:buClr>
                <a:schemeClr val="dk1"/>
              </a:buClr>
              <a:buSzPts val="1200"/>
              <a:buFont typeface="Calibri"/>
              <a:buNone/>
            </a:pPr>
            <a:r>
              <a:rPr lang="nl-BE" dirty="0"/>
              <a:t>nadenken over </a:t>
            </a:r>
            <a:r>
              <a:rPr lang="nl-BE" dirty="0" err="1"/>
              <a:t>groeimindset</a:t>
            </a:r>
            <a:r>
              <a:rPr lang="nl-BE" dirty="0"/>
              <a:t> in team?!</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lvl="0" indent="0" algn="l" rtl="0">
              <a:spcBef>
                <a:spcPts val="0"/>
              </a:spcBef>
              <a:spcAft>
                <a:spcPts val="0"/>
              </a:spcAft>
              <a:buNone/>
            </a:pPr>
            <a:r>
              <a:rPr lang="nl-BE" u="sng" dirty="0"/>
              <a:t>Hoe growth mindset stimuleren?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Als (basis)onderwijs/leerkracht er naar streven dat elke leerling, ongeacht positie op spectrum cognitief functioneren, een 8/10 haalt voor leerstof in hun zone van naaste ontwikkeling waar ze zich voor hebben moeten inzetten.</a:t>
            </a:r>
            <a:endParaRPr dirty="0"/>
          </a:p>
          <a:p>
            <a:pPr marL="0" lvl="0" indent="0" algn="l" rtl="0">
              <a:spcBef>
                <a:spcPts val="0"/>
              </a:spcBef>
              <a:spcAft>
                <a:spcPts val="0"/>
              </a:spcAft>
              <a:buNone/>
            </a:pPr>
            <a:r>
              <a:rPr lang="nl-BE" dirty="0"/>
              <a:t>- zodat cognitief zwakke leerlingen dankzij inspanningen ook succeservaringen en niet alleen faalervaringen kunnen opdoen en met een positief gevoel kunnen groeien in hun mogelijkheden.</a:t>
            </a:r>
            <a:endParaRPr dirty="0"/>
          </a:p>
          <a:p>
            <a:pPr marL="0" lvl="0" indent="0" algn="l" rtl="0">
              <a:spcBef>
                <a:spcPts val="0"/>
              </a:spcBef>
              <a:spcAft>
                <a:spcPts val="0"/>
              </a:spcAft>
              <a:buNone/>
            </a:pPr>
            <a:r>
              <a:rPr lang="nl-BE" dirty="0"/>
              <a:t>- zodat cognitief sterke leerlingen zich leren inspannen en doorzetten om resultaten te behalen waar ze nog van kunnen leren (niet vanzelf 10/10 gehaald maar enkel bij voldoende inspanning) zodat ze beseffen waar ze nog aan moeten werken, kunnen leren uit hun fouten en verschillende strategieën moeten uitproberen om een uitdaging aan te pakken.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Zij verwerven deze inzichten best al in de loop van de basisschool, zodat ze blijven doorzetten als ze in de loop van het secundair onderwijs en zeker in het hoger onderwijs meer uitdagende en grotere hoeveelheden leerstof moeten verwerken.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Beide groepen leerlingen hebben evenwel de hulp van hun ouders/leerkrachten nodig om de vereiste uitdaging te krijgen en te leren overwinnen en zo een growth mindset te ontwikkelen.</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nl-BE" dirty="0"/>
              <a:t>Zie ook </a:t>
            </a:r>
            <a:r>
              <a:rPr lang="nl-BE" sz="1100" u="sng" dirty="0">
                <a:solidFill>
                  <a:schemeClr val="hlink"/>
                </a:solidFill>
                <a:latin typeface="Arial"/>
                <a:ea typeface="Arial"/>
                <a:cs typeface="Arial"/>
                <a:sym typeface="Arial"/>
                <a:hlinkClick r:id="rId3"/>
              </a:rPr>
              <a:t>https://platformmindset.nl/wp-content/uploads/2019/06/ouder-stimuleert-gm.pdf</a:t>
            </a:r>
            <a:r>
              <a:rPr lang="nl-BE" dirty="0"/>
              <a:t> en </a:t>
            </a:r>
            <a:r>
              <a:rPr lang="nl-BE" sz="1100" u="sng" dirty="0">
                <a:solidFill>
                  <a:schemeClr val="hlink"/>
                </a:solidFill>
                <a:latin typeface="Arial"/>
                <a:ea typeface="Arial"/>
                <a:cs typeface="Arial"/>
                <a:sym typeface="Arial"/>
                <a:hlinkClick r:id="rId4"/>
              </a:rPr>
              <a:t>https://platformmindset.nl/wp-content/uploads/2019/06/leerkracht-stimuleert-gm.pdf</a:t>
            </a:r>
            <a:endParaRPr dirty="0"/>
          </a:p>
        </p:txBody>
      </p:sp>
      <p:sp>
        <p:nvSpPr>
          <p:cNvPr id="140" name="Google Shape;14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nl-BE" dirty="0" err="1"/>
              <a:t>Fixed</a:t>
            </a:r>
            <a:r>
              <a:rPr lang="nl-BE" dirty="0"/>
              <a:t> mindset</a:t>
            </a:r>
          </a:p>
          <a:p>
            <a:pPr lvl="1"/>
            <a:r>
              <a:rPr lang="nl-BE" sz="2800" dirty="0"/>
              <a:t>idee: diagnose/label gepaard met specifieke kenmerken en standaardaanpak, ongeacht individuele situatie</a:t>
            </a:r>
          </a:p>
          <a:p>
            <a:pPr lvl="1"/>
            <a:r>
              <a:rPr lang="nl-BE" sz="2800" dirty="0"/>
              <a:t>boodschap: leren leven met beperkingen, want niet te overwinnen</a:t>
            </a:r>
          </a:p>
          <a:p>
            <a:r>
              <a:rPr lang="nl-BE" dirty="0"/>
              <a:t>Growth mindset</a:t>
            </a:r>
          </a:p>
          <a:p>
            <a:pPr lvl="1"/>
            <a:r>
              <a:rPr lang="nl-BE" sz="2800" dirty="0"/>
              <a:t>idee: veerkracht en weerbaarheid</a:t>
            </a:r>
          </a:p>
          <a:p>
            <a:pPr lvl="1"/>
            <a:r>
              <a:rPr lang="nl-BE" sz="2800" dirty="0"/>
              <a:t>boodschap: beperkingen aanpakken door vaardigheden oefenen en uitdagingen aangaan</a:t>
            </a:r>
            <a:endParaRPr lang="nl-BE" sz="2800" dirty="0">
              <a:latin typeface="Times New Roman" panose="02020603050405020304" pitchFamily="18" charset="0"/>
              <a:cs typeface="Times New Roman" panose="02020603050405020304" pitchFamily="18" charset="0"/>
            </a:endParaRPr>
          </a:p>
          <a:p>
            <a:pPr lvl="1"/>
            <a:r>
              <a:rPr lang="nl-BE" sz="2800" dirty="0"/>
              <a:t>diagnostiek niet alleen gericht op vaststellen van problemen maar ook op sterktes en aanknopingspunten voor aanpak!</a:t>
            </a:r>
          </a:p>
          <a:p>
            <a:pPr lvl="1"/>
            <a:r>
              <a:rPr lang="nl-BE" sz="2800" dirty="0"/>
              <a:t>label = vertrekpunt voor groei en ontwikkeling</a:t>
            </a:r>
          </a:p>
        </p:txBody>
      </p:sp>
      <p:sp>
        <p:nvSpPr>
          <p:cNvPr id="148" name="Google Shape;14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nl-B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4458">
              <a:defRPr/>
            </a:pPr>
            <a:endParaRPr lang="nl-BE" dirty="0"/>
          </a:p>
        </p:txBody>
      </p:sp>
      <p:sp>
        <p:nvSpPr>
          <p:cNvPr id="4" name="Tijdelijke aanduiding voor datum 3"/>
          <p:cNvSpPr>
            <a:spLocks noGrp="1"/>
          </p:cNvSpPr>
          <p:nvPr>
            <p:ph type="dt" idx="1"/>
          </p:nvPr>
        </p:nvSpPr>
        <p:spPr/>
        <p:txBody>
          <a:bodyPr/>
          <a:lstStyle/>
          <a:p>
            <a:pPr defTabSz="924458">
              <a:defRPr/>
            </a:pPr>
            <a:r>
              <a:rPr lang="nl-BE" sz="1300">
                <a:solidFill>
                  <a:prstClr val="black"/>
                </a:solidFill>
                <a:latin typeface="Calibri"/>
              </a:rPr>
              <a:t>19/03/2019</a:t>
            </a:r>
          </a:p>
        </p:txBody>
      </p:sp>
      <p:sp>
        <p:nvSpPr>
          <p:cNvPr id="5" name="Tijdelijke aanduiding voor voettekst 4"/>
          <p:cNvSpPr>
            <a:spLocks noGrp="1"/>
          </p:cNvSpPr>
          <p:nvPr>
            <p:ph type="ftr" sz="quarter" idx="4"/>
          </p:nvPr>
        </p:nvSpPr>
        <p:spPr/>
        <p:txBody>
          <a:bodyPr/>
          <a:lstStyle/>
          <a:p>
            <a:pPr defTabSz="924458">
              <a:defRPr/>
            </a:pPr>
            <a:r>
              <a:rPr lang="nl-BE" sz="1300">
                <a:solidFill>
                  <a:prstClr val="black"/>
                </a:solidFill>
                <a:latin typeface="Calibri"/>
              </a:rPr>
              <a:t>Prodia - CLB GO! Antwerpen</a:t>
            </a:r>
          </a:p>
        </p:txBody>
      </p:sp>
      <p:sp>
        <p:nvSpPr>
          <p:cNvPr id="6" name="Tijdelijke aanduiding voor dianummer 5"/>
          <p:cNvSpPr>
            <a:spLocks noGrp="1"/>
          </p:cNvSpPr>
          <p:nvPr>
            <p:ph type="sldNum" sz="quarter" idx="5"/>
          </p:nvPr>
        </p:nvSpPr>
        <p:spPr/>
        <p:txBody>
          <a:bodyPr/>
          <a:lstStyle/>
          <a:p>
            <a:pPr defTabSz="924458">
              <a:defRPr/>
            </a:pPr>
            <a:fld id="{EA224813-A82A-492C-B5A7-777BFB5857BA}" type="slidenum">
              <a:rPr lang="nl-BE" sz="1300">
                <a:solidFill>
                  <a:prstClr val="black"/>
                </a:solidFill>
                <a:latin typeface="Calibri"/>
              </a:rPr>
              <a:pPr defTabSz="924458">
                <a:defRPr/>
              </a:pPr>
              <a:t>4</a:t>
            </a:fld>
            <a:endParaRPr lang="nl-BE" sz="1300">
              <a:solidFill>
                <a:prstClr val="black"/>
              </a:solidFill>
              <a:latin typeface="Calibri"/>
            </a:endParaRPr>
          </a:p>
        </p:txBody>
      </p:sp>
    </p:spTree>
    <p:extLst>
      <p:ext uri="{BB962C8B-B14F-4D97-AF65-F5344CB8AC3E}">
        <p14:creationId xmlns:p14="http://schemas.microsoft.com/office/powerpoint/2010/main" val="2751400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24458">
              <a:defRPr/>
            </a:pPr>
            <a:endParaRPr lang="nl-BE" sz="800" dirty="0"/>
          </a:p>
        </p:txBody>
      </p:sp>
      <p:sp>
        <p:nvSpPr>
          <p:cNvPr id="4" name="Tijdelijke aanduiding voor datum 3"/>
          <p:cNvSpPr>
            <a:spLocks noGrp="1"/>
          </p:cNvSpPr>
          <p:nvPr>
            <p:ph type="dt" idx="1"/>
          </p:nvPr>
        </p:nvSpPr>
        <p:spPr/>
        <p:txBody>
          <a:bodyPr/>
          <a:lstStyle/>
          <a:p>
            <a:pPr defTabSz="924458">
              <a:defRPr/>
            </a:pPr>
            <a:r>
              <a:rPr lang="nl-BE" sz="1300">
                <a:solidFill>
                  <a:prstClr val="black"/>
                </a:solidFill>
                <a:latin typeface="Calibri"/>
              </a:rPr>
              <a:t>19/03/2019</a:t>
            </a:r>
          </a:p>
        </p:txBody>
      </p:sp>
      <p:sp>
        <p:nvSpPr>
          <p:cNvPr id="5" name="Tijdelijke aanduiding voor voettekst 4"/>
          <p:cNvSpPr>
            <a:spLocks noGrp="1"/>
          </p:cNvSpPr>
          <p:nvPr>
            <p:ph type="ftr" sz="quarter" idx="4"/>
          </p:nvPr>
        </p:nvSpPr>
        <p:spPr/>
        <p:txBody>
          <a:bodyPr/>
          <a:lstStyle/>
          <a:p>
            <a:pPr defTabSz="924458">
              <a:defRPr/>
            </a:pPr>
            <a:r>
              <a:rPr lang="nl-BE" sz="1300">
                <a:solidFill>
                  <a:prstClr val="black"/>
                </a:solidFill>
                <a:latin typeface="Calibri"/>
              </a:rPr>
              <a:t>Prodia - CLB GO! Antwerpen</a:t>
            </a:r>
          </a:p>
        </p:txBody>
      </p:sp>
      <p:sp>
        <p:nvSpPr>
          <p:cNvPr id="6" name="Tijdelijke aanduiding voor dianummer 5"/>
          <p:cNvSpPr>
            <a:spLocks noGrp="1"/>
          </p:cNvSpPr>
          <p:nvPr>
            <p:ph type="sldNum" sz="quarter" idx="5"/>
          </p:nvPr>
        </p:nvSpPr>
        <p:spPr/>
        <p:txBody>
          <a:bodyPr/>
          <a:lstStyle/>
          <a:p>
            <a:pPr defTabSz="924458">
              <a:defRPr/>
            </a:pPr>
            <a:fld id="{EA224813-A82A-492C-B5A7-777BFB5857BA}" type="slidenum">
              <a:rPr lang="nl-BE" sz="1300">
                <a:solidFill>
                  <a:prstClr val="black"/>
                </a:solidFill>
                <a:latin typeface="Calibri"/>
              </a:rPr>
              <a:pPr defTabSz="924458">
                <a:defRPr/>
              </a:pPr>
              <a:t>5</a:t>
            </a:fld>
            <a:endParaRPr lang="nl-BE" sz="1300">
              <a:solidFill>
                <a:prstClr val="black"/>
              </a:solidFill>
              <a:latin typeface="Calibri"/>
            </a:endParaRPr>
          </a:p>
        </p:txBody>
      </p:sp>
    </p:spTree>
    <p:extLst>
      <p:ext uri="{BB962C8B-B14F-4D97-AF65-F5344CB8AC3E}">
        <p14:creationId xmlns:p14="http://schemas.microsoft.com/office/powerpoint/2010/main" val="2682337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209A166-D3AD-4EA8-B88E-600595EFE2B0}" type="slidenum">
              <a:rPr lang="nl-BE" smtClean="0"/>
              <a:t>6</a:t>
            </a:fld>
            <a:endParaRPr lang="nl-BE"/>
          </a:p>
        </p:txBody>
      </p:sp>
    </p:spTree>
    <p:extLst>
      <p:ext uri="{BB962C8B-B14F-4D97-AF65-F5344CB8AC3E}">
        <p14:creationId xmlns:p14="http://schemas.microsoft.com/office/powerpoint/2010/main" val="6344739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2362200" y="1122363"/>
            <a:ext cx="9144000" cy="2387600"/>
          </a:xfrm>
        </p:spPr>
        <p:txBody>
          <a:bodyPr anchor="b">
            <a:normAutofit/>
          </a:bodyPr>
          <a:lstStyle>
            <a:lvl1pPr algn="ctr">
              <a:defRPr sz="54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nl-BE" dirty="0"/>
          </a:p>
        </p:txBody>
      </p:sp>
      <p:sp>
        <p:nvSpPr>
          <p:cNvPr id="3" name="Ondertitel 2"/>
          <p:cNvSpPr>
            <a:spLocks noGrp="1"/>
          </p:cNvSpPr>
          <p:nvPr>
            <p:ph type="subTitle" idx="1"/>
          </p:nvPr>
        </p:nvSpPr>
        <p:spPr>
          <a:xfrm>
            <a:off x="2362200" y="3602038"/>
            <a:ext cx="9144000" cy="1655762"/>
          </a:xfrm>
        </p:spPr>
        <p:txBody>
          <a:bodyPr/>
          <a:lstStyle>
            <a:lvl1pPr marL="0" indent="0" algn="ctr">
              <a:buNone/>
              <a:defRPr sz="24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dirty="0"/>
          </a:p>
        </p:txBody>
      </p:sp>
      <p:sp>
        <p:nvSpPr>
          <p:cNvPr id="7" name="Rechthoek 6"/>
          <p:cNvSpPr/>
          <p:nvPr userDrawn="1"/>
        </p:nvSpPr>
        <p:spPr>
          <a:xfrm>
            <a:off x="11212287" y="5758543"/>
            <a:ext cx="979714" cy="1099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8283" y="2537656"/>
            <a:ext cx="6957521" cy="1795124"/>
          </a:xfrm>
          <a:prstGeom prst="rect">
            <a:avLst/>
          </a:prstGeom>
        </p:spPr>
      </p:pic>
    </p:spTree>
    <p:extLst>
      <p:ext uri="{BB962C8B-B14F-4D97-AF65-F5344CB8AC3E}">
        <p14:creationId xmlns:p14="http://schemas.microsoft.com/office/powerpoint/2010/main" val="3928720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3541041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284723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dirty="0"/>
          </a:p>
        </p:txBody>
      </p:sp>
      <p:sp>
        <p:nvSpPr>
          <p:cNvPr id="3" name="Tijdelijke aanduiding voor inhoud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dianummer 5"/>
          <p:cNvSpPr>
            <a:spLocks noGrp="1"/>
          </p:cNvSpPr>
          <p:nvPr>
            <p:ph type="sldNum" sz="quarter" idx="12"/>
          </p:nvPr>
        </p:nvSpPr>
        <p:spPr/>
        <p:txBody>
          <a:bodyPr/>
          <a:lstStyle>
            <a:lvl1pPr>
              <a:defRPr>
                <a:solidFill>
                  <a:srgbClr val="049999"/>
                </a:solidFill>
              </a:defRPr>
            </a:lvl1pPr>
          </a:lstStyle>
          <a:p>
            <a:fld id="{04FCA95E-2221-4DC3-A5F9-E53F37D422FC}" type="slidenum">
              <a:rPr lang="nl-BE" smtClean="0"/>
              <a:pPr/>
              <a:t>‹nr.›</a:t>
            </a:fld>
            <a:endParaRPr lang="nl-BE"/>
          </a:p>
        </p:txBody>
      </p:sp>
    </p:spTree>
    <p:extLst>
      <p:ext uri="{BB962C8B-B14F-4D97-AF65-F5344CB8AC3E}">
        <p14:creationId xmlns:p14="http://schemas.microsoft.com/office/powerpoint/2010/main" val="546036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rgbClr val="02AAB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Tijdelijke aanduiding voor dianummer 5"/>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99174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759173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ianummer 8"/>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792604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stijl te bewerken</a:t>
            </a:r>
            <a:endParaRPr lang="nl-BE"/>
          </a:p>
        </p:txBody>
      </p:sp>
      <p:sp>
        <p:nvSpPr>
          <p:cNvPr id="5" name="Tijdelijke aanduiding voor dianummer 4"/>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1884320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838200" y="6356350"/>
            <a:ext cx="2743200" cy="365125"/>
          </a:xfrm>
          <a:prstGeom prst="rect">
            <a:avLst/>
          </a:prstGeom>
        </p:spPr>
        <p:txBody>
          <a:bodyPr/>
          <a:lstStyle/>
          <a:p>
            <a:endParaRPr lang="nl-BE"/>
          </a:p>
        </p:txBody>
      </p:sp>
      <p:sp>
        <p:nvSpPr>
          <p:cNvPr id="3" name="Tijdelijke aanduiding voor voettekst 2"/>
          <p:cNvSpPr>
            <a:spLocks noGrp="1"/>
          </p:cNvSpPr>
          <p:nvPr>
            <p:ph type="ftr" sz="quarter" idx="11"/>
          </p:nvPr>
        </p:nvSpPr>
        <p:spPr>
          <a:xfrm>
            <a:off x="4038600" y="6356350"/>
            <a:ext cx="4114800" cy="365125"/>
          </a:xfrm>
          <a:prstGeom prst="rect">
            <a:avLst/>
          </a:prstGeom>
        </p:spPr>
        <p:txBody>
          <a:bodyPr/>
          <a:lstStyle/>
          <a:p>
            <a:endParaRPr lang="nl-BE"/>
          </a:p>
        </p:txBody>
      </p:sp>
      <p:sp>
        <p:nvSpPr>
          <p:cNvPr id="4" name="Tijdelijke aanduiding voor dianummer 3"/>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4032601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256218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7" name="Tijdelijke aanduiding voor dianummer 6"/>
          <p:cNvSpPr>
            <a:spLocks noGrp="1"/>
          </p:cNvSpPr>
          <p:nvPr>
            <p:ph type="sldNum" sz="quarter" idx="12"/>
          </p:nvPr>
        </p:nvSpPr>
        <p:spPr/>
        <p:txBody>
          <a:bodyPr/>
          <a:lstStyle/>
          <a:p>
            <a:fld id="{04FCA95E-2221-4DC3-A5F9-E53F37D422FC}" type="slidenum">
              <a:rPr lang="nl-BE" smtClean="0"/>
              <a:t>‹nr.›</a:t>
            </a:fld>
            <a:endParaRPr lang="nl-BE"/>
          </a:p>
        </p:txBody>
      </p:sp>
    </p:spTree>
    <p:extLst>
      <p:ext uri="{BB962C8B-B14F-4D97-AF65-F5344CB8AC3E}">
        <p14:creationId xmlns:p14="http://schemas.microsoft.com/office/powerpoint/2010/main" val="6904491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endParaRPr lang="nl-BE" dirty="0"/>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endParaRPr lang="nl-BE" dirty="0"/>
          </a:p>
        </p:txBody>
      </p:sp>
      <p:sp>
        <p:nvSpPr>
          <p:cNvPr id="8" name="Rechthoek 7"/>
          <p:cNvSpPr/>
          <p:nvPr userDrawn="1"/>
        </p:nvSpPr>
        <p:spPr>
          <a:xfrm>
            <a:off x="0" y="0"/>
            <a:ext cx="217715" cy="6858000"/>
          </a:xfrm>
          <a:prstGeom prst="rect">
            <a:avLst/>
          </a:prstGeom>
          <a:solidFill>
            <a:srgbClr val="04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Afbeelding 8"/>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60" y="0"/>
            <a:ext cx="219075" cy="210312"/>
          </a:xfrm>
          <a:prstGeom prst="rect">
            <a:avLst/>
          </a:prstGeom>
        </p:spPr>
      </p:pic>
      <p:sp>
        <p:nvSpPr>
          <p:cNvPr id="6" name="Tijdelijke aanduiding voor dianummer 5"/>
          <p:cNvSpPr>
            <a:spLocks noGrp="1"/>
          </p:cNvSpPr>
          <p:nvPr>
            <p:ph type="sldNum" sz="quarter" idx="4"/>
          </p:nvPr>
        </p:nvSpPr>
        <p:spPr>
          <a:xfrm>
            <a:off x="11211786" y="6283642"/>
            <a:ext cx="787400" cy="365125"/>
          </a:xfrm>
          <a:prstGeom prst="rect">
            <a:avLst/>
          </a:prstGeom>
        </p:spPr>
        <p:txBody>
          <a:bodyPr vert="horz" lIns="91440" tIns="45720" rIns="91440" bIns="45720" rtlCol="0" anchor="ctr"/>
          <a:lstStyle>
            <a:lvl1pPr algn="r">
              <a:defRPr sz="1200">
                <a:solidFill>
                  <a:srgbClr val="049999"/>
                </a:solidFill>
                <a:latin typeface="Open Sans" panose="020B0606030504020204" pitchFamily="34" charset="0"/>
                <a:ea typeface="Open Sans" panose="020B0606030504020204" pitchFamily="34" charset="0"/>
                <a:cs typeface="Open Sans" panose="020B0606030504020204" pitchFamily="34" charset="0"/>
              </a:defRPr>
            </a:lvl1pPr>
          </a:lstStyle>
          <a:p>
            <a:fld id="{62D4146F-24AD-4751-B645-C3C434815FBB}" type="slidenum">
              <a:rPr lang="nl-BE" smtClean="0"/>
              <a:pPr/>
              <a:t>‹nr.›</a:t>
            </a:fld>
            <a:endParaRPr lang="nl-BE" dirty="0"/>
          </a:p>
        </p:txBody>
      </p:sp>
    </p:spTree>
    <p:extLst>
      <p:ext uri="{BB962C8B-B14F-4D97-AF65-F5344CB8AC3E}">
        <p14:creationId xmlns:p14="http://schemas.microsoft.com/office/powerpoint/2010/main" val="335020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2AAB4"/>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16666"/>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prodiagnostiek.be/materiaal/CF_mindset.pdf" TargetMode="External"/><Relationship Id="rId3" Type="http://schemas.openxmlformats.org/officeDocument/2006/relationships/audio" Target="../media/media1.m4a"/><Relationship Id="rId7" Type="http://schemas.openxmlformats.org/officeDocument/2006/relationships/hyperlink" Target="http://www.prodiagnostiek.be/" TargetMode="Externa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3.jp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hyperlink" Target="https://www.youtube.com/watch?v=KUWn_TJTrnU"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hyperlink" Target="http://www.prodiagnostiek.be/materiaal/CSF_fase1.pdf" TargetMode="External"/><Relationship Id="rId13" Type="http://schemas.openxmlformats.org/officeDocument/2006/relationships/hyperlink" Target="http://www.prodiagnostiek.be/materiaal/CSF_ge%C3%AFntegreerd_werkmodel.pdf" TargetMode="External"/><Relationship Id="rId3" Type="http://schemas.openxmlformats.org/officeDocument/2006/relationships/slideLayout" Target="../slideLayouts/slideLayout2.xml"/><Relationship Id="rId7" Type="http://schemas.openxmlformats.org/officeDocument/2006/relationships/hyperlink" Target="http://www.prodiagnostiek.be/materiaal/CZF_fase0.pdf" TargetMode="External"/><Relationship Id="rId12" Type="http://schemas.openxmlformats.org/officeDocument/2006/relationships/hyperlink" Target="http://www.prodiagnostiek.be/materiaal/CF_effectief_onderwijs.pdf" TargetMode="External"/><Relationship Id="rId17" Type="http://schemas.openxmlformats.org/officeDocument/2006/relationships/image" Target="../media/image4.png"/><Relationship Id="rId2" Type="http://schemas.openxmlformats.org/officeDocument/2006/relationships/audio" Target="../media/media4.m4a"/><Relationship Id="rId16" Type="http://schemas.openxmlformats.org/officeDocument/2006/relationships/image" Target="../media/image5.jpeg"/><Relationship Id="rId1" Type="http://schemas.microsoft.com/office/2007/relationships/media" Target="../media/media4.m4a"/><Relationship Id="rId6" Type="http://schemas.openxmlformats.org/officeDocument/2006/relationships/hyperlink" Target="http://www.prodiagnostiek.be/materiaal/CSF_fase0.pdf" TargetMode="External"/><Relationship Id="rId11" Type="http://schemas.openxmlformats.org/officeDocument/2006/relationships/hyperlink" Target="http://www.prodiagnostiek.be/materiaal/CZF_fase2.pdf" TargetMode="External"/><Relationship Id="rId5" Type="http://schemas.openxmlformats.org/officeDocument/2006/relationships/hyperlink" Target="http://www.prodiagnostiek.be/materiaal/CF_mindset.pdf" TargetMode="External"/><Relationship Id="rId15" Type="http://schemas.openxmlformats.org/officeDocument/2006/relationships/hyperlink" Target="http://www.prodiagnostiek.be/materiaal/CZF_maatregelen_cognitief_zwak_functioneren.pdf" TargetMode="External"/><Relationship Id="rId10" Type="http://schemas.openxmlformats.org/officeDocument/2006/relationships/hyperlink" Target="http://www.prodiagnostiek.be/materiaal/CSF_fase2.pdf" TargetMode="External"/><Relationship Id="rId4" Type="http://schemas.openxmlformats.org/officeDocument/2006/relationships/notesSlide" Target="../notesSlides/notesSlide4.xml"/><Relationship Id="rId9" Type="http://schemas.openxmlformats.org/officeDocument/2006/relationships/hyperlink" Target="http://www.prodiagnostiek.be/materiaal/CZF_fase1.pdf" TargetMode="External"/><Relationship Id="rId14" Type="http://schemas.openxmlformats.org/officeDocument/2006/relationships/hyperlink" Target="http://www.prodiagnostiek.be/materiaal/CSF_maatregelen_cognitief_sterk_functioneren.pdf"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https://platformmindset.nl/wp-content/uploads/2018/06/Teamposter-Groeivragen-Platform-Mindset.pdf" TargetMode="External"/><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ted.com/talks/carol_dweck_the_power_of_believing_that_you_can_improve?utm_campaign=tedspread&amp;utm_medium=referral&amp;utm_source=tedcomshare" TargetMode="External"/><Relationship Id="rId12" Type="http://schemas.openxmlformats.org/officeDocument/2006/relationships/image" Target="../media/image5.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hyperlink" Target="https://www.slideshare.net/kevincooper777/mindsets-quiz" TargetMode="External"/><Relationship Id="rId11" Type="http://schemas.openxmlformats.org/officeDocument/2006/relationships/hyperlink" Target="https://www.hettalentenlab.nl/" TargetMode="External"/><Relationship Id="rId5" Type="http://schemas.openxmlformats.org/officeDocument/2006/relationships/hyperlink" Target="https://www.tes.com/teaching-resource/growth-mindset-quiz-12046364" TargetMode="External"/><Relationship Id="rId10" Type="http://schemas.openxmlformats.org/officeDocument/2006/relationships/hyperlink" Target="https://platformmindset.nl/wp-content/uploads/2019/06/leerkracht-stimuleert-gm.pdf" TargetMode="External"/><Relationship Id="rId4" Type="http://schemas.openxmlformats.org/officeDocument/2006/relationships/notesSlide" Target="../notesSlides/notesSlide5.xml"/><Relationship Id="rId9" Type="http://schemas.openxmlformats.org/officeDocument/2006/relationships/hyperlink" Target="https://platformmindset.nl/wp-content/uploads/2019/06/ouder-stimuleert-gm.pdf"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www.prodiagnostiek.be/" TargetMode="External"/><Relationship Id="rId5" Type="http://schemas.openxmlformats.org/officeDocument/2006/relationships/hyperlink" Target="mailto:info@prodiagnostiek.be"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1</a:t>
            </a:fld>
            <a:endParaRPr lang="nl-BE"/>
          </a:p>
        </p:txBody>
      </p:sp>
      <p:pic>
        <p:nvPicPr>
          <p:cNvPr id="6" name="Google Shape;71;p1">
            <a:extLst>
              <a:ext uri="{FF2B5EF4-FFF2-40B4-BE49-F238E27FC236}">
                <a16:creationId xmlns:a16="http://schemas.microsoft.com/office/drawing/2014/main" id="{F6FF0C5C-E825-4E06-988C-DA3EF72015CA}"/>
              </a:ext>
            </a:extLst>
          </p:cNvPr>
          <p:cNvPicPr preferRelativeResize="0"/>
          <p:nvPr/>
        </p:nvPicPr>
        <p:blipFill rotWithShape="1">
          <a:blip r:embed="rId6">
            <a:alphaModFix/>
          </a:blip>
          <a:srcRect l="19382" t="12800" b="4533"/>
          <a:stretch/>
        </p:blipFill>
        <p:spPr>
          <a:xfrm>
            <a:off x="2076524" y="143256"/>
            <a:ext cx="9153875" cy="6571488"/>
          </a:xfrm>
          <a:prstGeom prst="rect">
            <a:avLst/>
          </a:prstGeom>
          <a:noFill/>
          <a:ln>
            <a:noFill/>
          </a:ln>
        </p:spPr>
      </p:pic>
      <p:sp>
        <p:nvSpPr>
          <p:cNvPr id="5" name="Google Shape;210;p17">
            <a:extLst>
              <a:ext uri="{FF2B5EF4-FFF2-40B4-BE49-F238E27FC236}">
                <a16:creationId xmlns:a16="http://schemas.microsoft.com/office/drawing/2014/main" id="{CA2865DF-48F5-4A0E-8644-0FB6B76F7EA7}"/>
              </a:ext>
            </a:extLst>
          </p:cNvPr>
          <p:cNvSpPr txBox="1">
            <a:spLocks/>
          </p:cNvSpPr>
          <p:nvPr/>
        </p:nvSpPr>
        <p:spPr>
          <a:xfrm>
            <a:off x="7627857" y="-59284"/>
            <a:ext cx="4564143" cy="2037804"/>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016666"/>
              </a:buClr>
              <a:buSzPts val="5400"/>
              <a:buFont typeface="Open Sans"/>
              <a:buNone/>
              <a:defRPr sz="5400" b="0" i="0" u="none" strike="noStrike" cap="none">
                <a:solidFill>
                  <a:srgbClr val="016666"/>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l">
              <a:lnSpc>
                <a:spcPct val="120000"/>
              </a:lnSpc>
              <a:buSzPts val="6000"/>
            </a:pPr>
            <a:r>
              <a:rPr lang="nl-BE" sz="3200" dirty="0">
                <a:solidFill>
                  <a:srgbClr val="02AAB4"/>
                </a:solidFill>
                <a:hlinkClick r:id="rId7"/>
              </a:rPr>
              <a:t>www.prodiagnostiek.be</a:t>
            </a:r>
            <a:r>
              <a:rPr lang="nl-BE" sz="3200" dirty="0">
                <a:solidFill>
                  <a:srgbClr val="02AAB4"/>
                </a:solidFill>
              </a:rPr>
              <a:t> </a:t>
            </a:r>
          </a:p>
          <a:p>
            <a:pPr algn="l">
              <a:lnSpc>
                <a:spcPct val="120000"/>
              </a:lnSpc>
              <a:buSzPts val="6000"/>
            </a:pPr>
            <a:r>
              <a:rPr lang="nl-BE" sz="3200" dirty="0">
                <a:solidFill>
                  <a:srgbClr val="02AAB4"/>
                </a:solidFill>
              </a:rPr>
              <a:t>In </a:t>
            </a:r>
            <a:r>
              <a:rPr lang="nl-BE" sz="3200" dirty="0">
                <a:solidFill>
                  <a:srgbClr val="02AAB4"/>
                </a:solidFill>
                <a:hlinkClick r:id="rId8">
                  <a:extLst>
                    <a:ext uri="{A12FA001-AC4F-418D-AE19-62706E023703}">
                      <ahyp:hlinkClr xmlns:ahyp="http://schemas.microsoft.com/office/drawing/2018/hyperlinkcolor" val="tx"/>
                    </a:ext>
                  </a:extLst>
                </a:hlinkClick>
              </a:rPr>
              <a:t>Bijlage</a:t>
            </a:r>
            <a:r>
              <a:rPr lang="nl-BE" sz="3200" dirty="0">
                <a:solidFill>
                  <a:srgbClr val="02AAB4"/>
                </a:solidFill>
              </a:rPr>
              <a:t> </a:t>
            </a:r>
          </a:p>
          <a:p>
            <a:pPr algn="l">
              <a:lnSpc>
                <a:spcPct val="120000"/>
              </a:lnSpc>
              <a:buSzPts val="6000"/>
            </a:pPr>
            <a:r>
              <a:rPr lang="nl-BE" sz="3200" dirty="0">
                <a:solidFill>
                  <a:srgbClr val="02AAB4"/>
                </a:solidFill>
              </a:rPr>
              <a:t>Doorheen</a:t>
            </a:r>
            <a:r>
              <a:rPr lang="nl-BE" sz="3200" dirty="0"/>
              <a:t> </a:t>
            </a:r>
            <a:r>
              <a:rPr lang="nl-BE" sz="3200" dirty="0">
                <a:solidFill>
                  <a:srgbClr val="02AAB4"/>
                </a:solidFill>
              </a:rPr>
              <a:t>HGD-traject</a:t>
            </a:r>
          </a:p>
        </p:txBody>
      </p:sp>
      <p:pic>
        <p:nvPicPr>
          <p:cNvPr id="16" name="Audio 15">
            <a:hlinkClick r:id="" action="ppaction://media"/>
            <a:extLst>
              <a:ext uri="{FF2B5EF4-FFF2-40B4-BE49-F238E27FC236}">
                <a16:creationId xmlns:a16="http://schemas.microsoft.com/office/drawing/2014/main" id="{AEA4C098-1224-4260-AA41-C68DD370C49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364421259"/>
      </p:ext>
    </p:extLst>
  </p:cSld>
  <p:clrMapOvr>
    <a:masterClrMapping/>
  </p:clrMapOvr>
  <mc:AlternateContent xmlns:mc="http://schemas.openxmlformats.org/markup-compatibility/2006" xmlns:p14="http://schemas.microsoft.com/office/powerpoint/2010/main">
    <mc:Choice Requires="p14">
      <p:transition spd="slow" p14:dur="2000" advTm="57302"/>
    </mc:Choice>
    <mc:Fallback xmlns="">
      <p:transition spd="slow" advTm="5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6"/>
                </p:tgtEl>
              </p:cMediaNode>
            </p:audio>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3" name="Google Shape;143;p9"/>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2</a:t>
            </a:fld>
            <a:endParaRPr/>
          </a:p>
        </p:txBody>
      </p:sp>
      <p:sp>
        <p:nvSpPr>
          <p:cNvPr id="144" name="Google Shape;144;p9"/>
          <p:cNvSpPr txBox="1">
            <a:spLocks noGrp="1"/>
          </p:cNvSpPr>
          <p:nvPr>
            <p:ph type="body" idx="1"/>
          </p:nvPr>
        </p:nvSpPr>
        <p:spPr>
          <a:xfrm>
            <a:off x="838200" y="1825624"/>
            <a:ext cx="10515600" cy="4458017"/>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016666"/>
              </a:buClr>
              <a:buSzPts val="2800"/>
              <a:buChar char="•"/>
            </a:pPr>
            <a:r>
              <a:rPr lang="nl-BE" dirty="0" err="1"/>
              <a:t>Fixed</a:t>
            </a:r>
            <a:r>
              <a:rPr lang="nl-BE" dirty="0"/>
              <a:t> versus growth mindset (zie </a:t>
            </a:r>
            <a:r>
              <a:rPr lang="nl-BE" u="sng" dirty="0">
                <a:solidFill>
                  <a:schemeClr val="hlink"/>
                </a:solidFill>
                <a:hlinkClick r:id="rId5"/>
              </a:rPr>
              <a:t>filmpje</a:t>
            </a:r>
            <a:r>
              <a:rPr lang="nl-BE" dirty="0"/>
              <a:t>)</a:t>
            </a:r>
            <a:endParaRPr dirty="0"/>
          </a:p>
          <a:p>
            <a:pPr lvl="1"/>
            <a:r>
              <a:rPr lang="nl-BE" sz="2800" dirty="0"/>
              <a:t>onveranderlijk versus te ontwikkelen</a:t>
            </a:r>
          </a:p>
          <a:p>
            <a:pPr lvl="1"/>
            <a:r>
              <a:rPr lang="nl-BE" sz="2800" dirty="0"/>
              <a:t>continuüm: meer naar uiteinde =&gt; meer/minder open voor leren van nieuwe dingen</a:t>
            </a:r>
          </a:p>
          <a:p>
            <a:pPr lvl="1"/>
            <a:r>
              <a:rPr lang="nl-BE" sz="2800" dirty="0"/>
              <a:t>verschillende domeinen andere mindset?</a:t>
            </a:r>
          </a:p>
          <a:p>
            <a:pPr marL="228600" lvl="0" indent="-228600" algn="l" rtl="0">
              <a:lnSpc>
                <a:spcPct val="90000"/>
              </a:lnSpc>
              <a:spcBef>
                <a:spcPts val="1000"/>
              </a:spcBef>
              <a:spcAft>
                <a:spcPts val="0"/>
              </a:spcAft>
              <a:buClr>
                <a:srgbClr val="016666"/>
              </a:buClr>
              <a:buSzPts val="2800"/>
              <a:buChar char="•"/>
            </a:pPr>
            <a:r>
              <a:rPr lang="nl-BE" dirty="0"/>
              <a:t>Growth mindset stimuleren?!</a:t>
            </a:r>
            <a:endParaRPr dirty="0"/>
          </a:p>
          <a:p>
            <a:pPr lvl="1"/>
            <a:r>
              <a:rPr lang="nl-BE" sz="2800" dirty="0"/>
              <a:t>inspanningen</a:t>
            </a:r>
          </a:p>
          <a:p>
            <a:pPr lvl="1"/>
            <a:r>
              <a:rPr lang="nl-BE" sz="2800" dirty="0"/>
              <a:t>feedback</a:t>
            </a:r>
          </a:p>
          <a:p>
            <a:pPr lvl="1"/>
            <a:r>
              <a:rPr lang="nl-BE" sz="2800" dirty="0"/>
              <a:t>uitdaging</a:t>
            </a:r>
          </a:p>
          <a:p>
            <a:pPr lvl="1"/>
            <a:r>
              <a:rPr lang="nl-BE" sz="2800" dirty="0"/>
              <a:t>rolmodel/voorbeeld</a:t>
            </a:r>
            <a:endParaRPr sz="2800" dirty="0"/>
          </a:p>
        </p:txBody>
      </p:sp>
      <p:sp>
        <p:nvSpPr>
          <p:cNvPr id="3" name="Titel 2">
            <a:extLst>
              <a:ext uri="{FF2B5EF4-FFF2-40B4-BE49-F238E27FC236}">
                <a16:creationId xmlns:a16="http://schemas.microsoft.com/office/drawing/2014/main" id="{896548FE-4AC4-43A5-AA33-56E9DCDDC2D0}"/>
              </a:ext>
            </a:extLst>
          </p:cNvPr>
          <p:cNvSpPr>
            <a:spLocks noGrp="1"/>
          </p:cNvSpPr>
          <p:nvPr>
            <p:ph type="title"/>
          </p:nvPr>
        </p:nvSpPr>
        <p:spPr/>
        <p:txBody>
          <a:bodyPr/>
          <a:lstStyle/>
          <a:p>
            <a:r>
              <a:rPr lang="nl-BE" dirty="0"/>
              <a:t>Mindset</a:t>
            </a:r>
          </a:p>
        </p:txBody>
      </p:sp>
      <p:pic>
        <p:nvPicPr>
          <p:cNvPr id="8" name="Audio 7">
            <a:hlinkClick r:id="" action="ppaction://media"/>
            <a:extLst>
              <a:ext uri="{FF2B5EF4-FFF2-40B4-BE49-F238E27FC236}">
                <a16:creationId xmlns:a16="http://schemas.microsoft.com/office/drawing/2014/main" id="{825B0D78-F926-40DC-B311-C47E6CC73B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6972"/>
    </mc:Choice>
    <mc:Fallback xmlns="">
      <p:transition spd="slow" advTm="24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AAB4"/>
              </a:buClr>
              <a:buSzPts val="4000"/>
              <a:buFont typeface="Open Sans"/>
              <a:buNone/>
            </a:pPr>
            <a:r>
              <a:rPr lang="nl-BE">
                <a:solidFill>
                  <a:srgbClr val="02AAB4"/>
                </a:solidFill>
              </a:rPr>
              <a:t>Mindset en labels</a:t>
            </a:r>
            <a:endParaRPr/>
          </a:p>
        </p:txBody>
      </p:sp>
      <p:sp>
        <p:nvSpPr>
          <p:cNvPr id="151" name="Google Shape;151;p10"/>
          <p:cNvSpPr txBox="1">
            <a:spLocks noGrp="1"/>
          </p:cNvSpPr>
          <p:nvPr>
            <p:ph type="body" idx="1"/>
          </p:nvPr>
        </p:nvSpPr>
        <p:spPr>
          <a:xfrm>
            <a:off x="838199" y="1825624"/>
            <a:ext cx="10833847" cy="4823143"/>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016666"/>
              </a:buClr>
              <a:buSzPts val="2800"/>
              <a:buChar char="•"/>
            </a:pPr>
            <a:r>
              <a:rPr lang="nl-BE" dirty="0" err="1"/>
              <a:t>Fixed</a:t>
            </a:r>
            <a:r>
              <a:rPr lang="nl-BE" dirty="0"/>
              <a:t> mindset</a:t>
            </a:r>
            <a:endParaRPr dirty="0"/>
          </a:p>
          <a:p>
            <a:pPr marL="685800" lvl="1" indent="-228600" algn="l" rtl="0">
              <a:lnSpc>
                <a:spcPct val="80000"/>
              </a:lnSpc>
              <a:spcBef>
                <a:spcPts val="500"/>
              </a:spcBef>
              <a:spcAft>
                <a:spcPts val="0"/>
              </a:spcAft>
              <a:buClr>
                <a:srgbClr val="02AAB4"/>
              </a:buClr>
              <a:buSzPts val="2800"/>
              <a:buChar char="•"/>
            </a:pPr>
            <a:r>
              <a:rPr lang="nl-BE" sz="2800" dirty="0"/>
              <a:t>idee: specifieke kenmerken en standaardaanpak</a:t>
            </a:r>
            <a:endParaRPr sz="2800" dirty="0"/>
          </a:p>
          <a:p>
            <a:pPr marL="685800" lvl="1" indent="-228600" algn="l" rtl="0">
              <a:lnSpc>
                <a:spcPct val="80000"/>
              </a:lnSpc>
              <a:spcBef>
                <a:spcPts val="500"/>
              </a:spcBef>
              <a:spcAft>
                <a:spcPts val="0"/>
              </a:spcAft>
              <a:buClr>
                <a:srgbClr val="02AAB4"/>
              </a:buClr>
              <a:buSzPts val="2800"/>
              <a:buChar char="•"/>
            </a:pPr>
            <a:r>
              <a:rPr lang="nl-BE" sz="2800" dirty="0"/>
              <a:t>boodschap: leren leven met beperkingen, niet te overwinnen</a:t>
            </a:r>
            <a:endParaRPr sz="2800" dirty="0"/>
          </a:p>
          <a:p>
            <a:pPr marL="228600" lvl="0" indent="-228600" algn="l" rtl="0">
              <a:lnSpc>
                <a:spcPct val="80000"/>
              </a:lnSpc>
              <a:spcBef>
                <a:spcPts val="1000"/>
              </a:spcBef>
              <a:spcAft>
                <a:spcPts val="0"/>
              </a:spcAft>
              <a:buClr>
                <a:srgbClr val="016666"/>
              </a:buClr>
              <a:buSzPts val="2800"/>
              <a:buChar char="•"/>
            </a:pPr>
            <a:r>
              <a:rPr lang="nl-BE" dirty="0"/>
              <a:t>Growth mindset</a:t>
            </a:r>
            <a:endParaRPr dirty="0"/>
          </a:p>
          <a:p>
            <a:pPr marL="685800" lvl="1" indent="-228600" algn="l" rtl="0">
              <a:lnSpc>
                <a:spcPct val="80000"/>
              </a:lnSpc>
              <a:spcBef>
                <a:spcPts val="500"/>
              </a:spcBef>
              <a:spcAft>
                <a:spcPts val="0"/>
              </a:spcAft>
              <a:buClr>
                <a:srgbClr val="02AAB4"/>
              </a:buClr>
              <a:buSzPts val="2800"/>
              <a:buChar char="•"/>
            </a:pPr>
            <a:r>
              <a:rPr lang="nl-BE" sz="2800" dirty="0"/>
              <a:t>idee: veerkracht en weerbaarheid</a:t>
            </a:r>
            <a:endParaRPr sz="2800" dirty="0"/>
          </a:p>
          <a:p>
            <a:pPr marL="685800" lvl="1" indent="-228600" algn="l" rtl="0">
              <a:lnSpc>
                <a:spcPct val="80000"/>
              </a:lnSpc>
              <a:spcBef>
                <a:spcPts val="500"/>
              </a:spcBef>
              <a:spcAft>
                <a:spcPts val="0"/>
              </a:spcAft>
              <a:buClr>
                <a:srgbClr val="02AAB4"/>
              </a:buClr>
              <a:buSzPts val="2800"/>
              <a:buChar char="•"/>
            </a:pPr>
            <a:r>
              <a:rPr lang="nl-BE" sz="2800" dirty="0"/>
              <a:t>boodschap: beperkingen aanpakken</a:t>
            </a:r>
            <a:endParaRPr sz="2800" dirty="0">
              <a:latin typeface="Times New Roman"/>
              <a:ea typeface="Times New Roman"/>
              <a:cs typeface="Times New Roman"/>
              <a:sym typeface="Times New Roman"/>
            </a:endParaRPr>
          </a:p>
          <a:p>
            <a:pPr marL="685800" lvl="1" indent="-228600" algn="l" rtl="0">
              <a:lnSpc>
                <a:spcPct val="80000"/>
              </a:lnSpc>
              <a:spcBef>
                <a:spcPts val="500"/>
              </a:spcBef>
              <a:spcAft>
                <a:spcPts val="0"/>
              </a:spcAft>
              <a:buClr>
                <a:srgbClr val="02AAB4"/>
              </a:buClr>
              <a:buSzPts val="2800"/>
              <a:buChar char="•"/>
            </a:pPr>
            <a:r>
              <a:rPr lang="nl-BE" sz="2800" dirty="0"/>
              <a:t>diagnostiek</a:t>
            </a:r>
          </a:p>
          <a:p>
            <a:pPr lvl="2">
              <a:lnSpc>
                <a:spcPct val="80000"/>
              </a:lnSpc>
              <a:buClr>
                <a:srgbClr val="02AAB4"/>
              </a:buClr>
              <a:buSzPts val="2800"/>
            </a:pPr>
            <a:r>
              <a:rPr lang="nl-BE" sz="2800" dirty="0"/>
              <a:t>niet alleen vaststellen van problemen </a:t>
            </a:r>
          </a:p>
          <a:p>
            <a:pPr lvl="2">
              <a:lnSpc>
                <a:spcPct val="80000"/>
              </a:lnSpc>
              <a:buClr>
                <a:srgbClr val="02AAB4"/>
              </a:buClr>
              <a:buSzPts val="2800"/>
            </a:pPr>
            <a:r>
              <a:rPr lang="nl-BE" sz="2800" dirty="0"/>
              <a:t>maar ook op sterktes en aanknopingspunten voor aanpak!</a:t>
            </a:r>
            <a:endParaRPr sz="2800" dirty="0"/>
          </a:p>
          <a:p>
            <a:pPr marL="685800" lvl="1" indent="-228600" algn="l" rtl="0">
              <a:lnSpc>
                <a:spcPct val="80000"/>
              </a:lnSpc>
              <a:spcBef>
                <a:spcPts val="500"/>
              </a:spcBef>
              <a:spcAft>
                <a:spcPts val="0"/>
              </a:spcAft>
              <a:buClr>
                <a:srgbClr val="02AAB4"/>
              </a:buClr>
              <a:buSzPts val="2800"/>
              <a:buChar char="•"/>
            </a:pPr>
            <a:r>
              <a:rPr lang="nl-BE" sz="2800" dirty="0"/>
              <a:t>label = vertrekpunt voor groei en ontwikkeling</a:t>
            </a:r>
            <a:endParaRPr sz="2800" dirty="0"/>
          </a:p>
          <a:p>
            <a:pPr marL="685800" lvl="1" indent="-76200" algn="l" rtl="0">
              <a:lnSpc>
                <a:spcPct val="80000"/>
              </a:lnSpc>
              <a:spcBef>
                <a:spcPts val="500"/>
              </a:spcBef>
              <a:spcAft>
                <a:spcPts val="0"/>
              </a:spcAft>
              <a:buClr>
                <a:srgbClr val="02AAB4"/>
              </a:buClr>
              <a:buSzPts val="2400"/>
              <a:buNone/>
            </a:pPr>
            <a:endParaRPr dirty="0"/>
          </a:p>
        </p:txBody>
      </p:sp>
      <p:sp>
        <p:nvSpPr>
          <p:cNvPr id="152" name="Google Shape;152;p10"/>
          <p:cNvSpPr txBox="1">
            <a:spLocks noGrp="1"/>
          </p:cNvSpPr>
          <p:nvPr>
            <p:ph type="sldNum" idx="12"/>
          </p:nvPr>
        </p:nvSpPr>
        <p:spPr>
          <a:xfrm>
            <a:off x="11211786" y="6283642"/>
            <a:ext cx="78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nl-BE"/>
              <a:t>3</a:t>
            </a:fld>
            <a:endParaRPr/>
          </a:p>
        </p:txBody>
      </p:sp>
      <p:pic>
        <p:nvPicPr>
          <p:cNvPr id="3" name="Audio 2">
            <a:hlinkClick r:id="" action="ppaction://media"/>
            <a:extLst>
              <a:ext uri="{FF2B5EF4-FFF2-40B4-BE49-F238E27FC236}">
                <a16:creationId xmlns:a16="http://schemas.microsoft.com/office/drawing/2014/main" id="{9ACBA2E4-B338-4B69-AC0E-0F9F3E0D16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8188"/>
    </mc:Choice>
    <mc:Fallback xmlns="">
      <p:transition spd="slow" advTm="78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in het protocol en op de site?</a:t>
            </a: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a:xfrm>
            <a:off x="838200" y="1825625"/>
            <a:ext cx="10515600" cy="4823142"/>
          </a:xfrm>
        </p:spPr>
        <p:txBody>
          <a:bodyPr>
            <a:normAutofit/>
          </a:bodyPr>
          <a:lstStyle/>
          <a:p>
            <a:r>
              <a:rPr lang="nl-BE" dirty="0"/>
              <a:t>Verschillende soorten mindset – beïnvloeden – labels</a:t>
            </a:r>
          </a:p>
          <a:p>
            <a:pPr lvl="1"/>
            <a:r>
              <a:rPr lang="nl-BE" sz="2800" dirty="0">
                <a:hlinkClick r:id="rId5"/>
              </a:rPr>
              <a:t>Bijlage Mindset</a:t>
            </a:r>
            <a:endParaRPr lang="nl-BE" sz="2800" dirty="0"/>
          </a:p>
          <a:p>
            <a:r>
              <a:rPr lang="nl-BE" dirty="0"/>
              <a:t>Voorbeelden/verwijzingen naar mindset</a:t>
            </a:r>
          </a:p>
          <a:p>
            <a:pPr lvl="1"/>
            <a:r>
              <a:rPr lang="nl-BE" sz="2800" dirty="0"/>
              <a:t>Brede basiszorg - Fase 0 (</a:t>
            </a:r>
            <a:r>
              <a:rPr lang="nl-BE" sz="2800" dirty="0">
                <a:hlinkClick r:id="rId6"/>
              </a:rPr>
              <a:t>CSF</a:t>
            </a:r>
            <a:r>
              <a:rPr lang="nl-BE" sz="2800" dirty="0"/>
              <a:t> / </a:t>
            </a:r>
            <a:r>
              <a:rPr lang="nl-BE" sz="2800" dirty="0">
                <a:hlinkClick r:id="rId7"/>
              </a:rPr>
              <a:t>CZF</a:t>
            </a:r>
            <a:r>
              <a:rPr lang="nl-BE" sz="2800" dirty="0"/>
              <a:t>)</a:t>
            </a:r>
          </a:p>
          <a:p>
            <a:pPr lvl="1"/>
            <a:r>
              <a:rPr lang="nl-BE" sz="2800" dirty="0"/>
              <a:t>Verhoogde zorg - Fase 1 (</a:t>
            </a:r>
            <a:r>
              <a:rPr lang="nl-BE" sz="2800" dirty="0">
                <a:hlinkClick r:id="rId8"/>
              </a:rPr>
              <a:t>CSF</a:t>
            </a:r>
            <a:r>
              <a:rPr lang="nl-BE" sz="2800" dirty="0"/>
              <a:t> / </a:t>
            </a:r>
            <a:r>
              <a:rPr lang="nl-BE" sz="2800" dirty="0">
                <a:hlinkClick r:id="rId9"/>
              </a:rPr>
              <a:t>CZF</a:t>
            </a:r>
            <a:r>
              <a:rPr lang="nl-BE" sz="2800" dirty="0"/>
              <a:t>)</a:t>
            </a:r>
          </a:p>
          <a:p>
            <a:pPr lvl="1"/>
            <a:r>
              <a:rPr lang="nl-BE" sz="2800" dirty="0"/>
              <a:t>Uitbreiding van zorg – Fase 2 (</a:t>
            </a:r>
            <a:r>
              <a:rPr lang="nl-BE" sz="2800" dirty="0">
                <a:hlinkClick r:id="rId10"/>
              </a:rPr>
              <a:t>CSF</a:t>
            </a:r>
            <a:r>
              <a:rPr lang="nl-BE" sz="2800" dirty="0"/>
              <a:t> / </a:t>
            </a:r>
            <a:r>
              <a:rPr lang="nl-BE" sz="2800" dirty="0">
                <a:hlinkClick r:id="rId11"/>
              </a:rPr>
              <a:t>CZF</a:t>
            </a:r>
            <a:r>
              <a:rPr lang="nl-BE" sz="2800" dirty="0"/>
              <a:t>)</a:t>
            </a:r>
          </a:p>
          <a:p>
            <a:pPr lvl="1"/>
            <a:r>
              <a:rPr lang="nl-BE" sz="2800" dirty="0">
                <a:hlinkClick r:id="rId12"/>
              </a:rPr>
              <a:t>Bijlage effectief onderwijs</a:t>
            </a:r>
            <a:endParaRPr lang="nl-BE" sz="2800" dirty="0"/>
          </a:p>
          <a:p>
            <a:pPr lvl="1"/>
            <a:r>
              <a:rPr lang="nl-BE" sz="2800" dirty="0">
                <a:hlinkClick r:id="rId13"/>
              </a:rPr>
              <a:t>Bijlage geïntegreerd werkmodel CSF</a:t>
            </a:r>
            <a:endParaRPr lang="nl-BE" sz="2800" dirty="0"/>
          </a:p>
          <a:p>
            <a:pPr lvl="1"/>
            <a:r>
              <a:rPr lang="nl-BE" sz="2800" dirty="0"/>
              <a:t>Bijlagen Mogelijke maatregelen bij </a:t>
            </a:r>
            <a:r>
              <a:rPr lang="nl-BE" sz="2800" dirty="0">
                <a:hlinkClick r:id="rId14"/>
              </a:rPr>
              <a:t>CSF</a:t>
            </a:r>
            <a:r>
              <a:rPr lang="nl-BE" sz="2800" dirty="0"/>
              <a:t> / </a:t>
            </a:r>
            <a:r>
              <a:rPr lang="nl-BE" sz="2800" dirty="0">
                <a:hlinkClick r:id="rId15"/>
              </a:rPr>
              <a:t>CZF</a:t>
            </a:r>
            <a:endParaRPr lang="nl-BE" sz="2800" dirty="0"/>
          </a:p>
          <a:p>
            <a:pPr lvl="1"/>
            <a:endParaRPr lang="nl-BE" sz="2800" dirty="0"/>
          </a:p>
          <a:p>
            <a:pPr lvl="1"/>
            <a:endParaRPr lang="nl-BE" sz="2800" dirty="0"/>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16">
            <a:extLst>
              <a:ext uri="{28A0092B-C50C-407E-A947-70E740481C1C}">
                <a14:useLocalDpi xmlns:a14="http://schemas.microsoft.com/office/drawing/2010/main" val="0"/>
              </a:ext>
            </a:extLst>
          </a:blip>
          <a:srcRect l="11274" r="11815"/>
          <a:stretch/>
        </p:blipFill>
        <p:spPr bwMode="auto">
          <a:xfrm>
            <a:off x="9404463" y="152786"/>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70AA6945-C3B7-4D0C-8F11-9AB69EF1802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629643558"/>
      </p:ext>
    </p:extLst>
  </p:cSld>
  <p:clrMapOvr>
    <a:masterClrMapping/>
  </p:clrMapOvr>
  <mc:AlternateContent xmlns:mc="http://schemas.openxmlformats.org/markup-compatibility/2006" xmlns:p14="http://schemas.microsoft.com/office/powerpoint/2010/main">
    <mc:Choice Requires="p14">
      <p:transition spd="slow" p14:dur="2000" advTm="26703"/>
    </mc:Choice>
    <mc:Fallback xmlns="">
      <p:transition spd="slow" advTm="2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AB0A49-A6C6-4133-9958-E5507D9C1198}"/>
              </a:ext>
            </a:extLst>
          </p:cNvPr>
          <p:cNvSpPr>
            <a:spLocks noGrp="1"/>
          </p:cNvSpPr>
          <p:nvPr>
            <p:ph type="title"/>
          </p:nvPr>
        </p:nvSpPr>
        <p:spPr/>
        <p:txBody>
          <a:bodyPr/>
          <a:lstStyle/>
          <a:p>
            <a:r>
              <a:rPr lang="nl-BE" dirty="0">
                <a:solidFill>
                  <a:srgbClr val="C00000"/>
                </a:solidFill>
              </a:rPr>
              <a:t>Waar vind ik meer info of inspiratie?</a:t>
            </a:r>
            <a:endParaRPr lang="nl-BE" dirty="0"/>
          </a:p>
        </p:txBody>
      </p:sp>
      <p:sp>
        <p:nvSpPr>
          <p:cNvPr id="3" name="Tijdelijke aanduiding voor inhoud 2">
            <a:extLst>
              <a:ext uri="{FF2B5EF4-FFF2-40B4-BE49-F238E27FC236}">
                <a16:creationId xmlns:a16="http://schemas.microsoft.com/office/drawing/2014/main" id="{15330438-3FB2-4B0F-BCEA-26789365383B}"/>
              </a:ext>
            </a:extLst>
          </p:cNvPr>
          <p:cNvSpPr>
            <a:spLocks noGrp="1"/>
          </p:cNvSpPr>
          <p:nvPr>
            <p:ph idx="1"/>
          </p:nvPr>
        </p:nvSpPr>
        <p:spPr>
          <a:xfrm>
            <a:off x="838200" y="1825625"/>
            <a:ext cx="11160986" cy="4667250"/>
          </a:xfrm>
        </p:spPr>
        <p:txBody>
          <a:bodyPr>
            <a:normAutofit/>
          </a:bodyPr>
          <a:lstStyle/>
          <a:p>
            <a:r>
              <a:rPr lang="nl-BE" sz="3200" dirty="0"/>
              <a:t>Zelftests Mindset: </a:t>
            </a:r>
            <a:r>
              <a:rPr lang="nl-BE" sz="3200" dirty="0">
                <a:hlinkClick r:id="rId5"/>
              </a:rPr>
              <a:t>quiz</a:t>
            </a:r>
            <a:r>
              <a:rPr lang="nl-BE" sz="3200" dirty="0"/>
              <a:t> of </a:t>
            </a:r>
            <a:r>
              <a:rPr lang="nl-BE" sz="3200" dirty="0">
                <a:hlinkClick r:id="rId6"/>
              </a:rPr>
              <a:t>vragenlijst</a:t>
            </a:r>
            <a:endParaRPr lang="nl-BE" sz="3200" dirty="0"/>
          </a:p>
          <a:p>
            <a:r>
              <a:rPr lang="nl-BE" sz="3200" dirty="0" err="1"/>
              <a:t>TEDtalk</a:t>
            </a:r>
            <a:r>
              <a:rPr lang="nl-BE" sz="3200" dirty="0"/>
              <a:t> Carol </a:t>
            </a:r>
            <a:r>
              <a:rPr lang="nl-BE" sz="3200" dirty="0" err="1"/>
              <a:t>Dweck</a:t>
            </a:r>
            <a:r>
              <a:rPr lang="nl-BE" sz="3200" dirty="0"/>
              <a:t>: </a:t>
            </a:r>
            <a:r>
              <a:rPr lang="nl-BE" sz="3200" dirty="0">
                <a:hlinkClick r:id="rId7"/>
              </a:rPr>
              <a:t>de kracht van geloven in verbetering</a:t>
            </a:r>
            <a:endParaRPr lang="nl-BE" sz="3200" dirty="0">
              <a:hlinkClick r:id="" action="ppaction://noaction">
                <a:extLst>
                  <a:ext uri="{A12FA001-AC4F-418D-AE19-62706E023703}">
                    <ahyp:hlinkClr xmlns:ahyp="http://schemas.microsoft.com/office/drawing/2018/hyperlinkcolor" val="tx"/>
                  </a:ext>
                </a:extLst>
              </a:hlinkClick>
            </a:endParaRPr>
          </a:p>
          <a:p>
            <a:r>
              <a:rPr lang="nl-BE" sz="3200" dirty="0">
                <a:hlinkClick r:id="" action="ppaction://noaction">
                  <a:extLst>
                    <a:ext uri="{A12FA001-AC4F-418D-AE19-62706E023703}">
                      <ahyp:hlinkClr xmlns:ahyp="http://schemas.microsoft.com/office/drawing/2018/hyperlinkcolor" val="tx"/>
                    </a:ext>
                  </a:extLst>
                </a:hlinkClick>
              </a:rPr>
              <a:t>Platform mindset</a:t>
            </a:r>
            <a:r>
              <a:rPr lang="nl-BE" sz="3200" dirty="0"/>
              <a:t>: artikels en downloads zoals</a:t>
            </a:r>
          </a:p>
          <a:p>
            <a:pPr lvl="1"/>
            <a:r>
              <a:rPr lang="nl-BE" sz="2800" dirty="0">
                <a:hlinkClick r:id="rId8"/>
              </a:rPr>
              <a:t>Teamposter Groeivragen voor je team</a:t>
            </a:r>
            <a:endParaRPr lang="nl-BE" sz="2800" dirty="0"/>
          </a:p>
          <a:p>
            <a:pPr lvl="1"/>
            <a:r>
              <a:rPr lang="nl-BE" sz="2800" dirty="0"/>
              <a:t>Zó stimuleer je de </a:t>
            </a:r>
            <a:r>
              <a:rPr lang="nl-BE" sz="2800" dirty="0" err="1"/>
              <a:t>groeimindset</a:t>
            </a:r>
            <a:r>
              <a:rPr lang="nl-BE" sz="2800" dirty="0"/>
              <a:t>: </a:t>
            </a:r>
            <a:r>
              <a:rPr lang="nl-BE" sz="2800" dirty="0">
                <a:hlinkClick r:id="rId9"/>
              </a:rPr>
              <a:t>thuis</a:t>
            </a:r>
            <a:r>
              <a:rPr lang="nl-BE" sz="2800" dirty="0"/>
              <a:t> of </a:t>
            </a:r>
            <a:r>
              <a:rPr lang="nl-BE" sz="2800" dirty="0">
                <a:hlinkClick r:id="rId10"/>
              </a:rPr>
              <a:t>in de klas</a:t>
            </a:r>
            <a:endParaRPr lang="nl-BE" sz="2800" dirty="0"/>
          </a:p>
          <a:p>
            <a:r>
              <a:rPr lang="nl-BE" sz="3200" dirty="0">
                <a:hlinkClick r:id="rId11">
                  <a:extLst>
                    <a:ext uri="{A12FA001-AC4F-418D-AE19-62706E023703}">
                      <ahyp:hlinkClr xmlns:ahyp="http://schemas.microsoft.com/office/drawing/2018/hyperlinkcolor" val="tx"/>
                    </a:ext>
                  </a:extLst>
                </a:hlinkClick>
              </a:rPr>
              <a:t>Het </a:t>
            </a:r>
            <a:r>
              <a:rPr lang="nl-BE" sz="3200" dirty="0" err="1">
                <a:hlinkClick r:id="rId11">
                  <a:extLst>
                    <a:ext uri="{A12FA001-AC4F-418D-AE19-62706E023703}">
                      <ahyp:hlinkClr xmlns:ahyp="http://schemas.microsoft.com/office/drawing/2018/hyperlinkcolor" val="tx"/>
                    </a:ext>
                  </a:extLst>
                </a:hlinkClick>
              </a:rPr>
              <a:t>Talentenlab</a:t>
            </a:r>
            <a:endParaRPr lang="nl-BE" sz="3200" dirty="0"/>
          </a:p>
          <a:p>
            <a:pPr lvl="1"/>
            <a:r>
              <a:rPr lang="nl-BE" sz="2800" dirty="0"/>
              <a:t>Werkboek Mindset (7-12 jaar)</a:t>
            </a:r>
          </a:p>
          <a:p>
            <a:pPr lvl="1"/>
            <a:r>
              <a:rPr lang="nl-BE" sz="2800" dirty="0"/>
              <a:t>Werkboek Lef (11-15 jaar)</a:t>
            </a:r>
          </a:p>
        </p:txBody>
      </p:sp>
      <p:sp>
        <p:nvSpPr>
          <p:cNvPr id="4" name="Tijdelijke aanduiding voor dianummer 3">
            <a:extLst>
              <a:ext uri="{FF2B5EF4-FFF2-40B4-BE49-F238E27FC236}">
                <a16:creationId xmlns:a16="http://schemas.microsoft.com/office/drawing/2014/main" id="{BE122653-FD0A-4EE6-92FE-D8FA56EE81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FCA95E-2221-4DC3-A5F9-E53F37D422FC}" type="slidenum">
              <a:rPr kumimoji="0" lang="nl-BE" sz="1200" b="0" i="0" u="none" strike="noStrike" kern="1200" cap="none" spc="0" normalizeH="0" baseline="0" noProof="0" smtClean="0">
                <a:ln>
                  <a:noFill/>
                </a:ln>
                <a:solidFill>
                  <a:srgbClr val="049999"/>
                </a:solidFill>
                <a:effectLst/>
                <a:uLnTx/>
                <a:uFillTx/>
                <a:latin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BE" sz="1200" b="0" i="0" u="none" strike="noStrike" kern="1200" cap="none" spc="0" normalizeH="0" baseline="0" noProof="0">
              <a:ln>
                <a:noFill/>
              </a:ln>
              <a:solidFill>
                <a:srgbClr val="049999"/>
              </a:solidFill>
              <a:effectLst/>
              <a:uLnTx/>
              <a:uFillTx/>
              <a:latin typeface="Open Sans" panose="020B0606030504020204" pitchFamily="34" charset="0"/>
            </a:endParaRPr>
          </a:p>
        </p:txBody>
      </p:sp>
      <p:pic>
        <p:nvPicPr>
          <p:cNvPr id="5" name="Picture 2" descr="Afbeeldingsresultaat voor waar?"/>
          <p:cNvPicPr>
            <a:picLocks noChangeAspect="1" noChangeArrowheads="1"/>
          </p:cNvPicPr>
          <p:nvPr/>
        </p:nvPicPr>
        <p:blipFill rotWithShape="1">
          <a:blip r:embed="rId12">
            <a:extLst>
              <a:ext uri="{28A0092B-C50C-407E-A947-70E740481C1C}">
                <a14:useLocalDpi xmlns:a14="http://schemas.microsoft.com/office/drawing/2010/main" val="0"/>
              </a:ext>
            </a:extLst>
          </a:blip>
          <a:srcRect l="11274" r="11815"/>
          <a:stretch/>
        </p:blipFill>
        <p:spPr bwMode="auto">
          <a:xfrm>
            <a:off x="9404463" y="164361"/>
            <a:ext cx="2594723" cy="1661264"/>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3EC11CFE-3DDF-4AF0-AB81-DC8DF68D4C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57986739"/>
      </p:ext>
    </p:extLst>
  </p:cSld>
  <p:clrMapOvr>
    <a:masterClrMapping/>
  </p:clrMapOvr>
  <mc:AlternateContent xmlns:mc="http://schemas.openxmlformats.org/markup-compatibility/2006" xmlns:p14="http://schemas.microsoft.com/office/powerpoint/2010/main">
    <mc:Choice Requires="p14">
      <p:transition spd="slow" p14:dur="2000" advTm="39118"/>
    </mc:Choice>
    <mc:Fallback xmlns="">
      <p:transition spd="slow" advTm="39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36B7682B-EE7A-4E6C-BE2B-BBF48B3E6A54}"/>
              </a:ext>
            </a:extLst>
          </p:cNvPr>
          <p:cNvSpPr>
            <a:spLocks noGrp="1"/>
          </p:cNvSpPr>
          <p:nvPr>
            <p:ph type="sldNum" sz="quarter" idx="4294967295"/>
          </p:nvPr>
        </p:nvSpPr>
        <p:spPr>
          <a:xfrm>
            <a:off x="11404600" y="6283325"/>
            <a:ext cx="787400" cy="365125"/>
          </a:xfrm>
        </p:spPr>
        <p:txBody>
          <a:bodyPr/>
          <a:lstStyle/>
          <a:p>
            <a:fld id="{04FCA95E-2221-4DC3-A5F9-E53F37D422FC}" type="slidenum">
              <a:rPr lang="nl-BE" smtClean="0"/>
              <a:pPr/>
              <a:t>6</a:t>
            </a:fld>
            <a:endParaRPr lang="nl-BE"/>
          </a:p>
        </p:txBody>
      </p:sp>
      <p:sp>
        <p:nvSpPr>
          <p:cNvPr id="8" name="Tekstvak 7">
            <a:extLst>
              <a:ext uri="{FF2B5EF4-FFF2-40B4-BE49-F238E27FC236}">
                <a16:creationId xmlns:a16="http://schemas.microsoft.com/office/drawing/2014/main" id="{84D6A3C0-FFAE-42C2-B77A-DCBD420A431C}"/>
              </a:ext>
            </a:extLst>
          </p:cNvPr>
          <p:cNvSpPr txBox="1"/>
          <p:nvPr/>
        </p:nvSpPr>
        <p:spPr>
          <a:xfrm>
            <a:off x="1669776" y="3710610"/>
            <a:ext cx="10522223"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Vragen</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5">
                  <a:extLst>
                    <a:ext uri="{A12FA001-AC4F-418D-AE19-62706E023703}">
                      <ahyp:hlinkClr xmlns:ahyp="http://schemas.microsoft.com/office/drawing/2018/hyperlinkcolor" val="tx"/>
                    </a:ext>
                  </a:extLst>
                </a:hlinkClick>
              </a:rPr>
              <a:t>info@prodiagnostiek.be  </a:t>
            </a:r>
            <a:r>
              <a:rPr lang="nl-BE" sz="4000" b="1" dirty="0">
                <a:solidFill>
                  <a:srgbClr val="016666"/>
                </a:solidFill>
                <a:latin typeface="Open Sans"/>
                <a:ea typeface="Open Sans"/>
                <a:cs typeface="Open Sans"/>
              </a:rPr>
              <a:t> </a:t>
            </a:r>
          </a:p>
          <a:p>
            <a:pPr algn="r"/>
            <a:endParaRPr lang="nl-BE" dirty="0"/>
          </a:p>
        </p:txBody>
      </p:sp>
      <p:sp>
        <p:nvSpPr>
          <p:cNvPr id="11" name="Tekstvak 10">
            <a:extLst>
              <a:ext uri="{FF2B5EF4-FFF2-40B4-BE49-F238E27FC236}">
                <a16:creationId xmlns:a16="http://schemas.microsoft.com/office/drawing/2014/main" id="{A47340FB-40AD-4439-AF32-33CEF6DFC1DD}"/>
              </a:ext>
            </a:extLst>
          </p:cNvPr>
          <p:cNvSpPr txBox="1"/>
          <p:nvPr/>
        </p:nvSpPr>
        <p:spPr>
          <a:xfrm>
            <a:off x="1669776" y="1464367"/>
            <a:ext cx="10522224" cy="1600438"/>
          </a:xfrm>
          <a:prstGeom prst="rect">
            <a:avLst/>
          </a:prstGeom>
          <a:noFill/>
        </p:spPr>
        <p:txBody>
          <a:bodyPr wrap="square" rtlCol="0">
            <a:spAutoFit/>
          </a:bodyPr>
          <a:lstStyle/>
          <a:p>
            <a:pPr algn="ctr"/>
            <a:r>
              <a:rPr lang="nl-BE" sz="4000" b="1" dirty="0">
                <a:solidFill>
                  <a:srgbClr val="016666"/>
                </a:solidFill>
                <a:latin typeface="Open Sans"/>
                <a:ea typeface="Open Sans"/>
                <a:cs typeface="Open Sans"/>
                <a:sym typeface="Open Sans"/>
              </a:rPr>
              <a:t>Meer info en tools</a:t>
            </a:r>
            <a:r>
              <a:rPr lang="nl-BE" sz="4000" b="1" dirty="0">
                <a:solidFill>
                  <a:srgbClr val="016666"/>
                </a:solidFill>
                <a:latin typeface="Open Sans"/>
                <a:ea typeface="Open Sans"/>
                <a:cs typeface="Open Sans"/>
              </a:rPr>
              <a:t>? </a:t>
            </a:r>
          </a:p>
          <a:p>
            <a:pPr algn="ctr"/>
            <a:r>
              <a:rPr lang="nl-BE" sz="4000" b="1" dirty="0">
                <a:solidFill>
                  <a:srgbClr val="016666"/>
                </a:solidFill>
                <a:latin typeface="Open Sans"/>
                <a:ea typeface="Open Sans"/>
                <a:cs typeface="Open Sans"/>
                <a:hlinkClick r:id="rId6"/>
              </a:rPr>
              <a:t>www.prodiagnostiek.be</a:t>
            </a:r>
            <a:endParaRPr lang="nl-BE" sz="4000" b="1" dirty="0">
              <a:solidFill>
                <a:srgbClr val="016666"/>
              </a:solidFill>
              <a:latin typeface="Open Sans"/>
              <a:ea typeface="Open Sans"/>
              <a:cs typeface="Open Sans"/>
            </a:endParaRPr>
          </a:p>
          <a:p>
            <a:pPr algn="r"/>
            <a:endParaRPr lang="nl-BE" dirty="0"/>
          </a:p>
        </p:txBody>
      </p:sp>
      <p:pic>
        <p:nvPicPr>
          <p:cNvPr id="6" name="Audio 5">
            <a:hlinkClick r:id="" action="ppaction://media"/>
            <a:extLst>
              <a:ext uri="{FF2B5EF4-FFF2-40B4-BE49-F238E27FC236}">
                <a16:creationId xmlns:a16="http://schemas.microsoft.com/office/drawing/2014/main" id="{513E8495-BFA5-4540-8259-2FFE312C4D7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40293776"/>
      </p:ext>
    </p:extLst>
  </p:cSld>
  <p:clrMapOvr>
    <a:masterClrMapping/>
  </p:clrMapOvr>
  <mc:AlternateContent xmlns:mc="http://schemas.openxmlformats.org/markup-compatibility/2006" xmlns:p14="http://schemas.microsoft.com/office/powerpoint/2010/main">
    <mc:Choice Requires="p14">
      <p:transition spd="slow" p14:dur="2000" advTm="17184"/>
    </mc:Choice>
    <mc:Fallback xmlns="">
      <p:transition spd="slow" advTm="17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4.7"/>
</p:tagLst>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e2" id="{8D269EF0-ABBF-4335-856C-2464D79813A1}" vid="{1B300D57-FD97-4105-8339-6472FBEEFCE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27295A05875B940BE7985CF3DE47FBF" ma:contentTypeVersion="17" ma:contentTypeDescription="Een nieuw document maken." ma:contentTypeScope="" ma:versionID="f9d2fe657ba3696b4dd86824125557b3">
  <xsd:schema xmlns:xsd="http://www.w3.org/2001/XMLSchema" xmlns:xs="http://www.w3.org/2001/XMLSchema" xmlns:p="http://schemas.microsoft.com/office/2006/metadata/properties" xmlns:ns2="0af09284-65e3-4d5f-a141-65977bef45be" xmlns:ns3="2c0101b5-daf1-4fcf-9f4f-355d3a42c99c" targetNamespace="http://schemas.microsoft.com/office/2006/metadata/properties" ma:root="true" ma:fieldsID="5f1b7801c84064b6769b7153a110d2d3" ns2:_="" ns3:_="">
    <xsd:import namespace="0af09284-65e3-4d5f-a141-65977bef45be"/>
    <xsd:import namespace="2c0101b5-daf1-4fcf-9f4f-355d3a42c99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f09284-65e3-4d5f-a141-65977bef4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22b7d4d7-aa62-4847-809c-85ed79ea1db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0101b5-daf1-4fcf-9f4f-355d3a42c99c"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6545f2c-e290-4a26-bc2f-3ed41dba63e5}" ma:internalName="TaxCatchAll" ma:showField="CatchAllData" ma:web="2c0101b5-daf1-4fcf-9f4f-355d3a42c99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f09284-65e3-4d5f-a141-65977bef45be">
      <Terms xmlns="http://schemas.microsoft.com/office/infopath/2007/PartnerControls"/>
    </lcf76f155ced4ddcb4097134ff3c332f>
    <TaxCatchAll xmlns="2c0101b5-daf1-4fcf-9f4f-355d3a42c99c" xsi:nil="true"/>
  </documentManagement>
</p:properties>
</file>

<file path=customXml/itemProps1.xml><?xml version="1.0" encoding="utf-8"?>
<ds:datastoreItem xmlns:ds="http://schemas.openxmlformats.org/officeDocument/2006/customXml" ds:itemID="{B16FC0AA-392D-46E0-A409-CF0EA713362C}"/>
</file>

<file path=customXml/itemProps2.xml><?xml version="1.0" encoding="utf-8"?>
<ds:datastoreItem xmlns:ds="http://schemas.openxmlformats.org/officeDocument/2006/customXml" ds:itemID="{53A91D5E-66A2-48A8-9578-E518D0ED9427}"/>
</file>

<file path=customXml/itemProps3.xml><?xml version="1.0" encoding="utf-8"?>
<ds:datastoreItem xmlns:ds="http://schemas.openxmlformats.org/officeDocument/2006/customXml" ds:itemID="{062ADFCF-3710-4C79-BA8A-F5D7A5F1F54C}"/>
</file>

<file path=docProps/app.xml><?xml version="1.0" encoding="utf-8"?>
<Properties xmlns="http://schemas.openxmlformats.org/officeDocument/2006/extended-properties" xmlns:vt="http://schemas.openxmlformats.org/officeDocument/2006/docPropsVTypes">
  <TotalTime>5172</TotalTime>
  <Words>698</Words>
  <Application>Microsoft Office PowerPoint</Application>
  <PresentationFormat>Breedbeeld</PresentationFormat>
  <Paragraphs>93</Paragraphs>
  <Slides>6</Slides>
  <Notes>6</Notes>
  <HiddenSlides>0</HiddenSlides>
  <MMClips>6</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vt:i4>
      </vt:variant>
    </vt:vector>
  </HeadingPairs>
  <TitlesOfParts>
    <vt:vector size="11" baseType="lpstr">
      <vt:lpstr>Arial</vt:lpstr>
      <vt:lpstr>Calibri</vt:lpstr>
      <vt:lpstr>Open Sans</vt:lpstr>
      <vt:lpstr>Times New Roman</vt:lpstr>
      <vt:lpstr>1_Kantoorthema</vt:lpstr>
      <vt:lpstr>PowerPoint-presentatie</vt:lpstr>
      <vt:lpstr>Mindset</vt:lpstr>
      <vt:lpstr>Mindset en labels</vt:lpstr>
      <vt:lpstr>Waar in het protocol en op de site?</vt:lpstr>
      <vt:lpstr>Waar vind ik meer info of inspiratie?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Prodia</dc:creator>
  <cp:lastModifiedBy>Noortje</cp:lastModifiedBy>
  <cp:revision>467</cp:revision>
  <cp:lastPrinted>2020-01-31T09:55:28Z</cp:lastPrinted>
  <dcterms:created xsi:type="dcterms:W3CDTF">2019-10-25T12:41:14Z</dcterms:created>
  <dcterms:modified xsi:type="dcterms:W3CDTF">2020-05-07T09:53:27Z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0x010100327295A05875B940BE7985CF3DE47FBF</vt:lpwstr>
  </property>
</Properties>
</file>