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diagrams/data1.xml" ContentType="application/vnd.openxmlformats-officedocument.drawingml.diagramData+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0.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3.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ppt/tags/tag1.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662" r:id="rId2"/>
    <p:sldId id="567" r:id="rId3"/>
    <p:sldId id="659" r:id="rId4"/>
    <p:sldId id="661" r:id="rId5"/>
    <p:sldId id="664" r:id="rId6"/>
    <p:sldId id="566" r:id="rId7"/>
    <p:sldId id="583" r:id="rId8"/>
    <p:sldId id="568" r:id="rId9"/>
    <p:sldId id="571" r:id="rId10"/>
    <p:sldId id="654" r:id="rId11"/>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AAB4"/>
    <a:srgbClr val="01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534" autoAdjust="0"/>
  </p:normalViewPr>
  <p:slideViewPr>
    <p:cSldViewPr snapToGrid="0">
      <p:cViewPr varScale="1">
        <p:scale>
          <a:sx n="54" d="100"/>
          <a:sy n="54" d="100"/>
        </p:scale>
        <p:origin x="114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0FEBA6-2A43-4462-B7C4-5179D3AF80D6}" type="doc">
      <dgm:prSet loTypeId="urn:microsoft.com/office/officeart/2009/3/layout/RandomtoResultProcess" loCatId="process" qsTypeId="urn:microsoft.com/office/officeart/2005/8/quickstyle/simple1" qsCatId="simple" csTypeId="urn:microsoft.com/office/officeart/2005/8/colors/colorful1" csCatId="colorful" phldr="1"/>
      <dgm:spPr/>
      <dgm:t>
        <a:bodyPr/>
        <a:lstStyle/>
        <a:p>
          <a:endParaRPr lang="nl-NL"/>
        </a:p>
      </dgm:t>
    </dgm:pt>
    <dgm:pt modelId="{47F4ABD8-2226-495D-945A-65EB5A71CD18}">
      <dgm:prSet phldrT="[Tekst]"/>
      <dgm:spPr/>
      <dgm:t>
        <a:bodyPr/>
        <a:lstStyle/>
        <a:p>
          <a:endParaRPr lang="nl-NL" dirty="0"/>
        </a:p>
      </dgm:t>
    </dgm:pt>
    <dgm:pt modelId="{B6BDBDAA-7276-4B20-B1EB-6D0C87A65BA4}" type="parTrans" cxnId="{0F454ED9-2717-44DB-B924-0482CEB3FE7E}">
      <dgm:prSet/>
      <dgm:spPr/>
      <dgm:t>
        <a:bodyPr/>
        <a:lstStyle/>
        <a:p>
          <a:endParaRPr lang="nl-NL"/>
        </a:p>
      </dgm:t>
    </dgm:pt>
    <dgm:pt modelId="{4C9318A9-CE48-49E8-820C-E75E9A93FDE8}" type="sibTrans" cxnId="{0F454ED9-2717-44DB-B924-0482CEB3FE7E}">
      <dgm:prSet/>
      <dgm:spPr/>
      <dgm:t>
        <a:bodyPr/>
        <a:lstStyle/>
        <a:p>
          <a:endParaRPr lang="nl-NL"/>
        </a:p>
      </dgm:t>
    </dgm:pt>
    <dgm:pt modelId="{2C5B4F10-9352-4416-8FD6-B2419F030130}">
      <dgm:prSet phldrT="[Tekst]"/>
      <dgm:spPr/>
      <dgm:t>
        <a:bodyPr/>
        <a:lstStyle/>
        <a:p>
          <a:r>
            <a:rPr lang="nl-NL" dirty="0">
              <a:solidFill>
                <a:srgbClr val="016666"/>
              </a:solidFill>
            </a:rPr>
            <a:t>Bronnen?</a:t>
          </a:r>
        </a:p>
        <a:p>
          <a:r>
            <a:rPr lang="nl-NL" dirty="0">
              <a:solidFill>
                <a:srgbClr val="016666"/>
              </a:solidFill>
            </a:rPr>
            <a:t>Waarde?</a:t>
          </a:r>
        </a:p>
        <a:p>
          <a:r>
            <a:rPr lang="nl-NL" dirty="0">
              <a:solidFill>
                <a:srgbClr val="016666"/>
              </a:solidFill>
            </a:rPr>
            <a:t>Denkfouten?</a:t>
          </a:r>
        </a:p>
      </dgm:t>
    </dgm:pt>
    <dgm:pt modelId="{081CDBA1-379B-45A1-B8B5-24C7BA01A3FB}" type="parTrans" cxnId="{1551CE9F-8C14-4413-A545-E716417256E7}">
      <dgm:prSet/>
      <dgm:spPr/>
      <dgm:t>
        <a:bodyPr/>
        <a:lstStyle/>
        <a:p>
          <a:endParaRPr lang="nl-NL"/>
        </a:p>
      </dgm:t>
    </dgm:pt>
    <dgm:pt modelId="{AEA00F2E-E494-494B-8FA6-4D3C9CB8135B}" type="sibTrans" cxnId="{1551CE9F-8C14-4413-A545-E716417256E7}">
      <dgm:prSet/>
      <dgm:spPr/>
      <dgm:t>
        <a:bodyPr/>
        <a:lstStyle/>
        <a:p>
          <a:endParaRPr lang="nl-NL"/>
        </a:p>
      </dgm:t>
    </dgm:pt>
    <dgm:pt modelId="{C522646F-9743-460F-A3C4-80ED042D1838}">
      <dgm:prSet phldrT="[Tekst]"/>
      <dgm:spPr>
        <a:solidFill>
          <a:srgbClr val="02AAB4"/>
        </a:solidFill>
      </dgm:spPr>
      <dgm:t>
        <a:bodyPr/>
        <a:lstStyle/>
        <a:p>
          <a:r>
            <a:rPr lang="nl-NL" dirty="0"/>
            <a:t>Klinisch oordeel</a:t>
          </a:r>
        </a:p>
      </dgm:t>
    </dgm:pt>
    <dgm:pt modelId="{2E7AB280-D308-4105-A04A-EC7BA06111E0}" type="parTrans" cxnId="{F1378389-FD71-4D5B-A6D4-65FD83B7A76F}">
      <dgm:prSet/>
      <dgm:spPr/>
      <dgm:t>
        <a:bodyPr/>
        <a:lstStyle/>
        <a:p>
          <a:endParaRPr lang="nl-NL"/>
        </a:p>
      </dgm:t>
    </dgm:pt>
    <dgm:pt modelId="{15E7BD4F-1553-443B-8CCE-98B939194E3F}" type="sibTrans" cxnId="{F1378389-FD71-4D5B-A6D4-65FD83B7A76F}">
      <dgm:prSet/>
      <dgm:spPr/>
      <dgm:t>
        <a:bodyPr/>
        <a:lstStyle/>
        <a:p>
          <a:endParaRPr lang="nl-NL"/>
        </a:p>
      </dgm:t>
    </dgm:pt>
    <dgm:pt modelId="{843D0862-755A-4868-B0EF-1FCEC660355A}" type="pres">
      <dgm:prSet presAssocID="{590FEBA6-2A43-4462-B7C4-5179D3AF80D6}" presName="Name0" presStyleCnt="0">
        <dgm:presLayoutVars>
          <dgm:dir/>
          <dgm:animOne val="branch"/>
          <dgm:animLvl val="lvl"/>
        </dgm:presLayoutVars>
      </dgm:prSet>
      <dgm:spPr/>
      <dgm:t>
        <a:bodyPr/>
        <a:lstStyle/>
        <a:p>
          <a:endParaRPr lang="nl-NL"/>
        </a:p>
      </dgm:t>
    </dgm:pt>
    <dgm:pt modelId="{65437C1B-86E6-4DC7-AF4D-A2032CDBEBFE}" type="pres">
      <dgm:prSet presAssocID="{47F4ABD8-2226-495D-945A-65EB5A71CD18}" presName="chaos" presStyleCnt="0"/>
      <dgm:spPr/>
    </dgm:pt>
    <dgm:pt modelId="{E0E8EB5A-F632-49F0-8574-1D28897CC731}" type="pres">
      <dgm:prSet presAssocID="{47F4ABD8-2226-495D-945A-65EB5A71CD18}" presName="parTx1" presStyleLbl="revTx" presStyleIdx="0" presStyleCnt="2"/>
      <dgm:spPr/>
      <dgm:t>
        <a:bodyPr/>
        <a:lstStyle/>
        <a:p>
          <a:endParaRPr lang="nl-NL"/>
        </a:p>
      </dgm:t>
    </dgm:pt>
    <dgm:pt modelId="{E578B1B0-A709-4486-B6DE-6AF74D2081D4}" type="pres">
      <dgm:prSet presAssocID="{47F4ABD8-2226-495D-945A-65EB5A71CD18}" presName="desTx1" presStyleLbl="revTx" presStyleIdx="1" presStyleCnt="2">
        <dgm:presLayoutVars>
          <dgm:bulletEnabled val="1"/>
        </dgm:presLayoutVars>
      </dgm:prSet>
      <dgm:spPr/>
      <dgm:t>
        <a:bodyPr/>
        <a:lstStyle/>
        <a:p>
          <a:endParaRPr lang="nl-NL"/>
        </a:p>
      </dgm:t>
    </dgm:pt>
    <dgm:pt modelId="{EF60B607-C119-469D-8A6F-F23728D67D59}" type="pres">
      <dgm:prSet presAssocID="{47F4ABD8-2226-495D-945A-65EB5A71CD18}" presName="c1" presStyleLbl="node1" presStyleIdx="0" presStyleCnt="19"/>
      <dgm:spPr>
        <a:solidFill>
          <a:srgbClr val="FFC000"/>
        </a:solidFill>
      </dgm:spPr>
    </dgm:pt>
    <dgm:pt modelId="{1C28CA80-F56F-4368-8CE8-85A9C95262F3}" type="pres">
      <dgm:prSet presAssocID="{47F4ABD8-2226-495D-945A-65EB5A71CD18}" presName="c2" presStyleLbl="node1" presStyleIdx="1" presStyleCnt="19"/>
      <dgm:spPr/>
    </dgm:pt>
    <dgm:pt modelId="{6F123DFD-56DA-432D-912D-4C2B6EC286A0}" type="pres">
      <dgm:prSet presAssocID="{47F4ABD8-2226-495D-945A-65EB5A71CD18}" presName="c3" presStyleLbl="node1" presStyleIdx="2" presStyleCnt="19"/>
      <dgm:spPr>
        <a:solidFill>
          <a:srgbClr val="C00000"/>
        </a:solidFill>
      </dgm:spPr>
    </dgm:pt>
    <dgm:pt modelId="{E8EF2E3D-E3F4-475F-AC79-62928FE1DD63}" type="pres">
      <dgm:prSet presAssocID="{47F4ABD8-2226-495D-945A-65EB5A71CD18}" presName="c4" presStyleLbl="node1" presStyleIdx="3" presStyleCnt="19"/>
      <dgm:spPr>
        <a:solidFill>
          <a:srgbClr val="02AAB4"/>
        </a:solidFill>
      </dgm:spPr>
    </dgm:pt>
    <dgm:pt modelId="{5FEBEE44-48DA-40D0-838B-54E22CDF2EE2}" type="pres">
      <dgm:prSet presAssocID="{47F4ABD8-2226-495D-945A-65EB5A71CD18}" presName="c5" presStyleLbl="node1" presStyleIdx="4" presStyleCnt="19"/>
      <dgm:spPr>
        <a:solidFill>
          <a:srgbClr val="016666"/>
        </a:solidFill>
      </dgm:spPr>
    </dgm:pt>
    <dgm:pt modelId="{1E9C4454-C50C-4800-BD8C-3A7B02377995}" type="pres">
      <dgm:prSet presAssocID="{47F4ABD8-2226-495D-945A-65EB5A71CD18}" presName="c6" presStyleLbl="node1" presStyleIdx="5" presStyleCnt="19"/>
      <dgm:spPr>
        <a:solidFill>
          <a:srgbClr val="FFC000"/>
        </a:solidFill>
      </dgm:spPr>
    </dgm:pt>
    <dgm:pt modelId="{2DD04A8B-6908-407B-B656-AF72858D6C56}" type="pres">
      <dgm:prSet presAssocID="{47F4ABD8-2226-495D-945A-65EB5A71CD18}" presName="c7" presStyleLbl="node1" presStyleIdx="6" presStyleCnt="19"/>
      <dgm:spPr/>
    </dgm:pt>
    <dgm:pt modelId="{59183AF4-696B-4C13-A6E3-7E34964E25FC}" type="pres">
      <dgm:prSet presAssocID="{47F4ABD8-2226-495D-945A-65EB5A71CD18}" presName="c8" presStyleLbl="node1" presStyleIdx="7" presStyleCnt="19"/>
      <dgm:spPr>
        <a:solidFill>
          <a:srgbClr val="C00000"/>
        </a:solidFill>
      </dgm:spPr>
    </dgm:pt>
    <dgm:pt modelId="{DF9ACFD0-042D-4554-AAFC-70EE4FE2AB19}" type="pres">
      <dgm:prSet presAssocID="{47F4ABD8-2226-495D-945A-65EB5A71CD18}" presName="c9" presStyleLbl="node1" presStyleIdx="8" presStyleCnt="19"/>
      <dgm:spPr>
        <a:solidFill>
          <a:srgbClr val="02AAB4"/>
        </a:solidFill>
      </dgm:spPr>
    </dgm:pt>
    <dgm:pt modelId="{001B5267-9809-45EA-BE3C-3B31C46AE37D}" type="pres">
      <dgm:prSet presAssocID="{47F4ABD8-2226-495D-945A-65EB5A71CD18}" presName="c10" presStyleLbl="node1" presStyleIdx="9" presStyleCnt="19"/>
      <dgm:spPr>
        <a:solidFill>
          <a:srgbClr val="016666"/>
        </a:solidFill>
      </dgm:spPr>
    </dgm:pt>
    <dgm:pt modelId="{715A2A86-AAC8-421B-BBE2-42CAD74337A7}" type="pres">
      <dgm:prSet presAssocID="{47F4ABD8-2226-495D-945A-65EB5A71CD18}" presName="c11" presStyleLbl="node1" presStyleIdx="10" presStyleCnt="19"/>
      <dgm:spPr>
        <a:solidFill>
          <a:srgbClr val="FFC000"/>
        </a:solidFill>
      </dgm:spPr>
    </dgm:pt>
    <dgm:pt modelId="{C2F81DAC-05F8-43BD-AAA3-76754379F5CA}" type="pres">
      <dgm:prSet presAssocID="{47F4ABD8-2226-495D-945A-65EB5A71CD18}" presName="c12" presStyleLbl="node1" presStyleIdx="11" presStyleCnt="19"/>
      <dgm:spPr/>
    </dgm:pt>
    <dgm:pt modelId="{954C5F84-1BC0-4329-997C-99E30B821E60}" type="pres">
      <dgm:prSet presAssocID="{47F4ABD8-2226-495D-945A-65EB5A71CD18}" presName="c13" presStyleLbl="node1" presStyleIdx="12" presStyleCnt="19"/>
      <dgm:spPr>
        <a:solidFill>
          <a:srgbClr val="C00000"/>
        </a:solidFill>
      </dgm:spPr>
    </dgm:pt>
    <dgm:pt modelId="{101BBCFD-335C-430C-BC90-4F52D54FE89A}" type="pres">
      <dgm:prSet presAssocID="{47F4ABD8-2226-495D-945A-65EB5A71CD18}" presName="c14" presStyleLbl="node1" presStyleIdx="13" presStyleCnt="19"/>
      <dgm:spPr>
        <a:solidFill>
          <a:srgbClr val="02AAB4"/>
        </a:solidFill>
      </dgm:spPr>
    </dgm:pt>
    <dgm:pt modelId="{01F101C6-0840-4B26-9005-3069F154E95E}" type="pres">
      <dgm:prSet presAssocID="{47F4ABD8-2226-495D-945A-65EB5A71CD18}" presName="c15" presStyleLbl="node1" presStyleIdx="14" presStyleCnt="19"/>
      <dgm:spPr>
        <a:solidFill>
          <a:srgbClr val="016666"/>
        </a:solidFill>
      </dgm:spPr>
    </dgm:pt>
    <dgm:pt modelId="{578BFDCD-72B7-4E1C-820A-3F63F80B7AD5}" type="pres">
      <dgm:prSet presAssocID="{47F4ABD8-2226-495D-945A-65EB5A71CD18}" presName="c16" presStyleLbl="node1" presStyleIdx="15" presStyleCnt="19"/>
      <dgm:spPr>
        <a:solidFill>
          <a:srgbClr val="FFC000"/>
        </a:solidFill>
      </dgm:spPr>
    </dgm:pt>
    <dgm:pt modelId="{81250C4E-F3C9-4DE5-925C-A59BBA95F9AA}" type="pres">
      <dgm:prSet presAssocID="{47F4ABD8-2226-495D-945A-65EB5A71CD18}" presName="c17" presStyleLbl="node1" presStyleIdx="16" presStyleCnt="19"/>
      <dgm:spPr/>
    </dgm:pt>
    <dgm:pt modelId="{E7DAC922-62F0-4B72-A3D6-6AFD5AFF6C75}" type="pres">
      <dgm:prSet presAssocID="{47F4ABD8-2226-495D-945A-65EB5A71CD18}" presName="c18" presStyleLbl="node1" presStyleIdx="17" presStyleCnt="19"/>
      <dgm:spPr>
        <a:solidFill>
          <a:srgbClr val="C00000"/>
        </a:solidFill>
      </dgm:spPr>
    </dgm:pt>
    <dgm:pt modelId="{7F10E2A0-4AEC-4F54-9B37-D80052E9B5BA}" type="pres">
      <dgm:prSet presAssocID="{4C9318A9-CE48-49E8-820C-E75E9A93FDE8}" presName="chevronComposite1" presStyleCnt="0"/>
      <dgm:spPr/>
    </dgm:pt>
    <dgm:pt modelId="{36162BFB-7DE1-4FEA-A10C-26C574D189E8}" type="pres">
      <dgm:prSet presAssocID="{4C9318A9-CE48-49E8-820C-E75E9A93FDE8}" presName="chevron1" presStyleLbl="sibTrans2D1" presStyleIdx="0" presStyleCnt="2"/>
      <dgm:spPr>
        <a:solidFill>
          <a:srgbClr val="C00000"/>
        </a:solidFill>
      </dgm:spPr>
    </dgm:pt>
    <dgm:pt modelId="{C4090A64-97BC-480C-9DB9-A1DB366F4A5D}" type="pres">
      <dgm:prSet presAssocID="{4C9318A9-CE48-49E8-820C-E75E9A93FDE8}" presName="spChevron1" presStyleCnt="0"/>
      <dgm:spPr/>
    </dgm:pt>
    <dgm:pt modelId="{A38BD665-5EC6-45C4-9B23-A3EE3AF7BE29}" type="pres">
      <dgm:prSet presAssocID="{4C9318A9-CE48-49E8-820C-E75E9A93FDE8}" presName="overlap" presStyleCnt="0"/>
      <dgm:spPr/>
    </dgm:pt>
    <dgm:pt modelId="{B17C06FE-5D8F-4683-8B62-59BC472CF878}" type="pres">
      <dgm:prSet presAssocID="{4C9318A9-CE48-49E8-820C-E75E9A93FDE8}" presName="chevronComposite2" presStyleCnt="0"/>
      <dgm:spPr/>
    </dgm:pt>
    <dgm:pt modelId="{3DEA5D5D-D38D-4B27-B69A-86FE3F0A8331}" type="pres">
      <dgm:prSet presAssocID="{4C9318A9-CE48-49E8-820C-E75E9A93FDE8}" presName="chevron2" presStyleLbl="sibTrans2D1" presStyleIdx="1" presStyleCnt="2"/>
      <dgm:spPr>
        <a:solidFill>
          <a:srgbClr val="016666"/>
        </a:solidFill>
      </dgm:spPr>
    </dgm:pt>
    <dgm:pt modelId="{317EF381-68A1-4A67-A4DE-B061502E9630}" type="pres">
      <dgm:prSet presAssocID="{4C9318A9-CE48-49E8-820C-E75E9A93FDE8}" presName="spChevron2" presStyleCnt="0"/>
      <dgm:spPr/>
    </dgm:pt>
    <dgm:pt modelId="{56391E14-9A97-4DFB-A33D-5F26A96C3171}" type="pres">
      <dgm:prSet presAssocID="{C522646F-9743-460F-A3C4-80ED042D1838}" presName="last" presStyleCnt="0"/>
      <dgm:spPr/>
    </dgm:pt>
    <dgm:pt modelId="{5C8C2CAD-5165-43FA-85D6-2F9B1E763D04}" type="pres">
      <dgm:prSet presAssocID="{C522646F-9743-460F-A3C4-80ED042D1838}" presName="circleTx" presStyleLbl="node1" presStyleIdx="18" presStyleCnt="19"/>
      <dgm:spPr/>
      <dgm:t>
        <a:bodyPr/>
        <a:lstStyle/>
        <a:p>
          <a:endParaRPr lang="nl-NL"/>
        </a:p>
      </dgm:t>
    </dgm:pt>
    <dgm:pt modelId="{1AFB5E85-BBF0-4C70-86F1-7B5F49B81FF8}" type="pres">
      <dgm:prSet presAssocID="{C522646F-9743-460F-A3C4-80ED042D1838}" presName="spN" presStyleCnt="0"/>
      <dgm:spPr/>
    </dgm:pt>
  </dgm:ptLst>
  <dgm:cxnLst>
    <dgm:cxn modelId="{2B0080D5-7EF2-4CA1-8879-F55D0A836B4F}" type="presOf" srcId="{C522646F-9743-460F-A3C4-80ED042D1838}" destId="{5C8C2CAD-5165-43FA-85D6-2F9B1E763D04}" srcOrd="0" destOrd="0" presId="urn:microsoft.com/office/officeart/2009/3/layout/RandomtoResultProcess"/>
    <dgm:cxn modelId="{0F454ED9-2717-44DB-B924-0482CEB3FE7E}" srcId="{590FEBA6-2A43-4462-B7C4-5179D3AF80D6}" destId="{47F4ABD8-2226-495D-945A-65EB5A71CD18}" srcOrd="0" destOrd="0" parTransId="{B6BDBDAA-7276-4B20-B1EB-6D0C87A65BA4}" sibTransId="{4C9318A9-CE48-49E8-820C-E75E9A93FDE8}"/>
    <dgm:cxn modelId="{E399703E-B16E-4145-9478-FB85A78382A1}" type="presOf" srcId="{2C5B4F10-9352-4416-8FD6-B2419F030130}" destId="{E578B1B0-A709-4486-B6DE-6AF74D2081D4}" srcOrd="0" destOrd="0" presId="urn:microsoft.com/office/officeart/2009/3/layout/RandomtoResultProcess"/>
    <dgm:cxn modelId="{F1378389-FD71-4D5B-A6D4-65FD83B7A76F}" srcId="{590FEBA6-2A43-4462-B7C4-5179D3AF80D6}" destId="{C522646F-9743-460F-A3C4-80ED042D1838}" srcOrd="1" destOrd="0" parTransId="{2E7AB280-D308-4105-A04A-EC7BA06111E0}" sibTransId="{15E7BD4F-1553-443B-8CCE-98B939194E3F}"/>
    <dgm:cxn modelId="{99A1A2BF-786D-49C9-81B4-00334D6D9F1F}" type="presOf" srcId="{590FEBA6-2A43-4462-B7C4-5179D3AF80D6}" destId="{843D0862-755A-4868-B0EF-1FCEC660355A}" srcOrd="0" destOrd="0" presId="urn:microsoft.com/office/officeart/2009/3/layout/RandomtoResultProcess"/>
    <dgm:cxn modelId="{BACECE17-CD0D-4434-A197-F9766FF1EE8E}" type="presOf" srcId="{47F4ABD8-2226-495D-945A-65EB5A71CD18}" destId="{E0E8EB5A-F632-49F0-8574-1D28897CC731}" srcOrd="0" destOrd="0" presId="urn:microsoft.com/office/officeart/2009/3/layout/RandomtoResultProcess"/>
    <dgm:cxn modelId="{1551CE9F-8C14-4413-A545-E716417256E7}" srcId="{47F4ABD8-2226-495D-945A-65EB5A71CD18}" destId="{2C5B4F10-9352-4416-8FD6-B2419F030130}" srcOrd="0" destOrd="0" parTransId="{081CDBA1-379B-45A1-B8B5-24C7BA01A3FB}" sibTransId="{AEA00F2E-E494-494B-8FA6-4D3C9CB8135B}"/>
    <dgm:cxn modelId="{AFF72ACF-7DF3-4A12-9E56-CAE29D34D7A2}" type="presParOf" srcId="{843D0862-755A-4868-B0EF-1FCEC660355A}" destId="{65437C1B-86E6-4DC7-AF4D-A2032CDBEBFE}" srcOrd="0" destOrd="0" presId="urn:microsoft.com/office/officeart/2009/3/layout/RandomtoResultProcess"/>
    <dgm:cxn modelId="{C1660EA6-67C0-4842-9D6C-BD73068587C0}" type="presParOf" srcId="{65437C1B-86E6-4DC7-AF4D-A2032CDBEBFE}" destId="{E0E8EB5A-F632-49F0-8574-1D28897CC731}" srcOrd="0" destOrd="0" presId="urn:microsoft.com/office/officeart/2009/3/layout/RandomtoResultProcess"/>
    <dgm:cxn modelId="{428B0BA4-DCAF-47FE-B05A-7EDB1102CDC8}" type="presParOf" srcId="{65437C1B-86E6-4DC7-AF4D-A2032CDBEBFE}" destId="{E578B1B0-A709-4486-B6DE-6AF74D2081D4}" srcOrd="1" destOrd="0" presId="urn:microsoft.com/office/officeart/2009/3/layout/RandomtoResultProcess"/>
    <dgm:cxn modelId="{C1A1233F-7805-40CA-BC14-A9CA844661E0}" type="presParOf" srcId="{65437C1B-86E6-4DC7-AF4D-A2032CDBEBFE}" destId="{EF60B607-C119-469D-8A6F-F23728D67D59}" srcOrd="2" destOrd="0" presId="urn:microsoft.com/office/officeart/2009/3/layout/RandomtoResultProcess"/>
    <dgm:cxn modelId="{9122810D-E2BE-442F-B21C-6C02CB8EF268}" type="presParOf" srcId="{65437C1B-86E6-4DC7-AF4D-A2032CDBEBFE}" destId="{1C28CA80-F56F-4368-8CE8-85A9C95262F3}" srcOrd="3" destOrd="0" presId="urn:microsoft.com/office/officeart/2009/3/layout/RandomtoResultProcess"/>
    <dgm:cxn modelId="{9910AD51-90C6-4DAF-98A1-A6DAF7315E13}" type="presParOf" srcId="{65437C1B-86E6-4DC7-AF4D-A2032CDBEBFE}" destId="{6F123DFD-56DA-432D-912D-4C2B6EC286A0}" srcOrd="4" destOrd="0" presId="urn:microsoft.com/office/officeart/2009/3/layout/RandomtoResultProcess"/>
    <dgm:cxn modelId="{B7B10FAD-6C02-49EA-B4A2-53D90F89E0DE}" type="presParOf" srcId="{65437C1B-86E6-4DC7-AF4D-A2032CDBEBFE}" destId="{E8EF2E3D-E3F4-475F-AC79-62928FE1DD63}" srcOrd="5" destOrd="0" presId="urn:microsoft.com/office/officeart/2009/3/layout/RandomtoResultProcess"/>
    <dgm:cxn modelId="{9069835D-F755-42E6-8F73-0F06820CD4FF}" type="presParOf" srcId="{65437C1B-86E6-4DC7-AF4D-A2032CDBEBFE}" destId="{5FEBEE44-48DA-40D0-838B-54E22CDF2EE2}" srcOrd="6" destOrd="0" presId="urn:microsoft.com/office/officeart/2009/3/layout/RandomtoResultProcess"/>
    <dgm:cxn modelId="{76207349-6C23-49F1-B168-15BCAE5B689C}" type="presParOf" srcId="{65437C1B-86E6-4DC7-AF4D-A2032CDBEBFE}" destId="{1E9C4454-C50C-4800-BD8C-3A7B02377995}" srcOrd="7" destOrd="0" presId="urn:microsoft.com/office/officeart/2009/3/layout/RandomtoResultProcess"/>
    <dgm:cxn modelId="{70F38CFD-5C5F-4E92-8D7B-750C4CC4458A}" type="presParOf" srcId="{65437C1B-86E6-4DC7-AF4D-A2032CDBEBFE}" destId="{2DD04A8B-6908-407B-B656-AF72858D6C56}" srcOrd="8" destOrd="0" presId="urn:microsoft.com/office/officeart/2009/3/layout/RandomtoResultProcess"/>
    <dgm:cxn modelId="{51006400-BA59-43BE-B5B9-3DAEFA616596}" type="presParOf" srcId="{65437C1B-86E6-4DC7-AF4D-A2032CDBEBFE}" destId="{59183AF4-696B-4C13-A6E3-7E34964E25FC}" srcOrd="9" destOrd="0" presId="urn:microsoft.com/office/officeart/2009/3/layout/RandomtoResultProcess"/>
    <dgm:cxn modelId="{77F8D67B-48D2-4B0F-9680-936DB7DDFEDA}" type="presParOf" srcId="{65437C1B-86E6-4DC7-AF4D-A2032CDBEBFE}" destId="{DF9ACFD0-042D-4554-AAFC-70EE4FE2AB19}" srcOrd="10" destOrd="0" presId="urn:microsoft.com/office/officeart/2009/3/layout/RandomtoResultProcess"/>
    <dgm:cxn modelId="{536CB94D-6E6E-4B5C-8005-FD612B3C3254}" type="presParOf" srcId="{65437C1B-86E6-4DC7-AF4D-A2032CDBEBFE}" destId="{001B5267-9809-45EA-BE3C-3B31C46AE37D}" srcOrd="11" destOrd="0" presId="urn:microsoft.com/office/officeart/2009/3/layout/RandomtoResultProcess"/>
    <dgm:cxn modelId="{0737BB5D-0688-4AC2-A842-7707BD9DC5C3}" type="presParOf" srcId="{65437C1B-86E6-4DC7-AF4D-A2032CDBEBFE}" destId="{715A2A86-AAC8-421B-BBE2-42CAD74337A7}" srcOrd="12" destOrd="0" presId="urn:microsoft.com/office/officeart/2009/3/layout/RandomtoResultProcess"/>
    <dgm:cxn modelId="{A237D8BB-C6A9-4375-9DBE-824A993D4D95}" type="presParOf" srcId="{65437C1B-86E6-4DC7-AF4D-A2032CDBEBFE}" destId="{C2F81DAC-05F8-43BD-AAA3-76754379F5CA}" srcOrd="13" destOrd="0" presId="urn:microsoft.com/office/officeart/2009/3/layout/RandomtoResultProcess"/>
    <dgm:cxn modelId="{2C6C008F-7522-4305-BB1A-643F05719D9F}" type="presParOf" srcId="{65437C1B-86E6-4DC7-AF4D-A2032CDBEBFE}" destId="{954C5F84-1BC0-4329-997C-99E30B821E60}" srcOrd="14" destOrd="0" presId="urn:microsoft.com/office/officeart/2009/3/layout/RandomtoResultProcess"/>
    <dgm:cxn modelId="{B00CCA94-17B8-4804-ABCF-4E9D671913C8}" type="presParOf" srcId="{65437C1B-86E6-4DC7-AF4D-A2032CDBEBFE}" destId="{101BBCFD-335C-430C-BC90-4F52D54FE89A}" srcOrd="15" destOrd="0" presId="urn:microsoft.com/office/officeart/2009/3/layout/RandomtoResultProcess"/>
    <dgm:cxn modelId="{19D9CFCC-5C1B-4937-840A-43A8913B52DF}" type="presParOf" srcId="{65437C1B-86E6-4DC7-AF4D-A2032CDBEBFE}" destId="{01F101C6-0840-4B26-9005-3069F154E95E}" srcOrd="16" destOrd="0" presId="urn:microsoft.com/office/officeart/2009/3/layout/RandomtoResultProcess"/>
    <dgm:cxn modelId="{ABB35EEF-80CB-4587-A0EB-30535369DE36}" type="presParOf" srcId="{65437C1B-86E6-4DC7-AF4D-A2032CDBEBFE}" destId="{578BFDCD-72B7-4E1C-820A-3F63F80B7AD5}" srcOrd="17" destOrd="0" presId="urn:microsoft.com/office/officeart/2009/3/layout/RandomtoResultProcess"/>
    <dgm:cxn modelId="{6E1C34C2-146F-4A1C-BB86-06055B279444}" type="presParOf" srcId="{65437C1B-86E6-4DC7-AF4D-A2032CDBEBFE}" destId="{81250C4E-F3C9-4DE5-925C-A59BBA95F9AA}" srcOrd="18" destOrd="0" presId="urn:microsoft.com/office/officeart/2009/3/layout/RandomtoResultProcess"/>
    <dgm:cxn modelId="{8AF67219-CD15-41BB-962F-D18AC611F31C}" type="presParOf" srcId="{65437C1B-86E6-4DC7-AF4D-A2032CDBEBFE}" destId="{E7DAC922-62F0-4B72-A3D6-6AFD5AFF6C75}" srcOrd="19" destOrd="0" presId="urn:microsoft.com/office/officeart/2009/3/layout/RandomtoResultProcess"/>
    <dgm:cxn modelId="{ED67BFEC-EC2B-4E07-99C7-7D214D98F538}" type="presParOf" srcId="{843D0862-755A-4868-B0EF-1FCEC660355A}" destId="{7F10E2A0-4AEC-4F54-9B37-D80052E9B5BA}" srcOrd="1" destOrd="0" presId="urn:microsoft.com/office/officeart/2009/3/layout/RandomtoResultProcess"/>
    <dgm:cxn modelId="{29D12ABA-41CA-4C33-A4C3-163C49958404}" type="presParOf" srcId="{7F10E2A0-4AEC-4F54-9B37-D80052E9B5BA}" destId="{36162BFB-7DE1-4FEA-A10C-26C574D189E8}" srcOrd="0" destOrd="0" presId="urn:microsoft.com/office/officeart/2009/3/layout/RandomtoResultProcess"/>
    <dgm:cxn modelId="{6F8DFF75-DC52-43FB-A60E-2882F273B842}" type="presParOf" srcId="{7F10E2A0-4AEC-4F54-9B37-D80052E9B5BA}" destId="{C4090A64-97BC-480C-9DB9-A1DB366F4A5D}" srcOrd="1" destOrd="0" presId="urn:microsoft.com/office/officeart/2009/3/layout/RandomtoResultProcess"/>
    <dgm:cxn modelId="{B871F737-C97C-4AA7-B872-2A22B9014202}" type="presParOf" srcId="{843D0862-755A-4868-B0EF-1FCEC660355A}" destId="{A38BD665-5EC6-45C4-9B23-A3EE3AF7BE29}" srcOrd="2" destOrd="0" presId="urn:microsoft.com/office/officeart/2009/3/layout/RandomtoResultProcess"/>
    <dgm:cxn modelId="{6AF5E863-8115-4015-B530-E4AAA01EB83C}" type="presParOf" srcId="{843D0862-755A-4868-B0EF-1FCEC660355A}" destId="{B17C06FE-5D8F-4683-8B62-59BC472CF878}" srcOrd="3" destOrd="0" presId="urn:microsoft.com/office/officeart/2009/3/layout/RandomtoResultProcess"/>
    <dgm:cxn modelId="{F10359A4-8FE3-4A97-BF2A-A311FD8E4FA7}" type="presParOf" srcId="{B17C06FE-5D8F-4683-8B62-59BC472CF878}" destId="{3DEA5D5D-D38D-4B27-B69A-86FE3F0A8331}" srcOrd="0" destOrd="0" presId="urn:microsoft.com/office/officeart/2009/3/layout/RandomtoResultProcess"/>
    <dgm:cxn modelId="{3ABECA6A-20C3-4A13-B3FB-788EB67FB697}" type="presParOf" srcId="{B17C06FE-5D8F-4683-8B62-59BC472CF878}" destId="{317EF381-68A1-4A67-A4DE-B061502E9630}" srcOrd="1" destOrd="0" presId="urn:microsoft.com/office/officeart/2009/3/layout/RandomtoResultProcess"/>
    <dgm:cxn modelId="{4F7D8D07-D40C-497B-949B-116C4EFAA403}" type="presParOf" srcId="{843D0862-755A-4868-B0EF-1FCEC660355A}" destId="{56391E14-9A97-4DFB-A33D-5F26A96C3171}" srcOrd="4" destOrd="0" presId="urn:microsoft.com/office/officeart/2009/3/layout/RandomtoResultProcess"/>
    <dgm:cxn modelId="{197A2BAE-6668-41BB-956F-F431E080A289}" type="presParOf" srcId="{56391E14-9A97-4DFB-A33D-5F26A96C3171}" destId="{5C8C2CAD-5165-43FA-85D6-2F9B1E763D04}" srcOrd="0" destOrd="0" presId="urn:microsoft.com/office/officeart/2009/3/layout/RandomtoResultProcess"/>
    <dgm:cxn modelId="{0AA68832-7198-4223-92B8-056732B600D6}" type="presParOf" srcId="{56391E14-9A97-4DFB-A33D-5F26A96C3171}" destId="{1AFB5E85-BBF0-4C70-86F1-7B5F49B81FF8}" srcOrd="1" destOrd="0" presId="urn:microsoft.com/office/officeart/2009/3/layout/RandomtoResultProcess"/>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8EB5A-F632-49F0-8574-1D28897CC731}">
      <dsp:nvSpPr>
        <dsp:cNvPr id="0" name=""/>
        <dsp:cNvSpPr/>
      </dsp:nvSpPr>
      <dsp:spPr>
        <a:xfrm>
          <a:off x="1836972" y="886190"/>
          <a:ext cx="2486760" cy="819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nl-NL" sz="3700" kern="1200" dirty="0"/>
        </a:p>
      </dsp:txBody>
      <dsp:txXfrm>
        <a:off x="1836972" y="886190"/>
        <a:ext cx="2486760" cy="819500"/>
      </dsp:txXfrm>
    </dsp:sp>
    <dsp:sp modelId="{E578B1B0-A709-4486-B6DE-6AF74D2081D4}">
      <dsp:nvSpPr>
        <dsp:cNvPr id="0" name=""/>
        <dsp:cNvSpPr/>
      </dsp:nvSpPr>
      <dsp:spPr>
        <a:xfrm>
          <a:off x="1836972" y="2614235"/>
          <a:ext cx="2486760" cy="1535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nl-NL" sz="2700" kern="1200" dirty="0">
              <a:solidFill>
                <a:srgbClr val="016666"/>
              </a:solidFill>
            </a:rPr>
            <a:t>Bronnen?</a:t>
          </a:r>
        </a:p>
        <a:p>
          <a:pPr lvl="0" algn="ctr" defTabSz="1200150">
            <a:lnSpc>
              <a:spcPct val="90000"/>
            </a:lnSpc>
            <a:spcBef>
              <a:spcPct val="0"/>
            </a:spcBef>
            <a:spcAft>
              <a:spcPct val="35000"/>
            </a:spcAft>
          </a:pPr>
          <a:r>
            <a:rPr lang="nl-NL" sz="2700" kern="1200" dirty="0">
              <a:solidFill>
                <a:srgbClr val="016666"/>
              </a:solidFill>
            </a:rPr>
            <a:t>Waarde?</a:t>
          </a:r>
        </a:p>
        <a:p>
          <a:pPr lvl="0" algn="ctr" defTabSz="1200150">
            <a:lnSpc>
              <a:spcPct val="90000"/>
            </a:lnSpc>
            <a:spcBef>
              <a:spcPct val="0"/>
            </a:spcBef>
            <a:spcAft>
              <a:spcPct val="35000"/>
            </a:spcAft>
          </a:pPr>
          <a:r>
            <a:rPr lang="nl-NL" sz="2700" kern="1200" dirty="0">
              <a:solidFill>
                <a:srgbClr val="016666"/>
              </a:solidFill>
            </a:rPr>
            <a:t>Denkfouten?</a:t>
          </a:r>
        </a:p>
      </dsp:txBody>
      <dsp:txXfrm>
        <a:off x="1836972" y="2614235"/>
        <a:ext cx="2486760" cy="1535344"/>
      </dsp:txXfrm>
    </dsp:sp>
    <dsp:sp modelId="{EF60B607-C119-469D-8A6F-F23728D67D59}">
      <dsp:nvSpPr>
        <dsp:cNvPr id="0" name=""/>
        <dsp:cNvSpPr/>
      </dsp:nvSpPr>
      <dsp:spPr>
        <a:xfrm>
          <a:off x="1834146" y="636949"/>
          <a:ext cx="197810" cy="197810"/>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28CA80-F56F-4368-8CE8-85A9C95262F3}">
      <dsp:nvSpPr>
        <dsp:cNvPr id="0" name=""/>
        <dsp:cNvSpPr/>
      </dsp:nvSpPr>
      <dsp:spPr>
        <a:xfrm>
          <a:off x="1972614" y="360015"/>
          <a:ext cx="197810" cy="19781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123DFD-56DA-432D-912D-4C2B6EC286A0}">
      <dsp:nvSpPr>
        <dsp:cNvPr id="0" name=""/>
        <dsp:cNvSpPr/>
      </dsp:nvSpPr>
      <dsp:spPr>
        <a:xfrm>
          <a:off x="2304935" y="415402"/>
          <a:ext cx="310845" cy="310845"/>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EF2E3D-E3F4-475F-AC79-62928FE1DD63}">
      <dsp:nvSpPr>
        <dsp:cNvPr id="0" name=""/>
        <dsp:cNvSpPr/>
      </dsp:nvSpPr>
      <dsp:spPr>
        <a:xfrm>
          <a:off x="2581870" y="110773"/>
          <a:ext cx="197810" cy="197810"/>
        </a:xfrm>
        <a:prstGeom prst="ellipse">
          <a:avLst/>
        </a:prstGeom>
        <a:solidFill>
          <a:srgbClr val="02AA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EBEE44-48DA-40D0-838B-54E22CDF2EE2}">
      <dsp:nvSpPr>
        <dsp:cNvPr id="0" name=""/>
        <dsp:cNvSpPr/>
      </dsp:nvSpPr>
      <dsp:spPr>
        <a:xfrm>
          <a:off x="2941885" y="0"/>
          <a:ext cx="197810" cy="197810"/>
        </a:xfrm>
        <a:prstGeom prst="ellipse">
          <a:avLst/>
        </a:prstGeom>
        <a:solidFill>
          <a:srgbClr val="0166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9C4454-C50C-4800-BD8C-3A7B02377995}">
      <dsp:nvSpPr>
        <dsp:cNvPr id="0" name=""/>
        <dsp:cNvSpPr/>
      </dsp:nvSpPr>
      <dsp:spPr>
        <a:xfrm>
          <a:off x="3384980" y="193854"/>
          <a:ext cx="197810" cy="197810"/>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D04A8B-6908-407B-B656-AF72858D6C56}">
      <dsp:nvSpPr>
        <dsp:cNvPr id="0" name=""/>
        <dsp:cNvSpPr/>
      </dsp:nvSpPr>
      <dsp:spPr>
        <a:xfrm>
          <a:off x="3661915" y="332321"/>
          <a:ext cx="310845" cy="31084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183AF4-696B-4C13-A6E3-7E34964E25FC}">
      <dsp:nvSpPr>
        <dsp:cNvPr id="0" name=""/>
        <dsp:cNvSpPr/>
      </dsp:nvSpPr>
      <dsp:spPr>
        <a:xfrm>
          <a:off x="4049624" y="636949"/>
          <a:ext cx="197810" cy="197810"/>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9ACFD0-042D-4554-AAFC-70EE4FE2AB19}">
      <dsp:nvSpPr>
        <dsp:cNvPr id="0" name=""/>
        <dsp:cNvSpPr/>
      </dsp:nvSpPr>
      <dsp:spPr>
        <a:xfrm>
          <a:off x="4215784" y="941577"/>
          <a:ext cx="197810" cy="197810"/>
        </a:xfrm>
        <a:prstGeom prst="ellipse">
          <a:avLst/>
        </a:prstGeom>
        <a:solidFill>
          <a:srgbClr val="02AA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1B5267-9809-45EA-BE3C-3B31C46AE37D}">
      <dsp:nvSpPr>
        <dsp:cNvPr id="0" name=""/>
        <dsp:cNvSpPr/>
      </dsp:nvSpPr>
      <dsp:spPr>
        <a:xfrm>
          <a:off x="2775724" y="360015"/>
          <a:ext cx="508655" cy="508655"/>
        </a:xfrm>
        <a:prstGeom prst="ellipse">
          <a:avLst/>
        </a:prstGeom>
        <a:solidFill>
          <a:srgbClr val="0166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5A2A86-AAC8-421B-BBE2-42CAD74337A7}">
      <dsp:nvSpPr>
        <dsp:cNvPr id="0" name=""/>
        <dsp:cNvSpPr/>
      </dsp:nvSpPr>
      <dsp:spPr>
        <a:xfrm>
          <a:off x="1695679" y="1412366"/>
          <a:ext cx="197810" cy="197810"/>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F81DAC-05F8-43BD-AAA3-76754379F5CA}">
      <dsp:nvSpPr>
        <dsp:cNvPr id="0" name=""/>
        <dsp:cNvSpPr/>
      </dsp:nvSpPr>
      <dsp:spPr>
        <a:xfrm>
          <a:off x="1861840" y="1661608"/>
          <a:ext cx="310845" cy="31084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4C5F84-1BC0-4329-997C-99E30B821E60}">
      <dsp:nvSpPr>
        <dsp:cNvPr id="0" name=""/>
        <dsp:cNvSpPr/>
      </dsp:nvSpPr>
      <dsp:spPr>
        <a:xfrm>
          <a:off x="2277242" y="1883155"/>
          <a:ext cx="452138" cy="452138"/>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1BBCFD-335C-430C-BC90-4F52D54FE89A}">
      <dsp:nvSpPr>
        <dsp:cNvPr id="0" name=""/>
        <dsp:cNvSpPr/>
      </dsp:nvSpPr>
      <dsp:spPr>
        <a:xfrm>
          <a:off x="2858804" y="2243170"/>
          <a:ext cx="197810" cy="197810"/>
        </a:xfrm>
        <a:prstGeom prst="ellipse">
          <a:avLst/>
        </a:prstGeom>
        <a:solidFill>
          <a:srgbClr val="02AA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F101C6-0840-4B26-9005-3069F154E95E}">
      <dsp:nvSpPr>
        <dsp:cNvPr id="0" name=""/>
        <dsp:cNvSpPr/>
      </dsp:nvSpPr>
      <dsp:spPr>
        <a:xfrm>
          <a:off x="2969578" y="1883155"/>
          <a:ext cx="310845" cy="310845"/>
        </a:xfrm>
        <a:prstGeom prst="ellipse">
          <a:avLst/>
        </a:prstGeom>
        <a:solidFill>
          <a:srgbClr val="0166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8BFDCD-72B7-4E1C-820A-3F63F80B7AD5}">
      <dsp:nvSpPr>
        <dsp:cNvPr id="0" name=""/>
        <dsp:cNvSpPr/>
      </dsp:nvSpPr>
      <dsp:spPr>
        <a:xfrm>
          <a:off x="3246513" y="2270864"/>
          <a:ext cx="197810" cy="197810"/>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250C4E-F3C9-4DE5-925C-A59BBA95F9AA}">
      <dsp:nvSpPr>
        <dsp:cNvPr id="0" name=""/>
        <dsp:cNvSpPr/>
      </dsp:nvSpPr>
      <dsp:spPr>
        <a:xfrm>
          <a:off x="3495754" y="1827768"/>
          <a:ext cx="452138" cy="452138"/>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DAC922-62F0-4B72-A3D6-6AFD5AFF6C75}">
      <dsp:nvSpPr>
        <dsp:cNvPr id="0" name=""/>
        <dsp:cNvSpPr/>
      </dsp:nvSpPr>
      <dsp:spPr>
        <a:xfrm>
          <a:off x="4105010" y="1716994"/>
          <a:ext cx="310845" cy="310845"/>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162BFB-7DE1-4FEA-A10C-26C574D189E8}">
      <dsp:nvSpPr>
        <dsp:cNvPr id="0" name=""/>
        <dsp:cNvSpPr/>
      </dsp:nvSpPr>
      <dsp:spPr>
        <a:xfrm>
          <a:off x="4415856" y="414941"/>
          <a:ext cx="912907" cy="1742840"/>
        </a:xfrm>
        <a:prstGeom prst="chevron">
          <a:avLst>
            <a:gd name="adj" fmla="val 6231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3DEA5D5D-D38D-4B27-B69A-86FE3F0A8331}">
      <dsp:nvSpPr>
        <dsp:cNvPr id="0" name=""/>
        <dsp:cNvSpPr/>
      </dsp:nvSpPr>
      <dsp:spPr>
        <a:xfrm>
          <a:off x="5162780" y="414941"/>
          <a:ext cx="912907" cy="1742840"/>
        </a:xfrm>
        <a:prstGeom prst="chevron">
          <a:avLst>
            <a:gd name="adj" fmla="val 62310"/>
          </a:avLst>
        </a:prstGeom>
        <a:solidFill>
          <a:srgbClr val="016666"/>
        </a:solidFill>
        <a:ln>
          <a:noFill/>
        </a:ln>
        <a:effectLst/>
      </dsp:spPr>
      <dsp:style>
        <a:lnRef idx="0">
          <a:scrgbClr r="0" g="0" b="0"/>
        </a:lnRef>
        <a:fillRef idx="1">
          <a:scrgbClr r="0" g="0" b="0"/>
        </a:fillRef>
        <a:effectRef idx="0">
          <a:scrgbClr r="0" g="0" b="0"/>
        </a:effectRef>
        <a:fontRef idx="minor">
          <a:schemeClr val="lt1"/>
        </a:fontRef>
      </dsp:style>
    </dsp:sp>
    <dsp:sp modelId="{5C8C2CAD-5165-43FA-85D6-2F9B1E763D04}">
      <dsp:nvSpPr>
        <dsp:cNvPr id="0" name=""/>
        <dsp:cNvSpPr/>
      </dsp:nvSpPr>
      <dsp:spPr>
        <a:xfrm>
          <a:off x="6175277" y="270909"/>
          <a:ext cx="2116285" cy="2116285"/>
        </a:xfrm>
        <a:prstGeom prst="ellipse">
          <a:avLst/>
        </a:prstGeom>
        <a:solidFill>
          <a:srgbClr val="02AA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nl-NL" sz="3700" kern="1200" dirty="0"/>
            <a:t>Klinisch oordeel</a:t>
          </a:r>
        </a:p>
      </dsp:txBody>
      <dsp:txXfrm>
        <a:off x="6485200" y="580832"/>
        <a:ext cx="1496439" cy="1496439"/>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6499A-27A4-44A0-BD6E-C1FF7273E078}" type="datetimeFigureOut">
              <a:rPr lang="nl-BE" smtClean="0"/>
              <a:t>9/06/2020</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22D308-9ECD-4703-97FA-B0038874659A}" type="slidenum">
              <a:rPr lang="nl-BE" smtClean="0"/>
              <a:t>‹nr.›</a:t>
            </a:fld>
            <a:endParaRPr lang="nl-BE"/>
          </a:p>
        </p:txBody>
      </p:sp>
    </p:spTree>
    <p:extLst>
      <p:ext uri="{BB962C8B-B14F-4D97-AF65-F5344CB8AC3E}">
        <p14:creationId xmlns:p14="http://schemas.microsoft.com/office/powerpoint/2010/main" val="2335598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Welkom bij deze presentatie vanuit het Prodia-team. Mijn naam is Sarah Schaubroeck en ik ben projectmedewerker bij Prodia. In deze presentatie ga ik in op het vormen van een klinisch oordeel. Ik geef in een tiental minuten een aantal algemene handvaten voor het vormen van een klinisch oordeel. Deze presentatie sluit aan op het Algemeen Diagnostisch Protocol en kan gebruikt worden bij de implementatie van de verschillende specifieke diagnostische protocollen. </a:t>
            </a:r>
          </a:p>
          <a:p>
            <a:endParaRPr lang="nl-BE" dirty="0"/>
          </a:p>
        </p:txBody>
      </p:sp>
      <p:sp>
        <p:nvSpPr>
          <p:cNvPr id="4" name="Tijdelijke aanduiding voor dianummer 3"/>
          <p:cNvSpPr>
            <a:spLocks noGrp="1"/>
          </p:cNvSpPr>
          <p:nvPr>
            <p:ph type="sldNum" sz="quarter" idx="10"/>
          </p:nvPr>
        </p:nvSpPr>
        <p:spPr/>
        <p:txBody>
          <a:bodyPr/>
          <a:lstStyle/>
          <a:p>
            <a:fld id="{3722D308-9ECD-4703-97FA-B0038874659A}" type="slidenum">
              <a:rPr lang="nl-BE" smtClean="0"/>
              <a:t>1</a:t>
            </a:fld>
            <a:endParaRPr lang="nl-BE"/>
          </a:p>
        </p:txBody>
      </p:sp>
    </p:spTree>
    <p:extLst>
      <p:ext uri="{BB962C8B-B14F-4D97-AF65-F5344CB8AC3E}">
        <p14:creationId xmlns:p14="http://schemas.microsoft.com/office/powerpoint/2010/main" val="1610478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atum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300" b="0" i="0" u="none" strike="noStrike" kern="1200" cap="none" spc="0" normalizeH="0" baseline="0" noProof="0">
                <a:ln>
                  <a:noFill/>
                </a:ln>
                <a:solidFill>
                  <a:prstClr val="black"/>
                </a:solidFill>
                <a:effectLst/>
                <a:uLnTx/>
                <a:uFillTx/>
                <a:latin typeface="Calibri"/>
                <a:ea typeface="+mn-ea"/>
                <a:cs typeface="+mn-cs"/>
              </a:rPr>
              <a:t>19/03/2019</a:t>
            </a:r>
          </a:p>
        </p:txBody>
      </p:sp>
      <p:sp>
        <p:nvSpPr>
          <p:cNvPr id="5" name="Tijdelijke aanduiding voor voettekst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300" b="0" i="0" u="none" strike="noStrike" kern="1200" cap="none" spc="0" normalizeH="0" baseline="0" noProof="0">
                <a:ln>
                  <a:noFill/>
                </a:ln>
                <a:solidFill>
                  <a:prstClr val="black"/>
                </a:solidFill>
                <a:effectLst/>
                <a:uLnTx/>
                <a:uFillTx/>
                <a:latin typeface="Calibri"/>
                <a:ea typeface="+mn-ea"/>
                <a:cs typeface="+mn-cs"/>
              </a:rPr>
              <a:t>Prodia - CLB GO! Antwerpen</a:t>
            </a:r>
          </a:p>
        </p:txBody>
      </p:sp>
      <p:sp>
        <p:nvSpPr>
          <p:cNvPr id="6" name="Tijdelijke aanduiding voor dia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24813-A82A-492C-B5A7-777BFB5857BA}" type="slidenum">
              <a:rPr kumimoji="0" lang="nl-B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B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9561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Voor </a:t>
            </a:r>
            <a:r>
              <a:rPr lang="nl-NL" dirty="0"/>
              <a:t>psychometrisch sterke onderzoeksmiddelen kan je beroep doen op de</a:t>
            </a:r>
            <a:r>
              <a:rPr lang="nl-NL" baseline="0" dirty="0"/>
              <a:t> diagnostische fiches van Prodia maar o</a:t>
            </a:r>
            <a:r>
              <a:rPr lang="nl-NL" dirty="0"/>
              <a:t>ok</a:t>
            </a:r>
            <a:r>
              <a:rPr lang="nl-NL" baseline="0" dirty="0"/>
              <a:t> op de richtlijnen vanuit BFP, Kwaliteitscentrum diagnostiek, CAP-vademecum, CHC-platform. </a:t>
            </a:r>
          </a:p>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7D974-A908-49A0-B8A4-07A4BC123D1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903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p:txBody>
      </p:sp>
      <p:sp>
        <p:nvSpPr>
          <p:cNvPr id="4" name="Tijdelijke aanduiding voor dianummer 3"/>
          <p:cNvSpPr>
            <a:spLocks noGrp="1"/>
          </p:cNvSpPr>
          <p:nvPr>
            <p:ph type="sldNum" sz="quarter" idx="10"/>
          </p:nvPr>
        </p:nvSpPr>
        <p:spPr/>
        <p:txBody>
          <a:bodyPr/>
          <a:lstStyle/>
          <a:p>
            <a:fld id="{3722D308-9ECD-4703-97FA-B0038874659A}" type="slidenum">
              <a:rPr lang="nl-BE" smtClean="0"/>
              <a:t>3</a:t>
            </a:fld>
            <a:endParaRPr lang="nl-BE"/>
          </a:p>
        </p:txBody>
      </p:sp>
    </p:spTree>
    <p:extLst>
      <p:ext uri="{BB962C8B-B14F-4D97-AF65-F5344CB8AC3E}">
        <p14:creationId xmlns:p14="http://schemas.microsoft.com/office/powerpoint/2010/main" val="856826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3722D308-9ECD-4703-97FA-B0038874659A}" type="slidenum">
              <a:rPr lang="nl-BE" smtClean="0"/>
              <a:t>4</a:t>
            </a:fld>
            <a:endParaRPr lang="nl-BE"/>
          </a:p>
        </p:txBody>
      </p:sp>
    </p:spTree>
    <p:extLst>
      <p:ext uri="{BB962C8B-B14F-4D97-AF65-F5344CB8AC3E}">
        <p14:creationId xmlns:p14="http://schemas.microsoft.com/office/powerpoint/2010/main" val="1364540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t>Om te besluiten tot een diagnose verstandelijke beperking, dienen de drie criteria steeds samen geïnterpreteerd te worden. In het bijzonder bij tegenstrijdigheden in de resultaten of onzekerheden over de scores op één of meerdere criteria, is het aangewezen de gegevens te interpreteren in het licht van het totale functioneren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dirty="0"/>
          </a:p>
          <a:p>
            <a:endParaRPr lang="nl-BE"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E0616-3316-4E77-9765-352312F7D95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30/04/2019</a:t>
            </a:r>
          </a:p>
        </p:txBody>
      </p:sp>
      <p:sp>
        <p:nvSpPr>
          <p:cNvPr id="6" name="Tijdelijke aanduiding voor koptekst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Prodia-platform</a:t>
            </a:r>
          </a:p>
        </p:txBody>
      </p:sp>
    </p:spTree>
    <p:extLst>
      <p:ext uri="{BB962C8B-B14F-4D97-AF65-F5344CB8AC3E}">
        <p14:creationId xmlns:p14="http://schemas.microsoft.com/office/powerpoint/2010/main" val="1048705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Maak </a:t>
            </a:r>
            <a:r>
              <a:rPr lang="nl-NL" dirty="0"/>
              <a:t>eerst je integratief beeld op en vertrek van daaruit!</a:t>
            </a:r>
            <a:endParaRPr lang="nl-BE" dirty="0"/>
          </a:p>
          <a:p>
            <a:r>
              <a:rPr lang="nl-NL" dirty="0"/>
              <a:t>Analyseer je onderzoeksresultaten. Wat betekenen de verzamelde gegevens juist? Zitter er inconsequenties in? Waaraan kan dit liggen? Aan welke informatiebron hecht ik het meest belang?</a:t>
            </a:r>
          </a:p>
          <a:p>
            <a:endParaRPr lang="nl-NL" dirty="0"/>
          </a:p>
          <a:p>
            <a:r>
              <a:rPr lang="nl-NL" dirty="0"/>
              <a:t>Behoed je van denkfouten: </a:t>
            </a:r>
          </a:p>
          <a:p>
            <a:r>
              <a:rPr lang="nl-NL" dirty="0"/>
              <a:t>- Doe dit samen!</a:t>
            </a:r>
          </a:p>
          <a:p>
            <a:endParaRPr lang="nl-BE" dirty="0"/>
          </a:p>
          <a:p>
            <a:r>
              <a:rPr lang="nl-NL" dirty="0" err="1"/>
              <a:t>Overconfidence</a:t>
            </a:r>
            <a:r>
              <a:rPr lang="nl-NL" baseline="0" dirty="0"/>
              <a:t> in </a:t>
            </a:r>
            <a:r>
              <a:rPr lang="nl-NL" baseline="0" dirty="0" err="1"/>
              <a:t>own</a:t>
            </a:r>
            <a:r>
              <a:rPr lang="nl-NL" baseline="0" dirty="0"/>
              <a:t> </a:t>
            </a:r>
            <a:r>
              <a:rPr lang="nl-NL" baseline="0" dirty="0" err="1"/>
              <a:t>capability</a:t>
            </a:r>
            <a:endParaRPr lang="nl-NL" baseline="0" dirty="0"/>
          </a:p>
          <a:p>
            <a:endParaRPr lang="nl-NL" baseline="0" dirty="0"/>
          </a:p>
          <a:p>
            <a:r>
              <a:rPr lang="nl-NL" dirty="0"/>
              <a:t>Wees je bewust van deze denkfouten tijdens je hele diagnostische traject.</a:t>
            </a:r>
          </a:p>
          <a:p>
            <a:pPr>
              <a:buFont typeface="Symbol" panose="05050102010706020507" pitchFamily="18" charset="2"/>
              <a:buChar char="Þ"/>
            </a:pPr>
            <a:r>
              <a:rPr lang="nl-NL" dirty="0"/>
              <a:t>Gebruik toetsingscriteria.</a:t>
            </a:r>
          </a:p>
          <a:p>
            <a:pPr>
              <a:buFont typeface="Symbol" panose="05050102010706020507" pitchFamily="18" charset="2"/>
              <a:buChar char="Þ"/>
            </a:pPr>
            <a:r>
              <a:rPr lang="nl-NL" dirty="0"/>
              <a:t>Onderzoek of je ongelijk kan hebben.</a:t>
            </a:r>
          </a:p>
          <a:p>
            <a:pPr>
              <a:buFont typeface="Symbol" panose="05050102010706020507" pitchFamily="18" charset="2"/>
              <a:buChar char="Þ"/>
            </a:pPr>
            <a:r>
              <a:rPr lang="nl-NL" dirty="0">
                <a:solidFill>
                  <a:srgbClr val="C00000"/>
                </a:solidFill>
              </a:rPr>
              <a:t>Stel jezelf in vraag tijdens reflectiemomenten (toetsstenen FD).</a:t>
            </a:r>
          </a:p>
          <a:p>
            <a:pPr>
              <a:buFont typeface="Symbol" panose="05050102010706020507" pitchFamily="18" charset="2"/>
              <a:buChar char="Þ"/>
            </a:pPr>
            <a:r>
              <a:rPr lang="nl-NL" dirty="0"/>
              <a:t>Gebruik je team om je van denkfouten te behoeden.</a:t>
            </a:r>
          </a:p>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9A166-D3AD-4EA8-B88E-600595EFE2B0}"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712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aseline="0" dirty="0" smtClean="0"/>
              <a:t>Een </a:t>
            </a:r>
            <a:r>
              <a:rPr lang="nl-BE" baseline="0" dirty="0"/>
              <a:t>mogelijke opdracht aansluitend bij deze slide: Wat zijn mogelijke of voor de hand liggende denkfouten of valkuilen?</a:t>
            </a:r>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9A166-D3AD-4EA8-B88E-600595EFE2B0}"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019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Belang </a:t>
            </a:r>
            <a:r>
              <a:rPr lang="nl-BE" dirty="0"/>
              <a:t>van wat deelnemers</a:t>
            </a:r>
            <a:r>
              <a:rPr lang="nl-BE" baseline="0" dirty="0"/>
              <a:t> hier hebben geleerd, meenemen naar hun eigen centrum en hun eigen team.</a:t>
            </a:r>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9A166-D3AD-4EA8-B88E-600595EFE2B0}"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004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7D974-A908-49A0-B8A4-07A4BC123D1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1447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2362200" y="1122363"/>
            <a:ext cx="9144000" cy="2387600"/>
          </a:xfrm>
        </p:spPr>
        <p:txBody>
          <a:bodyPr anchor="b">
            <a:normAutofit/>
          </a:bodyPr>
          <a:lstStyle>
            <a:lvl1pPr algn="ctr">
              <a:defRPr sz="5400">
                <a:solidFill>
                  <a:srgbClr val="016666"/>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Klik om stijl te bewerken</a:t>
            </a:r>
            <a:endParaRPr lang="nl-BE" dirty="0"/>
          </a:p>
        </p:txBody>
      </p:sp>
      <p:sp>
        <p:nvSpPr>
          <p:cNvPr id="3" name="Ondertitel 2"/>
          <p:cNvSpPr>
            <a:spLocks noGrp="1"/>
          </p:cNvSpPr>
          <p:nvPr>
            <p:ph type="subTitle" idx="1"/>
          </p:nvPr>
        </p:nvSpPr>
        <p:spPr>
          <a:xfrm>
            <a:off x="2362200" y="3602038"/>
            <a:ext cx="9144000" cy="1655762"/>
          </a:xfrm>
        </p:spPr>
        <p:txBody>
          <a:bodyPr/>
          <a:lstStyle>
            <a:lvl1pPr marL="0" indent="0" algn="ctr">
              <a:buNone/>
              <a:defRPr sz="2400">
                <a:solidFill>
                  <a:srgbClr val="04999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sp>
        <p:nvSpPr>
          <p:cNvPr id="7" name="Rechthoek 6"/>
          <p:cNvSpPr/>
          <p:nvPr userDrawn="1"/>
        </p:nvSpPr>
        <p:spPr>
          <a:xfrm>
            <a:off x="11212287" y="5758543"/>
            <a:ext cx="979714" cy="1099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8283" y="2537656"/>
            <a:ext cx="6957521" cy="1795124"/>
          </a:xfrm>
          <a:prstGeom prst="rect">
            <a:avLst/>
          </a:prstGeom>
        </p:spPr>
      </p:pic>
    </p:spTree>
    <p:extLst>
      <p:ext uri="{BB962C8B-B14F-4D97-AF65-F5344CB8AC3E}">
        <p14:creationId xmlns:p14="http://schemas.microsoft.com/office/powerpoint/2010/main" val="1938367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207815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4113925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dirty="0"/>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p:cNvSpPr>
            <a:spLocks noGrp="1"/>
          </p:cNvSpPr>
          <p:nvPr>
            <p:ph type="sldNum" sz="quarter" idx="12"/>
          </p:nvPr>
        </p:nvSpPr>
        <p:spPr/>
        <p:txBody>
          <a:bodyPr/>
          <a:lstStyle>
            <a:lvl1pPr>
              <a:defRPr>
                <a:solidFill>
                  <a:srgbClr val="049999"/>
                </a:solidFill>
              </a:defRPr>
            </a:lvl1pPr>
          </a:lstStyle>
          <a:p>
            <a:fld id="{04FCA95E-2221-4DC3-A5F9-E53F37D422FC}" type="slidenum">
              <a:rPr lang="nl-BE" smtClean="0"/>
              <a:pPr/>
              <a:t>‹nr.›</a:t>
            </a:fld>
            <a:endParaRPr lang="nl-BE"/>
          </a:p>
        </p:txBody>
      </p:sp>
    </p:spTree>
    <p:extLst>
      <p:ext uri="{BB962C8B-B14F-4D97-AF65-F5344CB8AC3E}">
        <p14:creationId xmlns:p14="http://schemas.microsoft.com/office/powerpoint/2010/main" val="1919052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rgbClr val="02AAB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6" name="Tijdelijke aanduiding voor dianummer 5"/>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3974235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ianummer 6"/>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1195907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9" name="Tijdelijke aanduiding voor dianummer 8"/>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911479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5" name="Tijdelijke aanduiding voor dianummer 4"/>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2315905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838200" y="6356350"/>
            <a:ext cx="2743200" cy="365125"/>
          </a:xfrm>
          <a:prstGeom prst="rect">
            <a:avLst/>
          </a:prstGeom>
        </p:spPr>
        <p:txBody>
          <a:bodyPr/>
          <a:lstStyle/>
          <a:p>
            <a:endParaRPr lang="nl-BE"/>
          </a:p>
        </p:txBody>
      </p:sp>
      <p:sp>
        <p:nvSpPr>
          <p:cNvPr id="3" name="Tijdelijke aanduiding voor voettekst 2"/>
          <p:cNvSpPr>
            <a:spLocks noGrp="1"/>
          </p:cNvSpPr>
          <p:nvPr>
            <p:ph type="ftr" sz="quarter" idx="11"/>
          </p:nvPr>
        </p:nvSpPr>
        <p:spPr>
          <a:xfrm>
            <a:off x="4038600" y="6356350"/>
            <a:ext cx="4114800" cy="365125"/>
          </a:xfrm>
          <a:prstGeom prst="rect">
            <a:avLst/>
          </a:prstGeom>
        </p:spPr>
        <p:txBody>
          <a:bodyPr/>
          <a:lstStyle/>
          <a:p>
            <a:endParaRPr lang="nl-BE"/>
          </a:p>
        </p:txBody>
      </p:sp>
      <p:sp>
        <p:nvSpPr>
          <p:cNvPr id="4" name="Tijdelijke aanduiding voor dianummer 3"/>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3055934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7" name="Tijdelijke aanduiding voor dianummer 6"/>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3259734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7" name="Tijdelijke aanduiding voor dianummer 6"/>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3320936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8" name="Rechthoek 7"/>
          <p:cNvSpPr/>
          <p:nvPr userDrawn="1"/>
        </p:nvSpPr>
        <p:spPr>
          <a:xfrm>
            <a:off x="0" y="0"/>
            <a:ext cx="217715" cy="6858000"/>
          </a:xfrm>
          <a:prstGeom prst="rect">
            <a:avLst/>
          </a:prstGeom>
          <a:solidFill>
            <a:srgbClr val="04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Afbeelding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60" y="0"/>
            <a:ext cx="219075" cy="210312"/>
          </a:xfrm>
          <a:prstGeom prst="rect">
            <a:avLst/>
          </a:prstGeom>
        </p:spPr>
      </p:pic>
      <p:sp>
        <p:nvSpPr>
          <p:cNvPr id="6" name="Tijdelijke aanduiding voor dianummer 5"/>
          <p:cNvSpPr>
            <a:spLocks noGrp="1"/>
          </p:cNvSpPr>
          <p:nvPr>
            <p:ph type="sldNum" sz="quarter" idx="4"/>
          </p:nvPr>
        </p:nvSpPr>
        <p:spPr>
          <a:xfrm>
            <a:off x="11211786" y="6283642"/>
            <a:ext cx="787400" cy="365125"/>
          </a:xfrm>
          <a:prstGeom prst="rect">
            <a:avLst/>
          </a:prstGeom>
        </p:spPr>
        <p:txBody>
          <a:bodyPr vert="horz" lIns="91440" tIns="45720" rIns="91440" bIns="45720" rtlCol="0" anchor="ctr"/>
          <a:lstStyle>
            <a:lvl1pPr algn="r">
              <a:defRPr sz="1200">
                <a:solidFill>
                  <a:srgbClr val="049999"/>
                </a:solidFill>
                <a:latin typeface="Open Sans" panose="020B0606030504020204" pitchFamily="34" charset="0"/>
                <a:ea typeface="Open Sans" panose="020B0606030504020204" pitchFamily="34" charset="0"/>
                <a:cs typeface="Open Sans" panose="020B0606030504020204" pitchFamily="34" charset="0"/>
              </a:defRPr>
            </a:lvl1pPr>
          </a:lstStyle>
          <a:p>
            <a:fld id="{62D4146F-24AD-4751-B645-C3C434815FBB}" type="slidenum">
              <a:rPr lang="nl-BE" smtClean="0"/>
              <a:pPr/>
              <a:t>‹nr.›</a:t>
            </a:fld>
            <a:endParaRPr lang="nl-BE" dirty="0"/>
          </a:p>
        </p:txBody>
      </p:sp>
    </p:spTree>
    <p:extLst>
      <p:ext uri="{BB962C8B-B14F-4D97-AF65-F5344CB8AC3E}">
        <p14:creationId xmlns:p14="http://schemas.microsoft.com/office/powerpoint/2010/main" val="5300429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0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AAB4"/>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AAB4"/>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hyperlink" Target="http://www.prodiagnostiek.be/"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xml"/><Relationship Id="rId7" Type="http://schemas.openxmlformats.org/officeDocument/2006/relationships/hyperlink" Target="https://www.aaidd.org/intellectual-disability"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www.prodiagnostiek.be/materiaal/CZF_klinisch_oordeel.pdf" TargetMode="External"/><Relationship Id="rId11" Type="http://schemas.openxmlformats.org/officeDocument/2006/relationships/image" Target="../media/image4.png"/><Relationship Id="rId5" Type="http://schemas.openxmlformats.org/officeDocument/2006/relationships/hyperlink" Target="http://caleidoscoop.be/index.php?ID=41620" TargetMode="External"/><Relationship Id="rId10" Type="http://schemas.openxmlformats.org/officeDocument/2006/relationships/hyperlink" Target="mailto:info@prodiagnostiek.be" TargetMode="External"/><Relationship Id="rId4" Type="http://schemas.openxmlformats.org/officeDocument/2006/relationships/notesSlide" Target="../notesSlides/notesSlide10.xml"/><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intranet.vrijclb.be/professionals/faire-diagnostiek"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g"/><Relationship Id="rId5" Type="http://schemas.openxmlformats.org/officeDocument/2006/relationships/hyperlink" Target="http://www.prodiagnostiek.be/?q=algemeen-diagnostisch-protocol" TargetMode="External"/><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www.prodiagnostiek.be/?q=teamtool-hgd-traject" TargetMode="External"/><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982189" y="1146114"/>
            <a:ext cx="9144000" cy="2387600"/>
          </a:xfrm>
        </p:spPr>
        <p:txBody>
          <a:bodyPr/>
          <a:lstStyle/>
          <a:p>
            <a:pPr algn="l"/>
            <a:r>
              <a:rPr lang="nl-BE" dirty="0"/>
              <a:t>Klinisch oordeel</a:t>
            </a:r>
          </a:p>
        </p:txBody>
      </p:sp>
      <p:pic>
        <p:nvPicPr>
          <p:cNvPr id="4" name="Afbeelding 3">
            <a:extLst>
              <a:ext uri="{FF2B5EF4-FFF2-40B4-BE49-F238E27FC236}">
                <a16:creationId xmlns:a16="http://schemas.microsoft.com/office/drawing/2014/main" id="{3BEB2345-D594-4435-A00B-5CEF634D66E5}"/>
              </a:ext>
            </a:extLst>
          </p:cNvPr>
          <p:cNvPicPr>
            <a:picLocks noChangeAspect="1"/>
          </p:cNvPicPr>
          <p:nvPr/>
        </p:nvPicPr>
        <p:blipFill>
          <a:blip r:embed="rId5"/>
          <a:stretch>
            <a:fillRect/>
          </a:stretch>
        </p:blipFill>
        <p:spPr>
          <a:xfrm>
            <a:off x="7402794" y="526329"/>
            <a:ext cx="4316209" cy="5126326"/>
          </a:xfrm>
          <a:prstGeom prst="rect">
            <a:avLst/>
          </a:prstGeom>
        </p:spPr>
      </p:pic>
      <p:pic>
        <p:nvPicPr>
          <p:cNvPr id="6"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6706" y="6301509"/>
            <a:ext cx="406400" cy="406400"/>
          </a:xfrm>
          <a:prstGeom prst="rect">
            <a:avLst/>
          </a:prstGeom>
        </p:spPr>
      </p:pic>
      <p:sp>
        <p:nvSpPr>
          <p:cNvPr id="5" name="Google Shape;210;p17">
            <a:extLst>
              <a:ext uri="{FF2B5EF4-FFF2-40B4-BE49-F238E27FC236}">
                <a16:creationId xmlns:a16="http://schemas.microsoft.com/office/drawing/2014/main" id="{C9982400-582E-416B-A5D1-4282C0DF28A8}"/>
              </a:ext>
            </a:extLst>
          </p:cNvPr>
          <p:cNvSpPr txBox="1">
            <a:spLocks/>
          </p:cNvSpPr>
          <p:nvPr/>
        </p:nvSpPr>
        <p:spPr>
          <a:xfrm>
            <a:off x="7546251" y="5693559"/>
            <a:ext cx="4741817" cy="567046"/>
          </a:xfrm>
          <a:prstGeom prst="rect">
            <a:avLst/>
          </a:prstGeom>
          <a:noFill/>
          <a:ln>
            <a:noFill/>
          </a:ln>
        </p:spPr>
        <p:txBody>
          <a:bodyPr spcFirstLastPara="1" wrap="square" lIns="91425" tIns="45700" rIns="91425" bIns="45700" anchor="b" anchorCtr="0">
            <a:normAutofit fontScale="92500" lnSpcReduction="2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016666"/>
              </a:buClr>
              <a:buSzPts val="5400"/>
              <a:buFont typeface="Open Sans"/>
              <a:buNone/>
              <a:defRPr sz="5400" b="0" i="0" u="none" strike="noStrike" cap="none">
                <a:solidFill>
                  <a:srgbClr val="016666"/>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lnSpc>
                <a:spcPct val="120000"/>
              </a:lnSpc>
              <a:buSzPts val="6000"/>
            </a:pPr>
            <a:r>
              <a:rPr lang="nl-BE" sz="3200" dirty="0">
                <a:solidFill>
                  <a:srgbClr val="02AAB4"/>
                </a:solidFill>
                <a:hlinkClick r:id="rId7"/>
              </a:rPr>
              <a:t>www.prodiagnostiek.be</a:t>
            </a:r>
            <a:r>
              <a:rPr lang="nl-BE" sz="3200" dirty="0">
                <a:solidFill>
                  <a:srgbClr val="02AAB4"/>
                </a:solidFill>
              </a:rPr>
              <a:t> </a:t>
            </a:r>
          </a:p>
        </p:txBody>
      </p:sp>
    </p:spTree>
    <p:extLst>
      <p:ext uri="{BB962C8B-B14F-4D97-AF65-F5344CB8AC3E}">
        <p14:creationId xmlns:p14="http://schemas.microsoft.com/office/powerpoint/2010/main" val="2170756175"/>
      </p:ext>
    </p:extLst>
  </p:cSld>
  <p:clrMapOvr>
    <a:masterClrMapping/>
  </p:clrMapOvr>
  <mc:AlternateContent xmlns:mc="http://schemas.openxmlformats.org/markup-compatibility/2006" xmlns:p14="http://schemas.microsoft.com/office/powerpoint/2010/main">
    <mc:Choice Requires="p14">
      <p:transition spd="slow" p14:dur="2000" advTm="28011"/>
    </mc:Choice>
    <mc:Fallback xmlns="">
      <p:transition spd="slow" advTm="28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5102" numSld="999" showWhenStopped="0">
                <p:cTn id="7"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1" objId="6"/>
        <p14:stopEvt time="26883" objId="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AB0A49-A6C6-4133-9958-E5507D9C1198}"/>
              </a:ext>
            </a:extLst>
          </p:cNvPr>
          <p:cNvSpPr>
            <a:spLocks noGrp="1"/>
          </p:cNvSpPr>
          <p:nvPr>
            <p:ph type="title"/>
          </p:nvPr>
        </p:nvSpPr>
        <p:spPr/>
        <p:txBody>
          <a:bodyPr/>
          <a:lstStyle/>
          <a:p>
            <a:r>
              <a:rPr lang="nl-BE" dirty="0">
                <a:solidFill>
                  <a:srgbClr val="C00000"/>
                </a:solidFill>
              </a:rPr>
              <a:t>Waar meer informatie?</a:t>
            </a:r>
            <a:endParaRPr lang="nl-BE" dirty="0"/>
          </a:p>
        </p:txBody>
      </p:sp>
      <p:sp>
        <p:nvSpPr>
          <p:cNvPr id="3" name="Tijdelijke aanduiding voor inhoud 2">
            <a:extLst>
              <a:ext uri="{FF2B5EF4-FFF2-40B4-BE49-F238E27FC236}">
                <a16:creationId xmlns:a16="http://schemas.microsoft.com/office/drawing/2014/main" id="{15330438-3FB2-4B0F-BCEA-26789365383B}"/>
              </a:ext>
            </a:extLst>
          </p:cNvPr>
          <p:cNvSpPr>
            <a:spLocks noGrp="1"/>
          </p:cNvSpPr>
          <p:nvPr>
            <p:ph idx="1"/>
          </p:nvPr>
        </p:nvSpPr>
        <p:spPr/>
        <p:txBody>
          <a:bodyPr>
            <a:normAutofit/>
          </a:bodyPr>
          <a:lstStyle/>
          <a:p>
            <a:r>
              <a:rPr lang="nl-BE" dirty="0">
                <a:hlinkClick r:id="rId5"/>
              </a:rPr>
              <a:t>Artikel </a:t>
            </a:r>
            <a:r>
              <a:rPr lang="nl-BE" dirty="0" err="1">
                <a:hlinkClick r:id="rId5"/>
              </a:rPr>
              <a:t>Caleidscoop</a:t>
            </a:r>
            <a:endParaRPr lang="nl-BE" dirty="0"/>
          </a:p>
          <a:p>
            <a:r>
              <a:rPr lang="nl-BE" dirty="0"/>
              <a:t>Cognitief zwak functioneren:</a:t>
            </a:r>
          </a:p>
          <a:p>
            <a:pPr lvl="1"/>
            <a:r>
              <a:rPr lang="nl-BE" dirty="0">
                <a:hlinkClick r:id="rId6"/>
              </a:rPr>
              <a:t>Bijlage  Klinisch oordeel </a:t>
            </a:r>
            <a:endParaRPr lang="nl-BE" dirty="0"/>
          </a:p>
          <a:p>
            <a:pPr lvl="1"/>
            <a:r>
              <a:rPr lang="nl-BE" dirty="0" err="1">
                <a:hlinkClick r:id="rId7"/>
              </a:rPr>
              <a:t>Chapter</a:t>
            </a:r>
            <a:r>
              <a:rPr lang="nl-BE" dirty="0">
                <a:hlinkClick r:id="rId7"/>
              </a:rPr>
              <a:t> </a:t>
            </a:r>
            <a:r>
              <a:rPr lang="nl-BE" dirty="0" err="1">
                <a:hlinkClick r:id="rId7"/>
              </a:rPr>
              <a:t>Clinical</a:t>
            </a:r>
            <a:r>
              <a:rPr lang="nl-BE" dirty="0">
                <a:hlinkClick r:id="rId7"/>
              </a:rPr>
              <a:t> </a:t>
            </a:r>
            <a:r>
              <a:rPr lang="nl-BE" dirty="0" err="1">
                <a:hlinkClick r:id="rId7"/>
              </a:rPr>
              <a:t>Judgment</a:t>
            </a:r>
            <a:r>
              <a:rPr lang="nl-BE" dirty="0">
                <a:hlinkClick r:id="rId7"/>
              </a:rPr>
              <a:t/>
            </a:r>
            <a:br>
              <a:rPr lang="nl-BE" dirty="0">
                <a:hlinkClick r:id="rId7"/>
              </a:rPr>
            </a:br>
            <a:r>
              <a:rPr lang="nl-BE" dirty="0">
                <a:hlinkClick r:id="rId7"/>
              </a:rPr>
              <a:t>in handboek </a:t>
            </a:r>
            <a:r>
              <a:rPr lang="nl-BE" dirty="0" smtClean="0">
                <a:hlinkClick r:id="rId7"/>
              </a:rPr>
              <a:t>AAIDD</a:t>
            </a:r>
            <a:endParaRPr lang="nl-BE" dirty="0"/>
          </a:p>
          <a:p>
            <a:endParaRPr lang="nl-BE" dirty="0"/>
          </a:p>
        </p:txBody>
      </p:sp>
      <p:sp>
        <p:nvSpPr>
          <p:cNvPr id="4" name="Tijdelijke aanduiding voor dianummer 3">
            <a:extLst>
              <a:ext uri="{FF2B5EF4-FFF2-40B4-BE49-F238E27FC236}">
                <a16:creationId xmlns:a16="http://schemas.microsoft.com/office/drawing/2014/main" id="{BE122653-FD0A-4EE6-92FE-D8FA56EE81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CA95E-2221-4DC3-A5F9-E53F37D422FC}" type="slidenum">
              <a:rPr kumimoji="0" lang="nl-BE" sz="1200" b="0" i="0" u="none" strike="noStrike" kern="1200" cap="none" spc="0" normalizeH="0" baseline="0" noProof="0" smtClean="0">
                <a:ln>
                  <a:noFill/>
                </a:ln>
                <a:solidFill>
                  <a:srgbClr val="049999"/>
                </a:solidFill>
                <a:effectLst/>
                <a:uLnTx/>
                <a:uFillTx/>
                <a:latin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BE" sz="1200" b="0" i="0" u="none" strike="noStrike" kern="1200" cap="none" spc="0" normalizeH="0" baseline="0" noProof="0">
              <a:ln>
                <a:noFill/>
              </a:ln>
              <a:solidFill>
                <a:srgbClr val="049999"/>
              </a:solidFill>
              <a:effectLst/>
              <a:uLnTx/>
              <a:uFillTx/>
              <a:latin typeface="Open Sans" panose="020B0606030504020204" pitchFamily="34" charset="0"/>
            </a:endParaRPr>
          </a:p>
        </p:txBody>
      </p:sp>
      <p:pic>
        <p:nvPicPr>
          <p:cNvPr id="5" name="Picture 2" descr="Afbeeldingsresultaat voor waar?"/>
          <p:cNvPicPr>
            <a:picLocks noChangeAspect="1" noChangeArrowheads="1"/>
          </p:cNvPicPr>
          <p:nvPr/>
        </p:nvPicPr>
        <p:blipFill rotWithShape="1">
          <a:blip r:embed="rId8">
            <a:extLst>
              <a:ext uri="{28A0092B-C50C-407E-A947-70E740481C1C}">
                <a14:useLocalDpi xmlns:a14="http://schemas.microsoft.com/office/drawing/2010/main" val="0"/>
              </a:ext>
            </a:extLst>
          </a:blip>
          <a:srcRect l="11274" r="11815"/>
          <a:stretch/>
        </p:blipFill>
        <p:spPr bwMode="auto">
          <a:xfrm>
            <a:off x="9404463" y="164361"/>
            <a:ext cx="2594723" cy="1661264"/>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7E6D4524-5328-46D7-973B-EB06009EA836}"/>
              </a:ext>
            </a:extLst>
          </p:cNvPr>
          <p:cNvPicPr>
            <a:picLocks noChangeAspect="1"/>
          </p:cNvPicPr>
          <p:nvPr/>
        </p:nvPicPr>
        <p:blipFill rotWithShape="1">
          <a:blip r:embed="rId9"/>
          <a:srcRect l="4808" t="9122" r="55491" b="25959"/>
          <a:stretch/>
        </p:blipFill>
        <p:spPr>
          <a:xfrm>
            <a:off x="6096000" y="1740209"/>
            <a:ext cx="2952997" cy="3502389"/>
          </a:xfrm>
          <a:prstGeom prst="rect">
            <a:avLst/>
          </a:prstGeom>
        </p:spPr>
      </p:pic>
      <p:sp>
        <p:nvSpPr>
          <p:cNvPr id="6" name="Rechthoek 5"/>
          <p:cNvSpPr/>
          <p:nvPr/>
        </p:nvSpPr>
        <p:spPr>
          <a:xfrm>
            <a:off x="1923803" y="5404856"/>
            <a:ext cx="8512004" cy="707886"/>
          </a:xfrm>
          <a:prstGeom prst="rect">
            <a:avLst/>
          </a:prstGeom>
        </p:spPr>
        <p:txBody>
          <a:bodyPr wrap="square">
            <a:spAutoFit/>
          </a:bodyPr>
          <a:lstStyle/>
          <a:p>
            <a:pPr algn="r"/>
            <a:r>
              <a:rPr lang="nl-BE" sz="4000" b="1" dirty="0" smtClean="0">
                <a:solidFill>
                  <a:srgbClr val="016666"/>
                </a:solidFill>
                <a:latin typeface="Open Sans"/>
                <a:ea typeface="Open Sans"/>
                <a:cs typeface="Open Sans"/>
                <a:sym typeface="Open Sans"/>
              </a:rPr>
              <a:t>Vragen</a:t>
            </a:r>
            <a:r>
              <a:rPr lang="nl-BE" sz="4000" b="1" dirty="0" smtClean="0">
                <a:solidFill>
                  <a:srgbClr val="016666"/>
                </a:solidFill>
                <a:latin typeface="Open Sans"/>
                <a:ea typeface="Open Sans"/>
                <a:cs typeface="Open Sans"/>
              </a:rPr>
              <a:t>? </a:t>
            </a:r>
            <a:r>
              <a:rPr lang="nl-BE" sz="4000" b="1" dirty="0" smtClean="0">
                <a:solidFill>
                  <a:srgbClr val="016666"/>
                </a:solidFill>
                <a:latin typeface="Open Sans"/>
                <a:ea typeface="Open Sans"/>
                <a:cs typeface="Open Sans"/>
                <a:hlinkClick r:id="rId10">
                  <a:extLst>
                    <a:ext uri="{A12FA001-AC4F-418D-AE19-62706E023703}">
                      <ahyp:hlinkClr xmlns:lc="http://schemas.openxmlformats.org/drawingml/2006/lockedCanvas" xmlns:ahyp="http://schemas.microsoft.com/office/drawing/2018/hyperlinkcolor" xmlns="" val="tx"/>
                    </a:ext>
                  </a:extLst>
                </a:hlinkClick>
              </a:rPr>
              <a:t>info@prodiagnostiek.be  </a:t>
            </a:r>
            <a:r>
              <a:rPr lang="nl-BE" sz="4000" b="1" dirty="0" smtClean="0">
                <a:solidFill>
                  <a:srgbClr val="016666"/>
                </a:solidFill>
                <a:latin typeface="Open Sans"/>
                <a:ea typeface="Open Sans"/>
                <a:cs typeface="Open Sans"/>
              </a:rPr>
              <a:t> </a:t>
            </a:r>
            <a:endParaRPr lang="nl-BE" sz="4000" b="1" dirty="0">
              <a:solidFill>
                <a:srgbClr val="016666"/>
              </a:solidFill>
              <a:latin typeface="Open Sans"/>
              <a:ea typeface="Open Sans"/>
              <a:cs typeface="Open Sans"/>
            </a:endParaRPr>
          </a:p>
        </p:txBody>
      </p:sp>
      <p:pic>
        <p:nvPicPr>
          <p:cNvPr id="11"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90220" y="5758799"/>
            <a:ext cx="406400" cy="406400"/>
          </a:xfrm>
          <a:prstGeom prst="rect">
            <a:avLst/>
          </a:prstGeom>
        </p:spPr>
      </p:pic>
    </p:spTree>
    <p:extLst>
      <p:ext uri="{BB962C8B-B14F-4D97-AF65-F5344CB8AC3E}">
        <p14:creationId xmlns:p14="http://schemas.microsoft.com/office/powerpoint/2010/main" val="1906382151"/>
      </p:ext>
    </p:extLst>
  </p:cSld>
  <p:clrMapOvr>
    <a:masterClrMapping/>
  </p:clrMapOvr>
  <mc:AlternateContent xmlns:mc="http://schemas.openxmlformats.org/markup-compatibility/2006" xmlns:p14="http://schemas.microsoft.com/office/powerpoint/2010/main">
    <mc:Choice Requires="p14">
      <p:transition spd="slow" p14:dur="2000" advTm="27379"/>
    </mc:Choice>
    <mc:Fallback xmlns="">
      <p:transition spd="slow" advTm="27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11"/>
                </p:tgtEl>
              </p:cMediaNode>
            </p:audio>
          </p:childTnLst>
        </p:cTn>
      </p:par>
    </p:tnLst>
  </p:timing>
  <p:extLst mod="1">
    <p:ext uri="{E180D4A7-C9FB-4DFB-919C-405C955672EB}">
      <p14:showEvtLst xmlns:p14="http://schemas.microsoft.com/office/powerpoint/2010/main">
        <p14:playEvt time="0" objId="11"/>
        <p14:stopEvt time="26479" objId="11"/>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Een klinisch oordeel bouwt verder op kwaliteitsvolle diagnostiek</a:t>
            </a:r>
            <a:endParaRPr lang="nl-BE" dirty="0"/>
          </a:p>
        </p:txBody>
      </p:sp>
      <p:sp>
        <p:nvSpPr>
          <p:cNvPr id="3" name="Tijdelijke aanduiding voor inhoud 2"/>
          <p:cNvSpPr>
            <a:spLocks noGrp="1"/>
          </p:cNvSpPr>
          <p:nvPr>
            <p:ph idx="1"/>
          </p:nvPr>
        </p:nvSpPr>
        <p:spPr/>
        <p:txBody>
          <a:bodyPr/>
          <a:lstStyle/>
          <a:p>
            <a:r>
              <a:rPr lang="nl-BE" dirty="0"/>
              <a:t>Wetenschappelijke kennis</a:t>
            </a:r>
          </a:p>
          <a:p>
            <a:r>
              <a:rPr lang="nl-BE" dirty="0"/>
              <a:t>Psychometrisch sterke onderzoeksmiddelen</a:t>
            </a:r>
          </a:p>
          <a:p>
            <a:r>
              <a:rPr lang="nl-BE" dirty="0"/>
              <a:t>Gedegen besluitvorming</a:t>
            </a:r>
          </a:p>
          <a:p>
            <a:endParaRPr lang="nl-BE" dirty="0">
              <a:solidFill>
                <a:srgbClr val="C00000"/>
              </a:solidFill>
            </a:endParaRPr>
          </a:p>
          <a:p>
            <a:pPr marL="0" indent="0">
              <a:buNone/>
            </a:pPr>
            <a:endParaRPr lang="nl-BE" dirty="0">
              <a:solidFill>
                <a:srgbClr val="C00000"/>
              </a:solidFill>
            </a:endParaRPr>
          </a:p>
        </p:txBody>
      </p:sp>
      <p:pic>
        <p:nvPicPr>
          <p:cNvPr id="7" name="Afbeelding 6">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4494" y="3322525"/>
            <a:ext cx="8495331" cy="3185749"/>
          </a:xfrm>
          <a:prstGeom prst="rect">
            <a:avLst/>
          </a:prstGeom>
        </p:spPr>
      </p:pic>
      <p:pic>
        <p:nvPicPr>
          <p:cNvPr id="6" name="Picture 2" descr="http://www.vclb-koepel.be/library/galleryphotos/logo_fairediagnostiek.png">
            <a:hlinkClick r:id="rId7"/>
            <a:extLst>
              <a:ext uri="{FF2B5EF4-FFF2-40B4-BE49-F238E27FC236}">
                <a16:creationId xmlns:a16="http://schemas.microsoft.com/office/drawing/2014/main" id="{F2109898-DD85-4810-818E-1237E4C60FB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68752"/>
          <a:stretch/>
        </p:blipFill>
        <p:spPr bwMode="auto">
          <a:xfrm>
            <a:off x="877450" y="4350514"/>
            <a:ext cx="1359358" cy="1129773"/>
          </a:xfrm>
          <a:prstGeom prst="rect">
            <a:avLst/>
          </a:prstGeom>
          <a:noFill/>
          <a:extLst>
            <a:ext uri="{909E8E84-426E-40DD-AFC4-6F175D3DCCD1}">
              <a14:hiddenFill xmlns:a14="http://schemas.microsoft.com/office/drawing/2010/main">
                <a:solidFill>
                  <a:srgbClr val="FFFFFF"/>
                </a:solidFill>
              </a14:hiddenFill>
            </a:ext>
          </a:extLst>
        </p:spPr>
      </p:pic>
      <p:pic>
        <p:nvPicPr>
          <p:cNvPr id="5"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87958" y="6305074"/>
            <a:ext cx="406400" cy="406400"/>
          </a:xfrm>
          <a:prstGeom prst="rect">
            <a:avLst/>
          </a:prstGeom>
        </p:spPr>
      </p:pic>
    </p:spTree>
    <p:extLst>
      <p:ext uri="{BB962C8B-B14F-4D97-AF65-F5344CB8AC3E}">
        <p14:creationId xmlns:p14="http://schemas.microsoft.com/office/powerpoint/2010/main" val="2217587244"/>
      </p:ext>
    </p:extLst>
  </p:cSld>
  <p:clrMapOvr>
    <a:masterClrMapping/>
  </p:clrMapOvr>
  <mc:AlternateContent xmlns:mc="http://schemas.openxmlformats.org/markup-compatibility/2006" xmlns:p14="http://schemas.microsoft.com/office/powerpoint/2010/main">
    <mc:Choice Requires="p14">
      <p:transition spd="slow" p14:dur="2000" advTm="50751"/>
    </mc:Choice>
    <mc:Fallback xmlns="">
      <p:transition spd="slow" advTm="50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1" objId="5"/>
        <p14:stopEvt time="49622" objId="5"/>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96186" y="0"/>
            <a:ext cx="10515600" cy="1325563"/>
          </a:xfrm>
        </p:spPr>
        <p:txBody>
          <a:bodyPr/>
          <a:lstStyle/>
          <a:p>
            <a:r>
              <a:rPr lang="nl-BE" dirty="0"/>
              <a:t>Even inhaken</a:t>
            </a:r>
          </a:p>
        </p:txBody>
      </p:sp>
      <p:pic>
        <p:nvPicPr>
          <p:cNvPr id="7" name="Tijdelijke aanduiding voor inhoud 6"/>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268187" y="989188"/>
            <a:ext cx="5845455" cy="5868811"/>
          </a:xfrm>
        </p:spPr>
      </p:pic>
      <p:sp>
        <p:nvSpPr>
          <p:cNvPr id="4" name="Tijdelijke aanduiding voor dianummer 3"/>
          <p:cNvSpPr>
            <a:spLocks noGrp="1"/>
          </p:cNvSpPr>
          <p:nvPr>
            <p:ph type="sldNum" sz="quarter" idx="12"/>
          </p:nvPr>
        </p:nvSpPr>
        <p:spPr/>
        <p:txBody>
          <a:bodyPr/>
          <a:lstStyle/>
          <a:p>
            <a:fld id="{04FCA95E-2221-4DC3-A5F9-E53F37D422FC}" type="slidenum">
              <a:rPr lang="nl-BE" smtClean="0"/>
              <a:pPr/>
              <a:t>3</a:t>
            </a:fld>
            <a:endParaRPr lang="nl-BE"/>
          </a:p>
        </p:txBody>
      </p:sp>
      <p:sp>
        <p:nvSpPr>
          <p:cNvPr id="9" name="Wolkvormig bijschrift 8"/>
          <p:cNvSpPr/>
          <p:nvPr/>
        </p:nvSpPr>
        <p:spPr>
          <a:xfrm>
            <a:off x="8211891" y="681286"/>
            <a:ext cx="3693226" cy="2335046"/>
          </a:xfrm>
          <a:prstGeom prst="cloudCallout">
            <a:avLst>
              <a:gd name="adj1" fmla="val -70350"/>
              <a:gd name="adj2" fmla="val -1535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Clustering kind/context aanvullen met onderzoeksresultaten.</a:t>
            </a:r>
          </a:p>
          <a:p>
            <a:pPr algn="ctr"/>
            <a:r>
              <a:rPr lang="nl-BE" dirty="0"/>
              <a:t>Hypotheses +, -, ?</a:t>
            </a:r>
          </a:p>
        </p:txBody>
      </p:sp>
      <p:sp>
        <p:nvSpPr>
          <p:cNvPr id="6" name="Titel 4"/>
          <p:cNvSpPr txBox="1">
            <a:spLocks/>
          </p:cNvSpPr>
          <p:nvPr/>
        </p:nvSpPr>
        <p:spPr>
          <a:xfrm>
            <a:off x="6768935" y="5140641"/>
            <a:ext cx="44428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1pPr>
          </a:lstStyle>
          <a:p>
            <a:r>
              <a:rPr lang="nl-BE" dirty="0">
                <a:hlinkClick r:id="rId6"/>
              </a:rPr>
              <a:t>Teamtool HGD-traject</a:t>
            </a:r>
            <a:endParaRPr lang="nl-BE" dirty="0"/>
          </a:p>
        </p:txBody>
      </p:sp>
      <p:pic>
        <p:nvPicPr>
          <p:cNvPr id="3"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53986" y="5877242"/>
            <a:ext cx="406400" cy="406400"/>
          </a:xfrm>
          <a:prstGeom prst="rect">
            <a:avLst/>
          </a:prstGeom>
        </p:spPr>
      </p:pic>
    </p:spTree>
    <p:extLst>
      <p:ext uri="{BB962C8B-B14F-4D97-AF65-F5344CB8AC3E}">
        <p14:creationId xmlns:p14="http://schemas.microsoft.com/office/powerpoint/2010/main" val="2385094668"/>
      </p:ext>
    </p:extLst>
  </p:cSld>
  <p:clrMapOvr>
    <a:masterClrMapping/>
  </p:clrMapOvr>
  <mc:AlternateContent xmlns:mc="http://schemas.openxmlformats.org/markup-compatibility/2006" xmlns:p14="http://schemas.microsoft.com/office/powerpoint/2010/main">
    <mc:Choice Requires="p14">
      <p:transition spd="slow" p14:dur="2000" advTm="43508"/>
    </mc:Choice>
    <mc:Fallback xmlns="">
      <p:transition spd="slow" advTm="43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1"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Wanneer zet ik klinisch oordeel in?</a:t>
            </a:r>
          </a:p>
        </p:txBody>
      </p:sp>
      <p:sp>
        <p:nvSpPr>
          <p:cNvPr id="3" name="Tijdelijke aanduiding voor inhoud 2"/>
          <p:cNvSpPr>
            <a:spLocks noGrp="1"/>
          </p:cNvSpPr>
          <p:nvPr>
            <p:ph idx="1"/>
          </p:nvPr>
        </p:nvSpPr>
        <p:spPr/>
        <p:txBody>
          <a:bodyPr>
            <a:normAutofit fontScale="92500"/>
          </a:bodyPr>
          <a:lstStyle/>
          <a:p>
            <a:pPr marL="0" indent="0">
              <a:buNone/>
            </a:pPr>
            <a:r>
              <a:rPr lang="nl-NL" dirty="0"/>
              <a:t>Integratief beeld is onduidelijk:</a:t>
            </a:r>
          </a:p>
          <a:p>
            <a:r>
              <a:rPr lang="nl-NL" i="1" dirty="0"/>
              <a:t>normgroepen onvoldoende representatief</a:t>
            </a:r>
          </a:p>
          <a:p>
            <a:r>
              <a:rPr lang="nl-NL" i="1" dirty="0"/>
              <a:t>informatie tekort uit voorgeschiedenis</a:t>
            </a:r>
          </a:p>
          <a:p>
            <a:r>
              <a:rPr lang="nl-NL" i="1" dirty="0"/>
              <a:t>onderzoeksresultaten spreken elkaar tegen</a:t>
            </a:r>
          </a:p>
          <a:p>
            <a:r>
              <a:rPr lang="nl-NL" i="1" dirty="0"/>
              <a:t>geen gestandaardiseerde afname mogelijk</a:t>
            </a:r>
          </a:p>
          <a:p>
            <a:endParaRPr lang="nl-NL" dirty="0"/>
          </a:p>
          <a:p>
            <a:r>
              <a:rPr lang="nl-NL" dirty="0"/>
              <a:t>Soms </a:t>
            </a:r>
            <a:r>
              <a:rPr lang="nl-NL" b="1" dirty="0"/>
              <a:t>moet </a:t>
            </a:r>
            <a:r>
              <a:rPr lang="nl-NL" dirty="0"/>
              <a:t>je een hypothese aanvaarden of verwerpen (aanhouden is geen optie om een antwoord te kunnen geven op de hulpvraag)</a:t>
            </a:r>
          </a:p>
          <a:p>
            <a:pPr marL="0" indent="0">
              <a:buNone/>
            </a:pPr>
            <a:r>
              <a:rPr lang="nl-NL" dirty="0"/>
              <a:t>	</a:t>
            </a:r>
            <a:r>
              <a:rPr lang="nl-NL" dirty="0">
                <a:solidFill>
                  <a:srgbClr val="C00000"/>
                </a:solidFill>
              </a:rPr>
              <a:t>=&gt; Klinisch oordeel</a:t>
            </a:r>
          </a:p>
          <a:p>
            <a:endParaRPr lang="nl-BE" dirty="0"/>
          </a:p>
        </p:txBody>
      </p:sp>
      <p:sp>
        <p:nvSpPr>
          <p:cNvPr id="4" name="Tijdelijke aanduiding voor dianummer 3"/>
          <p:cNvSpPr>
            <a:spLocks noGrp="1"/>
          </p:cNvSpPr>
          <p:nvPr>
            <p:ph type="sldNum" sz="quarter" idx="12"/>
          </p:nvPr>
        </p:nvSpPr>
        <p:spPr/>
        <p:txBody>
          <a:bodyPr/>
          <a:lstStyle/>
          <a:p>
            <a:fld id="{04FCA95E-2221-4DC3-A5F9-E53F37D422FC}" type="slidenum">
              <a:rPr lang="nl-BE" smtClean="0"/>
              <a:pPr/>
              <a:t>4</a:t>
            </a:fld>
            <a:endParaRPr lang="nl-BE"/>
          </a:p>
        </p:txBody>
      </p:sp>
      <p:pic>
        <p:nvPicPr>
          <p:cNvPr id="5" name="Afbeelding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0379" y="1350550"/>
            <a:ext cx="1764212" cy="2438491"/>
          </a:xfrm>
          <a:prstGeom prst="rect">
            <a:avLst/>
          </a:prstGeom>
        </p:spPr>
      </p:pic>
      <p:pic>
        <p:nvPicPr>
          <p:cNvPr id="7"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41050" y="6027103"/>
            <a:ext cx="406400" cy="406400"/>
          </a:xfrm>
          <a:prstGeom prst="rect">
            <a:avLst/>
          </a:prstGeom>
        </p:spPr>
      </p:pic>
    </p:spTree>
    <p:extLst>
      <p:ext uri="{BB962C8B-B14F-4D97-AF65-F5344CB8AC3E}">
        <p14:creationId xmlns:p14="http://schemas.microsoft.com/office/powerpoint/2010/main" val="946639359"/>
      </p:ext>
    </p:extLst>
  </p:cSld>
  <p:clrMapOvr>
    <a:masterClrMapping/>
  </p:clrMapOvr>
  <mc:AlternateContent xmlns:mc="http://schemas.openxmlformats.org/markup-compatibility/2006" xmlns:p14="http://schemas.microsoft.com/office/powerpoint/2010/main">
    <mc:Choice Requires="p14">
      <p:transition spd="slow" p14:dur="2000" advTm="53696"/>
    </mc:Choice>
    <mc:Fallback xmlns="">
      <p:transition spd="slow" advTm="53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1" objId="7"/>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el 11">
            <a:extLst>
              <a:ext uri="{FF2B5EF4-FFF2-40B4-BE49-F238E27FC236}">
                <a16:creationId xmlns:a16="http://schemas.microsoft.com/office/drawing/2014/main" id="{365E3F40-CB4B-4A85-84A7-FA8CBF333A95}"/>
              </a:ext>
            </a:extLst>
          </p:cNvPr>
          <p:cNvGraphicFramePr>
            <a:graphicFrameLocks noGrp="1"/>
          </p:cNvGraphicFramePr>
          <p:nvPr>
            <p:extLst>
              <p:ext uri="{D42A27DB-BD31-4B8C-83A1-F6EECF244321}">
                <p14:modId xmlns:p14="http://schemas.microsoft.com/office/powerpoint/2010/main" val="2654464479"/>
              </p:ext>
            </p:extLst>
          </p:nvPr>
        </p:nvGraphicFramePr>
        <p:xfrm>
          <a:off x="3718" y="0"/>
          <a:ext cx="12210056" cy="6858000"/>
        </p:xfrm>
        <a:graphic>
          <a:graphicData uri="http://schemas.openxmlformats.org/drawingml/2006/table">
            <a:tbl>
              <a:tblPr firstRow="1" firstCol="1" bandRow="1">
                <a:tableStyleId>{5C22544A-7EE6-4342-B048-85BDC9FD1C3A}</a:tableStyleId>
              </a:tblPr>
              <a:tblGrid>
                <a:gridCol w="3234531">
                  <a:extLst>
                    <a:ext uri="{9D8B030D-6E8A-4147-A177-3AD203B41FA5}">
                      <a16:colId xmlns:a16="http://schemas.microsoft.com/office/drawing/2014/main" val="1579770238"/>
                    </a:ext>
                  </a:extLst>
                </a:gridCol>
                <a:gridCol w="2870497">
                  <a:extLst>
                    <a:ext uri="{9D8B030D-6E8A-4147-A177-3AD203B41FA5}">
                      <a16:colId xmlns:a16="http://schemas.microsoft.com/office/drawing/2014/main" val="2776832816"/>
                    </a:ext>
                  </a:extLst>
                </a:gridCol>
                <a:gridCol w="3052514">
                  <a:extLst>
                    <a:ext uri="{9D8B030D-6E8A-4147-A177-3AD203B41FA5}">
                      <a16:colId xmlns:a16="http://schemas.microsoft.com/office/drawing/2014/main" val="2234260966"/>
                    </a:ext>
                  </a:extLst>
                </a:gridCol>
                <a:gridCol w="3052514">
                  <a:extLst>
                    <a:ext uri="{9D8B030D-6E8A-4147-A177-3AD203B41FA5}">
                      <a16:colId xmlns:a16="http://schemas.microsoft.com/office/drawing/2014/main" val="4244654506"/>
                    </a:ext>
                  </a:extLst>
                </a:gridCol>
              </a:tblGrid>
              <a:tr h="1714500">
                <a:tc>
                  <a:txBody>
                    <a:bodyPr/>
                    <a:lstStyle/>
                    <a:p>
                      <a:pPr algn="ctr">
                        <a:lnSpc>
                          <a:spcPct val="115000"/>
                        </a:lnSpc>
                        <a:spcAft>
                          <a:spcPts val="0"/>
                        </a:spcAft>
                      </a:pPr>
                      <a:r>
                        <a:rPr lang="nl-BE" sz="2800" dirty="0">
                          <a:solidFill>
                            <a:srgbClr val="C00000"/>
                          </a:solidFill>
                        </a:rPr>
                        <a:t>Hypothese</a:t>
                      </a:r>
                    </a:p>
                    <a:p>
                      <a:pPr algn="ctr">
                        <a:lnSpc>
                          <a:spcPct val="115000"/>
                        </a:lnSpc>
                        <a:spcAft>
                          <a:spcPts val="0"/>
                        </a:spcAft>
                      </a:pPr>
                      <a:r>
                        <a:rPr lang="nl-BE" sz="2800" dirty="0">
                          <a:solidFill>
                            <a:srgbClr val="C00000"/>
                          </a:solidFill>
                        </a:rPr>
                        <a:t>verstandelijke beperking?</a:t>
                      </a:r>
                      <a:r>
                        <a:rPr lang="nl-BE" sz="2800" spc="30" dirty="0">
                          <a:solidFill>
                            <a:srgbClr val="C00000"/>
                          </a:solidFill>
                          <a:effectLst/>
                          <a:latin typeface="Open Sans" panose="020B0606030504020204"/>
                        </a:rPr>
                        <a:t> </a:t>
                      </a:r>
                      <a:endParaRPr lang="nl-BE" sz="2800" spc="30" dirty="0">
                        <a:solidFill>
                          <a:srgbClr val="C00000"/>
                        </a:solidFill>
                        <a:effectLst/>
                        <a:latin typeface="Open Sans" panose="020B0606030504020204"/>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solidFill>
                  </a:tcPr>
                </a:tc>
                <a:tc>
                  <a:txBody>
                    <a:bodyPr/>
                    <a:lstStyle/>
                    <a:p>
                      <a:pPr algn="ctr">
                        <a:lnSpc>
                          <a:spcPct val="115000"/>
                        </a:lnSpc>
                        <a:spcAft>
                          <a:spcPts val="0"/>
                        </a:spcAft>
                      </a:pPr>
                      <a:r>
                        <a:rPr lang="nl-BE" sz="2800" b="0" spc="30" dirty="0">
                          <a:solidFill>
                            <a:schemeClr val="tx1"/>
                          </a:solidFill>
                          <a:effectLst/>
                          <a:latin typeface="Open Sans" panose="020B0606030504020204"/>
                        </a:rPr>
                        <a:t>IQ-criterium</a:t>
                      </a:r>
                    </a:p>
                    <a:p>
                      <a:pPr algn="ctr">
                        <a:lnSpc>
                          <a:spcPct val="115000"/>
                        </a:lnSpc>
                        <a:spcAft>
                          <a:spcPts val="0"/>
                        </a:spcAft>
                      </a:pPr>
                      <a:r>
                        <a:rPr lang="nl-BE" sz="2800" b="0" spc="30" dirty="0">
                          <a:solidFill>
                            <a:schemeClr val="tx1"/>
                          </a:solidFill>
                          <a:effectLst/>
                          <a:latin typeface="Open Sans" panose="020B0606030504020204"/>
                        </a:rPr>
                        <a:t>onder BI</a:t>
                      </a:r>
                      <a:endParaRPr lang="nl-BE" sz="2800" b="0" spc="30" dirty="0">
                        <a:solidFill>
                          <a:schemeClr val="tx1"/>
                        </a:solidFill>
                        <a:effectLst/>
                        <a:latin typeface="Open Sans" panose="020B0606030504020204"/>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rgbClr val="016666"/>
                      </a:solidFill>
                      <a:prstDash val="solid"/>
                      <a:round/>
                      <a:headEnd type="none" w="med" len="med"/>
                      <a:tailEnd type="none" w="med" len="med"/>
                    </a:lnB>
                    <a:solidFill>
                      <a:schemeClr val="bg1"/>
                    </a:solidFill>
                  </a:tcPr>
                </a:tc>
                <a:tc>
                  <a:txBody>
                    <a:bodyPr/>
                    <a:lstStyle/>
                    <a:p>
                      <a:pPr algn="ctr">
                        <a:lnSpc>
                          <a:spcPct val="115000"/>
                        </a:lnSpc>
                        <a:spcAft>
                          <a:spcPts val="0"/>
                        </a:spcAft>
                      </a:pPr>
                      <a:r>
                        <a:rPr lang="nl-BE" sz="2800" b="0" spc="30" dirty="0">
                          <a:solidFill>
                            <a:schemeClr val="tx1"/>
                          </a:solidFill>
                          <a:effectLst/>
                          <a:latin typeface="Open Sans" panose="020B0606030504020204"/>
                        </a:rPr>
                        <a:t>IQ-criterium </a:t>
                      </a:r>
                    </a:p>
                    <a:p>
                      <a:pPr algn="ctr">
                        <a:lnSpc>
                          <a:spcPct val="115000"/>
                        </a:lnSpc>
                        <a:spcAft>
                          <a:spcPts val="0"/>
                        </a:spcAft>
                      </a:pPr>
                      <a:r>
                        <a:rPr lang="nl-BE" sz="2800" b="0" spc="30" dirty="0">
                          <a:solidFill>
                            <a:schemeClr val="tx1"/>
                          </a:solidFill>
                          <a:effectLst/>
                          <a:latin typeface="Open Sans" panose="020B0606030504020204"/>
                        </a:rPr>
                        <a:t>binnen BI</a:t>
                      </a:r>
                      <a:endParaRPr lang="nl-BE" sz="2800" b="0" spc="30" dirty="0">
                        <a:solidFill>
                          <a:schemeClr val="tx1"/>
                        </a:solidFill>
                        <a:effectLst/>
                        <a:latin typeface="Open Sans" panose="020B0606030504020204"/>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rgbClr val="016666"/>
                      </a:solidFill>
                      <a:prstDash val="solid"/>
                      <a:round/>
                      <a:headEnd type="none" w="med" len="med"/>
                      <a:tailEnd type="none" w="med" len="med"/>
                    </a:lnB>
                    <a:solidFill>
                      <a:schemeClr val="bg1"/>
                    </a:solidFill>
                  </a:tcPr>
                </a:tc>
                <a:tc>
                  <a:txBody>
                    <a:bodyPr/>
                    <a:lstStyle/>
                    <a:p>
                      <a:pPr algn="ctr">
                        <a:lnSpc>
                          <a:spcPct val="115000"/>
                        </a:lnSpc>
                        <a:spcAft>
                          <a:spcPts val="0"/>
                        </a:spcAft>
                      </a:pPr>
                      <a:r>
                        <a:rPr lang="nl-BE" sz="2800" b="0" spc="30" dirty="0">
                          <a:solidFill>
                            <a:schemeClr val="tx1"/>
                          </a:solidFill>
                          <a:effectLst/>
                          <a:latin typeface="Open Sans" panose="020B0606030504020204"/>
                        </a:rPr>
                        <a:t>IQ-criterium </a:t>
                      </a:r>
                    </a:p>
                    <a:p>
                      <a:pPr algn="ctr">
                        <a:lnSpc>
                          <a:spcPct val="115000"/>
                        </a:lnSpc>
                        <a:spcAft>
                          <a:spcPts val="0"/>
                        </a:spcAft>
                      </a:pPr>
                      <a:r>
                        <a:rPr lang="nl-BE" sz="2800" b="0" spc="30" dirty="0">
                          <a:solidFill>
                            <a:schemeClr val="tx1"/>
                          </a:solidFill>
                          <a:effectLst/>
                          <a:latin typeface="Open Sans" panose="020B0606030504020204"/>
                        </a:rPr>
                        <a:t>boven BI</a:t>
                      </a:r>
                      <a:endParaRPr lang="nl-BE" sz="2800" b="0" spc="30" dirty="0">
                        <a:solidFill>
                          <a:schemeClr val="tx1"/>
                        </a:solidFill>
                        <a:effectLst/>
                        <a:latin typeface="Open Sans" panose="020B0606030504020204"/>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B w="12700" cap="flat" cmpd="sng" algn="ctr">
                      <a:solidFill>
                        <a:srgbClr val="016666"/>
                      </a:solidFill>
                      <a:prstDash val="solid"/>
                      <a:round/>
                      <a:headEnd type="none" w="med" len="med"/>
                      <a:tailEnd type="none" w="med" len="med"/>
                    </a:lnB>
                    <a:solidFill>
                      <a:schemeClr val="bg1"/>
                    </a:solidFill>
                  </a:tcPr>
                </a:tc>
                <a:extLst>
                  <a:ext uri="{0D108BD9-81ED-4DB2-BD59-A6C34878D82A}">
                    <a16:rowId xmlns:a16="http://schemas.microsoft.com/office/drawing/2014/main" val="3285157733"/>
                  </a:ext>
                </a:extLst>
              </a:tr>
              <a:tr h="1714500">
                <a:tc>
                  <a:txBody>
                    <a:bodyPr/>
                    <a:lstStyle/>
                    <a:p>
                      <a:pPr algn="ctr">
                        <a:lnSpc>
                          <a:spcPct val="115000"/>
                        </a:lnSpc>
                        <a:spcAft>
                          <a:spcPts val="0"/>
                        </a:spcAft>
                      </a:pPr>
                      <a:r>
                        <a:rPr lang="nl-BE" sz="2800" b="0" spc="30" dirty="0">
                          <a:solidFill>
                            <a:schemeClr val="tx1"/>
                          </a:solidFill>
                          <a:effectLst/>
                          <a:latin typeface="Open Sans" panose="020B0606030504020204"/>
                        </a:rPr>
                        <a:t>Criterium adaptief gedrag onder BI</a:t>
                      </a:r>
                      <a:endParaRPr lang="nl-BE" sz="2800" b="0" spc="30" dirty="0">
                        <a:solidFill>
                          <a:schemeClr val="tx1"/>
                        </a:solidFill>
                        <a:effectLst/>
                        <a:latin typeface="Open Sans" panose="020B0606030504020204"/>
                        <a:ea typeface="Calibri" panose="020F0502020204030204" pitchFamily="34" charset="0"/>
                        <a:cs typeface="Times New Roman" panose="02020603050405020304" pitchFamily="18" charset="0"/>
                      </a:endParaRPr>
                    </a:p>
                  </a:txBody>
                  <a:tcPr marL="68580" marR="68580" marT="0" marB="0" anchor="ctr">
                    <a:lnR w="12700" cap="flat" cmpd="sng" algn="ctr">
                      <a:solidFill>
                        <a:srgbClr val="01666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lnSpc>
                          <a:spcPct val="115000"/>
                        </a:lnSpc>
                        <a:spcAft>
                          <a:spcPts val="0"/>
                        </a:spcAft>
                      </a:pPr>
                      <a:r>
                        <a:rPr lang="nl-BE" sz="2800" spc="30" dirty="0">
                          <a:solidFill>
                            <a:srgbClr val="016666"/>
                          </a:solidFill>
                          <a:effectLst/>
                          <a:latin typeface="Open Sans" panose="020B0606030504020204"/>
                        </a:rPr>
                        <a:t>Voldaan aan criteria IQ en adaptief gedrag</a:t>
                      </a:r>
                      <a:endParaRPr lang="nl-BE" sz="2800" spc="30" dirty="0">
                        <a:solidFill>
                          <a:srgbClr val="016666"/>
                        </a:solidFill>
                        <a:effectLst/>
                        <a:latin typeface="Open Sans" panose="020B0606030504020204"/>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16666"/>
                      </a:solidFill>
                      <a:prstDash val="solid"/>
                      <a:round/>
                      <a:headEnd type="none" w="med" len="med"/>
                      <a:tailEnd type="none" w="med" len="med"/>
                    </a:lnL>
                    <a:lnR w="12700" cap="flat" cmpd="sng" algn="ctr">
                      <a:solidFill>
                        <a:srgbClr val="016666"/>
                      </a:solidFill>
                      <a:prstDash val="solid"/>
                      <a:round/>
                      <a:headEnd type="none" w="med" len="med"/>
                      <a:tailEnd type="none" w="med" len="med"/>
                    </a:lnR>
                    <a:lnT w="12700" cap="flat" cmpd="sng" algn="ctr">
                      <a:solidFill>
                        <a:srgbClr val="016666"/>
                      </a:solidFill>
                      <a:prstDash val="solid"/>
                      <a:round/>
                      <a:headEnd type="none" w="med" len="med"/>
                      <a:tailEnd type="none" w="med" len="med"/>
                    </a:lnT>
                    <a:lnB w="12700" cap="flat" cmpd="sng" algn="ctr">
                      <a:solidFill>
                        <a:srgbClr val="016666"/>
                      </a:solidFill>
                      <a:prstDash val="solid"/>
                      <a:round/>
                      <a:headEnd type="none" w="med" len="med"/>
                      <a:tailEnd type="none" w="med" len="med"/>
                    </a:lnB>
                    <a:solidFill>
                      <a:schemeClr val="bg1"/>
                    </a:solidFill>
                  </a:tcPr>
                </a:tc>
                <a:tc>
                  <a:txBody>
                    <a:bodyPr/>
                    <a:lstStyle/>
                    <a:p>
                      <a:pPr algn="ctr">
                        <a:lnSpc>
                          <a:spcPct val="115000"/>
                        </a:lnSpc>
                        <a:spcAft>
                          <a:spcPts val="0"/>
                        </a:spcAft>
                      </a:pPr>
                      <a:r>
                        <a:rPr lang="nl-BE" sz="2800" spc="30" dirty="0">
                          <a:solidFill>
                            <a:srgbClr val="016666"/>
                          </a:solidFill>
                          <a:effectLst/>
                          <a:latin typeface="Open Sans" panose="020B0606030504020204"/>
                        </a:rPr>
                        <a:t>ONBESLIST</a:t>
                      </a:r>
                      <a:endParaRPr lang="nl-BE" sz="2800" spc="30" dirty="0">
                        <a:solidFill>
                          <a:srgbClr val="016666"/>
                        </a:solidFill>
                        <a:effectLst/>
                        <a:latin typeface="Open Sans" panose="020B0606030504020204"/>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16666"/>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16666"/>
                      </a:solidFill>
                      <a:prstDash val="solid"/>
                      <a:round/>
                      <a:headEnd type="none" w="med" len="med"/>
                      <a:tailEnd type="none" w="med" len="med"/>
                    </a:lnT>
                    <a:lnB w="12700" cap="flat" cmpd="sng" algn="ctr">
                      <a:solidFill>
                        <a:srgbClr val="016666"/>
                      </a:solidFill>
                      <a:prstDash val="solid"/>
                      <a:round/>
                      <a:headEnd type="none" w="med" len="med"/>
                      <a:tailEnd type="none" w="med" len="med"/>
                    </a:lnB>
                    <a:solidFill>
                      <a:srgbClr val="D0EAF1"/>
                    </a:solidFill>
                  </a:tcPr>
                </a:tc>
                <a:tc>
                  <a:txBody>
                    <a:bodyPr/>
                    <a:lstStyle/>
                    <a:p>
                      <a:pPr algn="ctr">
                        <a:lnSpc>
                          <a:spcPct val="115000"/>
                        </a:lnSpc>
                        <a:spcAft>
                          <a:spcPts val="0"/>
                        </a:spcAft>
                      </a:pPr>
                      <a:r>
                        <a:rPr lang="nl-BE" sz="2800" spc="30" dirty="0">
                          <a:solidFill>
                            <a:schemeClr val="bg1"/>
                          </a:solidFill>
                          <a:effectLst/>
                          <a:latin typeface="Open Sans" panose="020B0606030504020204"/>
                        </a:rPr>
                        <a:t>Niet voldaan aan IQ-criterium</a:t>
                      </a:r>
                      <a:endParaRPr lang="nl-BE" sz="2800" spc="30" dirty="0">
                        <a:solidFill>
                          <a:schemeClr val="bg1"/>
                        </a:solidFill>
                        <a:effectLst/>
                        <a:latin typeface="Open Sans" panose="020B0606030504020204"/>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T w="12700" cap="flat" cmpd="sng" algn="ctr">
                      <a:solidFill>
                        <a:srgbClr val="016666"/>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16666"/>
                    </a:solidFill>
                  </a:tcPr>
                </a:tc>
                <a:extLst>
                  <a:ext uri="{0D108BD9-81ED-4DB2-BD59-A6C34878D82A}">
                    <a16:rowId xmlns:a16="http://schemas.microsoft.com/office/drawing/2014/main" val="242811215"/>
                  </a:ext>
                </a:extLst>
              </a:tr>
              <a:tr h="1714500">
                <a:tc>
                  <a:txBody>
                    <a:bodyPr/>
                    <a:lstStyle/>
                    <a:p>
                      <a:pPr algn="ctr">
                        <a:lnSpc>
                          <a:spcPct val="115000"/>
                        </a:lnSpc>
                        <a:spcAft>
                          <a:spcPts val="0"/>
                        </a:spcAft>
                      </a:pPr>
                      <a:r>
                        <a:rPr lang="nl-BE" sz="2800" b="0" spc="30" dirty="0">
                          <a:solidFill>
                            <a:schemeClr val="tx1"/>
                          </a:solidFill>
                          <a:effectLst/>
                          <a:latin typeface="Open Sans" panose="020B0606030504020204"/>
                        </a:rPr>
                        <a:t>Criterium adaptief gedrag binnen BI</a:t>
                      </a:r>
                      <a:endParaRPr lang="nl-BE" sz="2800" b="0" spc="30" dirty="0">
                        <a:solidFill>
                          <a:schemeClr val="tx1"/>
                        </a:solidFill>
                        <a:effectLst/>
                        <a:latin typeface="Open Sans" panose="020B0606030504020204"/>
                        <a:ea typeface="Calibri" panose="020F0502020204030204" pitchFamily="34" charset="0"/>
                        <a:cs typeface="Times New Roman" panose="02020603050405020304" pitchFamily="18" charset="0"/>
                      </a:endParaRPr>
                    </a:p>
                  </a:txBody>
                  <a:tcPr marL="68580" marR="68580" marT="0" marB="0" anchor="ctr">
                    <a:lnR w="12700" cap="flat" cmpd="sng" algn="ctr">
                      <a:solidFill>
                        <a:srgbClr val="01666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lnSpc>
                          <a:spcPct val="115000"/>
                        </a:lnSpc>
                        <a:spcAft>
                          <a:spcPts val="0"/>
                        </a:spcAft>
                      </a:pPr>
                      <a:r>
                        <a:rPr lang="nl-BE" sz="2800" spc="30" dirty="0">
                          <a:solidFill>
                            <a:srgbClr val="016666"/>
                          </a:solidFill>
                          <a:effectLst/>
                          <a:latin typeface="Open Sans" panose="020B0606030504020204"/>
                        </a:rPr>
                        <a:t>ONBESLIST</a:t>
                      </a:r>
                      <a:endParaRPr lang="nl-BE" sz="2800" spc="30" dirty="0">
                        <a:solidFill>
                          <a:srgbClr val="016666"/>
                        </a:solidFill>
                        <a:effectLst/>
                        <a:latin typeface="Open Sans" panose="020B0606030504020204"/>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16666"/>
                      </a:solidFill>
                      <a:prstDash val="solid"/>
                      <a:round/>
                      <a:headEnd type="none" w="med" len="med"/>
                      <a:tailEnd type="none" w="med" len="med"/>
                    </a:lnL>
                    <a:lnR w="12700" cap="flat" cmpd="sng" algn="ctr">
                      <a:solidFill>
                        <a:srgbClr val="016666"/>
                      </a:solidFill>
                      <a:prstDash val="solid"/>
                      <a:round/>
                      <a:headEnd type="none" w="med" len="med"/>
                      <a:tailEnd type="none" w="med" len="med"/>
                    </a:lnR>
                    <a:lnT w="12700" cap="flat" cmpd="sng" algn="ctr">
                      <a:solidFill>
                        <a:srgbClr val="016666"/>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0EAF1"/>
                    </a:solidFill>
                  </a:tcPr>
                </a:tc>
                <a:tc>
                  <a:txBody>
                    <a:bodyPr/>
                    <a:lstStyle/>
                    <a:p>
                      <a:pPr algn="ctr">
                        <a:lnSpc>
                          <a:spcPct val="115000"/>
                        </a:lnSpc>
                        <a:spcAft>
                          <a:spcPts val="0"/>
                        </a:spcAft>
                      </a:pPr>
                      <a:r>
                        <a:rPr lang="nl-BE" sz="2800" spc="30" dirty="0">
                          <a:solidFill>
                            <a:srgbClr val="016666"/>
                          </a:solidFill>
                          <a:effectLst/>
                          <a:latin typeface="Open Sans" panose="020B0606030504020204"/>
                        </a:rPr>
                        <a:t>ONBESLIST</a:t>
                      </a:r>
                      <a:endParaRPr lang="nl-BE" sz="2800" spc="30" dirty="0">
                        <a:solidFill>
                          <a:srgbClr val="016666"/>
                        </a:solidFill>
                        <a:effectLst/>
                        <a:latin typeface="Open Sans" panose="020B0606030504020204"/>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16666"/>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16666"/>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0EAF1"/>
                    </a:solidFill>
                  </a:tcPr>
                </a:tc>
                <a:tc>
                  <a:txBody>
                    <a:bodyPr/>
                    <a:lstStyle/>
                    <a:p>
                      <a:pPr algn="ctr">
                        <a:lnSpc>
                          <a:spcPct val="115000"/>
                        </a:lnSpc>
                        <a:spcAft>
                          <a:spcPts val="0"/>
                        </a:spcAft>
                      </a:pPr>
                      <a:r>
                        <a:rPr lang="nl-BE" sz="2800" spc="30" dirty="0">
                          <a:solidFill>
                            <a:schemeClr val="bg1"/>
                          </a:solidFill>
                          <a:effectLst/>
                          <a:latin typeface="Open Sans" panose="020B0606030504020204"/>
                        </a:rPr>
                        <a:t>Niet voldaan aan IQ-criterium</a:t>
                      </a:r>
                      <a:endParaRPr lang="nl-BE" sz="2800" spc="30" dirty="0">
                        <a:solidFill>
                          <a:schemeClr val="bg1"/>
                        </a:solidFill>
                        <a:effectLst/>
                        <a:latin typeface="Open Sans" panose="020B0606030504020204"/>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16666"/>
                    </a:solidFill>
                  </a:tcPr>
                </a:tc>
                <a:extLst>
                  <a:ext uri="{0D108BD9-81ED-4DB2-BD59-A6C34878D82A}">
                    <a16:rowId xmlns:a16="http://schemas.microsoft.com/office/drawing/2014/main" val="3689031356"/>
                  </a:ext>
                </a:extLst>
              </a:tr>
              <a:tr h="1714500">
                <a:tc>
                  <a:txBody>
                    <a:bodyPr/>
                    <a:lstStyle/>
                    <a:p>
                      <a:pPr algn="ctr">
                        <a:lnSpc>
                          <a:spcPct val="115000"/>
                        </a:lnSpc>
                        <a:spcAft>
                          <a:spcPts val="0"/>
                        </a:spcAft>
                      </a:pPr>
                      <a:r>
                        <a:rPr lang="nl-BE" sz="2800" b="0" spc="30" dirty="0">
                          <a:solidFill>
                            <a:schemeClr val="tx1"/>
                          </a:solidFill>
                          <a:effectLst/>
                          <a:latin typeface="Open Sans" panose="020B0606030504020204"/>
                        </a:rPr>
                        <a:t>Criterium adaptief gedrag boven BI</a:t>
                      </a:r>
                      <a:endParaRPr lang="nl-BE" sz="2800" b="0" spc="30" dirty="0">
                        <a:solidFill>
                          <a:schemeClr val="tx1"/>
                        </a:solidFill>
                        <a:effectLst/>
                        <a:latin typeface="Open Sans" panose="020B0606030504020204"/>
                        <a:ea typeface="Calibri" panose="020F0502020204030204" pitchFamily="34" charset="0"/>
                        <a:cs typeface="Times New Roman" panose="02020603050405020304" pitchFamily="18" charset="0"/>
                      </a:endParaRPr>
                    </a:p>
                  </a:txBody>
                  <a:tcPr marL="68580" marR="68580" marT="0" marB="0" anchor="ctr">
                    <a:lnR w="12700" cap="flat" cmpd="sng" algn="ctr">
                      <a:solidFill>
                        <a:srgbClr val="016666"/>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bg1"/>
                    </a:solidFill>
                  </a:tcPr>
                </a:tc>
                <a:tc>
                  <a:txBody>
                    <a:bodyPr/>
                    <a:lstStyle/>
                    <a:p>
                      <a:pPr algn="ctr">
                        <a:lnSpc>
                          <a:spcPct val="115000"/>
                        </a:lnSpc>
                        <a:spcAft>
                          <a:spcPts val="0"/>
                        </a:spcAft>
                      </a:pPr>
                      <a:r>
                        <a:rPr lang="nl-BE" sz="2800" spc="30" dirty="0">
                          <a:solidFill>
                            <a:schemeClr val="bg1"/>
                          </a:solidFill>
                          <a:effectLst/>
                          <a:latin typeface="Open Sans" panose="020B0606030504020204"/>
                        </a:rPr>
                        <a:t>Niet voldaan aan criterium adaptief gedrag</a:t>
                      </a:r>
                      <a:endParaRPr lang="nl-BE" sz="2800" spc="30" dirty="0">
                        <a:solidFill>
                          <a:schemeClr val="bg1"/>
                        </a:solidFill>
                        <a:effectLst/>
                        <a:latin typeface="Open Sans" panose="020B0606030504020204"/>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16666"/>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16666"/>
                    </a:solidFill>
                  </a:tcPr>
                </a:tc>
                <a:tc>
                  <a:txBody>
                    <a:bodyPr/>
                    <a:lstStyle/>
                    <a:p>
                      <a:pPr algn="ctr">
                        <a:lnSpc>
                          <a:spcPct val="115000"/>
                        </a:lnSpc>
                        <a:spcAft>
                          <a:spcPts val="0"/>
                        </a:spcAft>
                      </a:pPr>
                      <a:r>
                        <a:rPr lang="nl-BE" sz="2800" spc="30" dirty="0">
                          <a:solidFill>
                            <a:schemeClr val="bg1"/>
                          </a:solidFill>
                          <a:effectLst/>
                          <a:latin typeface="Open Sans" panose="020B0606030504020204"/>
                        </a:rPr>
                        <a:t>Niet voldaan aan criterium adaptief gedrag</a:t>
                      </a:r>
                      <a:endParaRPr lang="nl-BE" sz="2800" spc="30" dirty="0">
                        <a:solidFill>
                          <a:schemeClr val="bg1"/>
                        </a:solidFill>
                        <a:effectLst/>
                        <a:latin typeface="Open Sans" panose="020B0606030504020204"/>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16666"/>
                    </a:solidFill>
                  </a:tcPr>
                </a:tc>
                <a:tc>
                  <a:txBody>
                    <a:bodyPr/>
                    <a:lstStyle/>
                    <a:p>
                      <a:pPr algn="ctr">
                        <a:lnSpc>
                          <a:spcPct val="115000"/>
                        </a:lnSpc>
                        <a:spcAft>
                          <a:spcPts val="0"/>
                        </a:spcAft>
                      </a:pPr>
                      <a:r>
                        <a:rPr lang="nl-BE" sz="2800" spc="30" dirty="0">
                          <a:solidFill>
                            <a:schemeClr val="bg1"/>
                          </a:solidFill>
                          <a:effectLst/>
                          <a:latin typeface="Open Sans" panose="020B0606030504020204"/>
                        </a:rPr>
                        <a:t>Niet voldaan aan criteria IQ en adaptief gedrag</a:t>
                      </a:r>
                      <a:endParaRPr lang="nl-BE" sz="2800" spc="30" dirty="0">
                        <a:solidFill>
                          <a:schemeClr val="bg1"/>
                        </a:solidFill>
                        <a:effectLst/>
                        <a:latin typeface="Open Sans" panose="020B0606030504020204"/>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016666"/>
                    </a:solidFill>
                  </a:tcPr>
                </a:tc>
                <a:extLst>
                  <a:ext uri="{0D108BD9-81ED-4DB2-BD59-A6C34878D82A}">
                    <a16:rowId xmlns:a16="http://schemas.microsoft.com/office/drawing/2014/main" val="2049063241"/>
                  </a:ext>
                </a:extLst>
              </a:tr>
            </a:tbl>
          </a:graphicData>
        </a:graphic>
      </p:graphicFrame>
      <p:pic>
        <p:nvPicPr>
          <p:cNvPr id="2"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5143" y="6313385"/>
            <a:ext cx="406400" cy="406400"/>
          </a:xfrm>
          <a:prstGeom prst="rect">
            <a:avLst/>
          </a:prstGeom>
        </p:spPr>
      </p:pic>
    </p:spTree>
    <p:extLst>
      <p:ext uri="{BB962C8B-B14F-4D97-AF65-F5344CB8AC3E}">
        <p14:creationId xmlns:p14="http://schemas.microsoft.com/office/powerpoint/2010/main" val="184820244"/>
      </p:ext>
    </p:extLst>
  </p:cSld>
  <p:clrMapOvr>
    <a:masterClrMapping/>
  </p:clrMapOvr>
  <mc:AlternateContent xmlns:mc="http://schemas.openxmlformats.org/markup-compatibility/2006" xmlns:p14="http://schemas.microsoft.com/office/powerpoint/2010/main">
    <mc:Choice Requires="p14">
      <p:transition spd="slow" p14:dur="2000" advTm="41837"/>
    </mc:Choice>
    <mc:Fallback xmlns="">
      <p:transition spd="slow" advTm="41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2"/>
        <p14:stopEvt time="40469"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Doel klinisch oordeel</a:t>
            </a:r>
            <a:endParaRPr lang="nl-BE" dirty="0"/>
          </a:p>
        </p:txBody>
      </p:sp>
      <p:sp>
        <p:nvSpPr>
          <p:cNvPr id="3" name="Tijdelijke aanduiding voor inhoud 2"/>
          <p:cNvSpPr>
            <a:spLocks noGrp="1"/>
          </p:cNvSpPr>
          <p:nvPr>
            <p:ph idx="1"/>
          </p:nvPr>
        </p:nvSpPr>
        <p:spPr>
          <a:xfrm>
            <a:off x="838200" y="1366982"/>
            <a:ext cx="10515600" cy="4809981"/>
          </a:xfrm>
        </p:spPr>
        <p:txBody>
          <a:bodyPr/>
          <a:lstStyle/>
          <a:p>
            <a:r>
              <a:rPr lang="nl-NL" dirty="0"/>
              <a:t>Kwaliteit, validiteit en nauwkeurigheid van beslissingen en aanbevelingen te verbeteren.</a:t>
            </a:r>
            <a:endParaRPr lang="nl-BE" dirty="0"/>
          </a:p>
        </p:txBody>
      </p:sp>
      <p:graphicFrame>
        <p:nvGraphicFramePr>
          <p:cNvPr id="4" name="Tijdelijke aanduiding voor inhoud 3"/>
          <p:cNvGraphicFramePr>
            <a:graphicFrameLocks/>
          </p:cNvGraphicFramePr>
          <p:nvPr>
            <p:extLst>
              <p:ext uri="{D42A27DB-BD31-4B8C-83A1-F6EECF244321}">
                <p14:modId xmlns:p14="http://schemas.microsoft.com/office/powerpoint/2010/main" val="664430205"/>
              </p:ext>
            </p:extLst>
          </p:nvPr>
        </p:nvGraphicFramePr>
        <p:xfrm>
          <a:off x="1419366" y="2179783"/>
          <a:ext cx="10086833" cy="41495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hthoek 5"/>
          <p:cNvSpPr/>
          <p:nvPr/>
        </p:nvSpPr>
        <p:spPr>
          <a:xfrm>
            <a:off x="4818715" y="2640395"/>
            <a:ext cx="2554570" cy="157721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5"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02999" y="6049963"/>
            <a:ext cx="406400" cy="406400"/>
          </a:xfrm>
          <a:prstGeom prst="rect">
            <a:avLst/>
          </a:prstGeom>
        </p:spPr>
      </p:pic>
    </p:spTree>
    <p:extLst>
      <p:ext uri="{BB962C8B-B14F-4D97-AF65-F5344CB8AC3E}">
        <p14:creationId xmlns:p14="http://schemas.microsoft.com/office/powerpoint/2010/main" val="1165210954"/>
      </p:ext>
    </p:extLst>
  </p:cSld>
  <p:clrMapOvr>
    <a:masterClrMapping/>
  </p:clrMapOvr>
  <mc:AlternateContent xmlns:mc="http://schemas.openxmlformats.org/markup-compatibility/2006" xmlns:p14="http://schemas.microsoft.com/office/powerpoint/2010/main">
    <mc:Choice Requires="p14">
      <p:transition spd="slow" p14:dur="2000" advTm="40576"/>
    </mc:Choice>
    <mc:Fallback xmlns="">
      <p:transition spd="slow" advTm="40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0" objId="5"/>
        <p14:stopEvt time="38797" objId="5"/>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FADFC6-B00B-4FA6-8C43-E889A19674F0}"/>
              </a:ext>
            </a:extLst>
          </p:cNvPr>
          <p:cNvSpPr>
            <a:spLocks noGrp="1"/>
          </p:cNvSpPr>
          <p:nvPr>
            <p:ph type="title"/>
          </p:nvPr>
        </p:nvSpPr>
        <p:spPr/>
        <p:txBody>
          <a:bodyPr/>
          <a:lstStyle/>
          <a:p>
            <a:r>
              <a:rPr lang="nl-BE" dirty="0"/>
              <a:t>Denkfouten?</a:t>
            </a:r>
          </a:p>
        </p:txBody>
      </p:sp>
      <p:sp>
        <p:nvSpPr>
          <p:cNvPr id="3" name="Tijdelijke aanduiding voor inhoud 2">
            <a:extLst>
              <a:ext uri="{FF2B5EF4-FFF2-40B4-BE49-F238E27FC236}">
                <a16:creationId xmlns:a16="http://schemas.microsoft.com/office/drawing/2014/main" id="{574D1B8E-55C5-49D5-B824-CA0FFE68969B}"/>
              </a:ext>
            </a:extLst>
          </p:cNvPr>
          <p:cNvSpPr>
            <a:spLocks noGrp="1"/>
          </p:cNvSpPr>
          <p:nvPr>
            <p:ph idx="1"/>
          </p:nvPr>
        </p:nvSpPr>
        <p:spPr>
          <a:xfrm>
            <a:off x="838200" y="1480630"/>
            <a:ext cx="10515600" cy="4770953"/>
          </a:xfrm>
        </p:spPr>
        <p:txBody>
          <a:bodyPr>
            <a:normAutofit lnSpcReduction="10000"/>
          </a:bodyPr>
          <a:lstStyle/>
          <a:p>
            <a:r>
              <a:rPr lang="nl-BE" dirty="0"/>
              <a:t>Verankeringsfout: </a:t>
            </a:r>
            <a:r>
              <a:rPr lang="nl-BE" dirty="0">
                <a:solidFill>
                  <a:srgbClr val="02AAB4"/>
                </a:solidFill>
              </a:rPr>
              <a:t>de informatie die je eerst binnenkrijgt raakt verankerd en zorgt voor onjuiste beslissingen of aanbevelingen. </a:t>
            </a:r>
          </a:p>
          <a:p>
            <a:r>
              <a:rPr lang="nl-BE" dirty="0" smtClean="0"/>
              <a:t>Representativiteitsfout: </a:t>
            </a:r>
            <a:r>
              <a:rPr lang="nl-BE" dirty="0" smtClean="0">
                <a:solidFill>
                  <a:srgbClr val="02AAB4"/>
                </a:solidFill>
              </a:rPr>
              <a:t>je oordeel laten afhangen van hoe vergelijkbaar het functioneren is met het ‘prototype’ van een bepaald functioneringsprobleem. </a:t>
            </a:r>
          </a:p>
          <a:p>
            <a:r>
              <a:rPr lang="nl-NL" dirty="0" smtClean="0"/>
              <a:t>Stuwkracht </a:t>
            </a:r>
            <a:r>
              <a:rPr lang="nl-NL" dirty="0"/>
              <a:t>van een diagnose: </a:t>
            </a:r>
            <a:r>
              <a:rPr lang="nl-NL" dirty="0">
                <a:solidFill>
                  <a:srgbClr val="02AAB4"/>
                </a:solidFill>
              </a:rPr>
              <a:t>je denkt verder binnen een gestelde diagnose i.p.v. ook alternatieve diagnoses in overweging te nemen.</a:t>
            </a:r>
          </a:p>
          <a:p>
            <a:r>
              <a:rPr lang="nl-BE" dirty="0"/>
              <a:t>Omgevingseffect: </a:t>
            </a:r>
            <a:r>
              <a:rPr lang="nl-BE" dirty="0">
                <a:solidFill>
                  <a:srgbClr val="02AAB4"/>
                </a:solidFill>
              </a:rPr>
              <a:t>je laat je inschatting van een probleem afhangen van de manier waarop zijn omgeving ermee omgaat of ernaar kijkt. </a:t>
            </a:r>
          </a:p>
          <a:p>
            <a:r>
              <a:rPr lang="nl-NL" dirty="0" err="1"/>
              <a:t>Mandaatsbias</a:t>
            </a:r>
            <a:r>
              <a:rPr lang="nl-NL" dirty="0"/>
              <a:t>: </a:t>
            </a:r>
            <a:r>
              <a:rPr lang="nl-NL" dirty="0">
                <a:solidFill>
                  <a:srgbClr val="02AAB4"/>
                </a:solidFill>
              </a:rPr>
              <a:t>je voelt je verplicht om aanbevelingen te geven, terwijl je geen duidelijkheid hebt over wat het probleem kan verhelpen.</a:t>
            </a:r>
          </a:p>
          <a:p>
            <a:pPr marL="0" indent="0">
              <a:buNone/>
            </a:pPr>
            <a:r>
              <a:rPr lang="nl-NL" dirty="0"/>
              <a:t>…</a:t>
            </a:r>
            <a:endParaRPr lang="nl-BE" dirty="0"/>
          </a:p>
          <a:p>
            <a:endParaRPr lang="nl-BE" dirty="0"/>
          </a:p>
        </p:txBody>
      </p:sp>
      <p:sp>
        <p:nvSpPr>
          <p:cNvPr id="4" name="Tijdelijke aanduiding voor dianummer 3">
            <a:extLst>
              <a:ext uri="{FF2B5EF4-FFF2-40B4-BE49-F238E27FC236}">
                <a16:creationId xmlns:a16="http://schemas.microsoft.com/office/drawing/2014/main" id="{3C7B3AEF-8D7E-4486-B66D-EF978EE057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CA95E-2221-4DC3-A5F9-E53F37D422FC}" type="slidenum">
              <a:rPr kumimoji="0" lang="nl-BE" sz="1200" b="0" i="0" u="none" strike="noStrike" kern="1200" cap="none" spc="0" normalizeH="0" baseline="0" noProof="0" smtClean="0">
                <a:ln>
                  <a:noFill/>
                </a:ln>
                <a:solidFill>
                  <a:srgbClr val="049999"/>
                </a:solidFill>
                <a:effectLst/>
                <a:uLnTx/>
                <a:uFillTx/>
                <a:latin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BE" sz="1200" b="0" i="0" u="none" strike="noStrike" kern="1200" cap="none" spc="0" normalizeH="0" baseline="0" noProof="0">
              <a:ln>
                <a:noFill/>
              </a:ln>
              <a:solidFill>
                <a:srgbClr val="049999"/>
              </a:solidFill>
              <a:effectLst/>
              <a:uLnTx/>
              <a:uFillTx/>
              <a:latin typeface="Open Sans" panose="020B0606030504020204" pitchFamily="34" charset="0"/>
            </a:endParaRPr>
          </a:p>
        </p:txBody>
      </p:sp>
      <p:pic>
        <p:nvPicPr>
          <p:cNvPr id="7" name="Opgenomen gelui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47400" y="5968622"/>
            <a:ext cx="406400" cy="406400"/>
          </a:xfrm>
          <a:prstGeom prst="rect">
            <a:avLst/>
          </a:prstGeom>
        </p:spPr>
      </p:pic>
    </p:spTree>
    <p:custDataLst>
      <p:tags r:id="rId1"/>
    </p:custDataLst>
    <p:extLst>
      <p:ext uri="{BB962C8B-B14F-4D97-AF65-F5344CB8AC3E}">
        <p14:creationId xmlns:p14="http://schemas.microsoft.com/office/powerpoint/2010/main" val="2753441273"/>
      </p:ext>
    </p:extLst>
  </p:cSld>
  <p:clrMapOvr>
    <a:masterClrMapping/>
  </p:clrMapOvr>
  <mc:AlternateContent xmlns:mc="http://schemas.openxmlformats.org/markup-compatibility/2006" xmlns:p14="http://schemas.microsoft.com/office/powerpoint/2010/main">
    <mc:Choice Requires="p14">
      <p:transition spd="slow" p14:dur="2000" advTm="97450"/>
    </mc:Choice>
    <mc:Fallback xmlns="">
      <p:transition spd="slow" advTm="97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0" objId="7"/>
        <p14:stopEvt time="96122" objId="7"/>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 is er nodig voor een klinisch oordeel?</a:t>
            </a:r>
            <a:endParaRPr lang="nl-BE" dirty="0"/>
          </a:p>
        </p:txBody>
      </p:sp>
      <p:sp>
        <p:nvSpPr>
          <p:cNvPr id="3" name="Tijdelijke aanduiding voor inhoud 2"/>
          <p:cNvSpPr>
            <a:spLocks noGrp="1"/>
          </p:cNvSpPr>
          <p:nvPr>
            <p:ph idx="1"/>
          </p:nvPr>
        </p:nvSpPr>
        <p:spPr/>
        <p:txBody>
          <a:bodyPr/>
          <a:lstStyle/>
          <a:p>
            <a:r>
              <a:rPr lang="nl-NL" dirty="0"/>
              <a:t>Diagnostische expertise (opleiding, doorgaande professionalisering)</a:t>
            </a:r>
          </a:p>
          <a:p>
            <a:r>
              <a:rPr lang="nl-NL" dirty="0"/>
              <a:t>Training on </a:t>
            </a:r>
            <a:r>
              <a:rPr lang="nl-NL" dirty="0" err="1"/>
              <a:t>the</a:t>
            </a:r>
            <a:r>
              <a:rPr lang="nl-NL" dirty="0"/>
              <a:t> job: ervaring opdoen binnen multidisciplinair team</a:t>
            </a:r>
          </a:p>
          <a:p>
            <a:r>
              <a:rPr lang="nl-NL" dirty="0"/>
              <a:t>Ervaring met en kennis over de leerling en zijn context</a:t>
            </a:r>
          </a:p>
          <a:p>
            <a:endParaRPr lang="nl-BE" dirty="0"/>
          </a:p>
        </p:txBody>
      </p:sp>
      <p:pic>
        <p:nvPicPr>
          <p:cNvPr id="4" name="Afbeelding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0277" y="4209763"/>
            <a:ext cx="1764212" cy="2438491"/>
          </a:xfrm>
          <a:prstGeom prst="rect">
            <a:avLst/>
          </a:prstGeom>
        </p:spPr>
      </p:pic>
      <p:pic>
        <p:nvPicPr>
          <p:cNvPr id="6"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58981" y="5973763"/>
            <a:ext cx="406400" cy="406400"/>
          </a:xfrm>
          <a:prstGeom prst="rect">
            <a:avLst/>
          </a:prstGeom>
        </p:spPr>
      </p:pic>
    </p:spTree>
    <p:extLst>
      <p:ext uri="{BB962C8B-B14F-4D97-AF65-F5344CB8AC3E}">
        <p14:creationId xmlns:p14="http://schemas.microsoft.com/office/powerpoint/2010/main" val="1114336824"/>
      </p:ext>
    </p:extLst>
  </p:cSld>
  <p:clrMapOvr>
    <a:masterClrMapping/>
  </p:clrMapOvr>
  <mc:AlternateContent xmlns:mc="http://schemas.openxmlformats.org/markup-compatibility/2006" xmlns:p14="http://schemas.microsoft.com/office/powerpoint/2010/main">
    <mc:Choice Requires="p14">
      <p:transition spd="slow" p14:dur="2000" advTm="63614"/>
    </mc:Choice>
    <mc:Fallback xmlns="">
      <p:transition spd="slow" advTm="63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0" objId="6"/>
        <p14:stopEvt time="62924" objId="6"/>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Aan de slag met klinisch oordeel</a:t>
            </a:r>
          </a:p>
        </p:txBody>
      </p:sp>
      <p:sp>
        <p:nvSpPr>
          <p:cNvPr id="3" name="Tijdelijke aanduiding voor inhoud 2"/>
          <p:cNvSpPr>
            <a:spLocks noGrp="1"/>
          </p:cNvSpPr>
          <p:nvPr>
            <p:ph idx="1"/>
          </p:nvPr>
        </p:nvSpPr>
        <p:spPr/>
        <p:txBody>
          <a:bodyPr/>
          <a:lstStyle/>
          <a:p>
            <a:r>
              <a:rPr lang="nl-BE" dirty="0"/>
              <a:t>Groei samen met je collega’s.</a:t>
            </a:r>
          </a:p>
          <a:p>
            <a:r>
              <a:rPr lang="nl-BE" dirty="0"/>
              <a:t>Maak tijd om te oefenen op kwaliteitsvolle diagnostische besluitvorming.</a:t>
            </a:r>
          </a:p>
          <a:p>
            <a:r>
              <a:rPr lang="nl-BE" dirty="0"/>
              <a:t>Zet in op intervisie.</a:t>
            </a:r>
          </a:p>
          <a:p>
            <a:r>
              <a:rPr lang="nl-BE" dirty="0"/>
              <a:t>Structureer voor jezelf je denkproces (uitschrijven, uittekenen).</a:t>
            </a:r>
          </a:p>
          <a:p>
            <a:r>
              <a:rPr lang="nl-BE" dirty="0"/>
              <a:t>Ga kritisch om met de bronnen die je raadpleegt (informanten, eigen professionalisering).</a:t>
            </a:r>
          </a:p>
          <a:p>
            <a:r>
              <a:rPr lang="nl-BE" dirty="0"/>
              <a:t>Probeer via verschillende wegen je conclusies te bevestigen.</a:t>
            </a:r>
          </a:p>
          <a:p>
            <a:endParaRPr lang="nl-BE" dirty="0"/>
          </a:p>
        </p:txBody>
      </p:sp>
      <p:pic>
        <p:nvPicPr>
          <p:cNvPr id="4"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905500"/>
            <a:ext cx="406400" cy="406400"/>
          </a:xfrm>
          <a:prstGeom prst="rect">
            <a:avLst/>
          </a:prstGeom>
        </p:spPr>
      </p:pic>
    </p:spTree>
    <p:extLst>
      <p:ext uri="{BB962C8B-B14F-4D97-AF65-F5344CB8AC3E}">
        <p14:creationId xmlns:p14="http://schemas.microsoft.com/office/powerpoint/2010/main" val="158516191"/>
      </p:ext>
    </p:extLst>
  </p:cSld>
  <p:clrMapOvr>
    <a:masterClrMapping/>
  </p:clrMapOvr>
  <mc:AlternateContent xmlns:mc="http://schemas.openxmlformats.org/markup-compatibility/2006" xmlns:p14="http://schemas.microsoft.com/office/powerpoint/2010/main">
    <mc:Choice Requires="p14">
      <p:transition spd="slow" p14:dur="2000" advTm="21541"/>
    </mc:Choice>
    <mc:Fallback xmlns="">
      <p:transition spd="slow" advTm="21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4"/>
        <p14:stopEvt time="20787" objId="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9.4|14.6|19.9|16|12.4|13.4"/>
</p:tagLst>
</file>

<file path=ppt/theme/theme1.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8D269EF0-ABBF-4335-856C-2464D79813A1}" vid="{1B300D57-FD97-4105-8339-6472FBEEFCE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7295A05875B940BE7985CF3DE47FBF" ma:contentTypeVersion="17" ma:contentTypeDescription="Een nieuw document maken." ma:contentTypeScope="" ma:versionID="f9d2fe657ba3696b4dd86824125557b3">
  <xsd:schema xmlns:xsd="http://www.w3.org/2001/XMLSchema" xmlns:xs="http://www.w3.org/2001/XMLSchema" xmlns:p="http://schemas.microsoft.com/office/2006/metadata/properties" xmlns:ns2="0af09284-65e3-4d5f-a141-65977bef45be" xmlns:ns3="2c0101b5-daf1-4fcf-9f4f-355d3a42c99c" targetNamespace="http://schemas.microsoft.com/office/2006/metadata/properties" ma:root="true" ma:fieldsID="5f1b7801c84064b6769b7153a110d2d3" ns2:_="" ns3:_="">
    <xsd:import namespace="0af09284-65e3-4d5f-a141-65977bef45be"/>
    <xsd:import namespace="2c0101b5-daf1-4fcf-9f4f-355d3a42c9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f09284-65e3-4d5f-a141-65977bef45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22b7d4d7-aa62-4847-809c-85ed79ea1db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0101b5-daf1-4fcf-9f4f-355d3a42c99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6545f2c-e290-4a26-bc2f-3ed41dba63e5}" ma:internalName="TaxCatchAll" ma:showField="CatchAllData" ma:web="2c0101b5-daf1-4fcf-9f4f-355d3a42c99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af09284-65e3-4d5f-a141-65977bef45be">
      <Terms xmlns="http://schemas.microsoft.com/office/infopath/2007/PartnerControls"/>
    </lcf76f155ced4ddcb4097134ff3c332f>
    <TaxCatchAll xmlns="2c0101b5-daf1-4fcf-9f4f-355d3a42c99c" xsi:nil="true"/>
  </documentManagement>
</p:properties>
</file>

<file path=customXml/itemProps1.xml><?xml version="1.0" encoding="utf-8"?>
<ds:datastoreItem xmlns:ds="http://schemas.openxmlformats.org/officeDocument/2006/customXml" ds:itemID="{BF0D2ABA-471C-426B-A47F-2EE18762BEE7}"/>
</file>

<file path=customXml/itemProps2.xml><?xml version="1.0" encoding="utf-8"?>
<ds:datastoreItem xmlns:ds="http://schemas.openxmlformats.org/officeDocument/2006/customXml" ds:itemID="{7A96D903-222F-4F8E-A587-A89224C3FB59}"/>
</file>

<file path=customXml/itemProps3.xml><?xml version="1.0" encoding="utf-8"?>
<ds:datastoreItem xmlns:ds="http://schemas.openxmlformats.org/officeDocument/2006/customXml" ds:itemID="{8C18BB94-0CC4-45A6-BE6B-3B0BB30A62B0}"/>
</file>

<file path=docProps/app.xml><?xml version="1.0" encoding="utf-8"?>
<Properties xmlns="http://schemas.openxmlformats.org/officeDocument/2006/extended-properties" xmlns:vt="http://schemas.openxmlformats.org/officeDocument/2006/docPropsVTypes">
  <TotalTime>372</TotalTime>
  <Words>722</Words>
  <Application>Microsoft Office PowerPoint</Application>
  <PresentationFormat>Breedbeeld</PresentationFormat>
  <Paragraphs>107</Paragraphs>
  <Slides>10</Slides>
  <Notes>10</Notes>
  <HiddenSlides>0</HiddenSlides>
  <MMClips>10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10</vt:i4>
      </vt:variant>
    </vt:vector>
  </HeadingPairs>
  <TitlesOfParts>
    <vt:vector size="16" baseType="lpstr">
      <vt:lpstr>Arial</vt:lpstr>
      <vt:lpstr>Calibri</vt:lpstr>
      <vt:lpstr>Open Sans</vt:lpstr>
      <vt:lpstr>Symbol</vt:lpstr>
      <vt:lpstr>Times New Roman</vt:lpstr>
      <vt:lpstr>1_Kantoorthema</vt:lpstr>
      <vt:lpstr>Klinisch oordeel</vt:lpstr>
      <vt:lpstr>Een klinisch oordeel bouwt verder op kwaliteitsvolle diagnostiek</vt:lpstr>
      <vt:lpstr>Even inhaken</vt:lpstr>
      <vt:lpstr>Wanneer zet ik klinisch oordeel in?</vt:lpstr>
      <vt:lpstr>PowerPoint-presentatie</vt:lpstr>
      <vt:lpstr>Doel klinisch oordeel</vt:lpstr>
      <vt:lpstr>Denkfouten?</vt:lpstr>
      <vt:lpstr>Wat is er nodig voor een klinisch oordeel?</vt:lpstr>
      <vt:lpstr>Aan de slag met klinisch oordeel</vt:lpstr>
      <vt:lpstr>Waar meer informatie?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Denkfouten?</dc:title>
  <dc:creator>Prodia</dc:creator>
  <cp:lastModifiedBy>Sarah Schaubroeck</cp:lastModifiedBy>
  <cp:revision>31</cp:revision>
  <dcterms:created xsi:type="dcterms:W3CDTF">2020-04-23T11:56:45Z</dcterms:created>
  <dcterms:modified xsi:type="dcterms:W3CDTF">2020-06-09T13:30:58Z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0x010100327295A05875B940BE7985CF3DE47FBF</vt:lpwstr>
  </property>
</Properties>
</file>